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9"/>
  </p:notesMasterIdLst>
  <p:sldIdLst>
    <p:sldId id="256" r:id="rId3"/>
    <p:sldId id="295" r:id="rId4"/>
    <p:sldId id="297" r:id="rId5"/>
    <p:sldId id="288" r:id="rId6"/>
    <p:sldId id="283" r:id="rId7"/>
    <p:sldId id="266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y Siemens" initials="RS" lastIdx="9" clrIdx="0">
    <p:extLst>
      <p:ext uri="{19B8F6BF-5375-455C-9EA6-DF929625EA0E}">
        <p15:presenceInfo xmlns:p15="http://schemas.microsoft.com/office/powerpoint/2012/main" userId="Ray Siemens" providerId="None"/>
      </p:ext>
    </p:extLst>
  </p:cmAuthor>
  <p:cmAuthor id="2" name="Alyssa Arbuckle" initials="AA" lastIdx="3" clrIdx="1">
    <p:extLst>
      <p:ext uri="{19B8F6BF-5375-455C-9EA6-DF929625EA0E}">
        <p15:presenceInfo xmlns:p15="http://schemas.microsoft.com/office/powerpoint/2012/main" userId="S::alyssaa@uvic.ca::cc5eeaff-4ee0-44a5-b3d0-2d439fa44df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6D90"/>
    <a:srgbClr val="2D5D8B"/>
    <a:srgbClr val="37A6AE"/>
    <a:srgbClr val="35A3AB"/>
    <a:srgbClr val="3097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98" autoAdjust="0"/>
    <p:restoredTop sz="43071" autoAdjust="0"/>
  </p:normalViewPr>
  <p:slideViewPr>
    <p:cSldViewPr snapToGrid="0" snapToObjects="1">
      <p:cViewPr varScale="1">
        <p:scale>
          <a:sx n="83" d="100"/>
          <a:sy n="83" d="100"/>
        </p:scale>
        <p:origin x="50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DAB288-15EF-D444-8639-233AFD8B8520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BA69EE-9C2C-E547-A1DD-1487AC4D9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541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BA69EE-9C2C-E547-A1DD-1487AC4D95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394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BA69EE-9C2C-E547-A1DD-1487AC4D95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126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7d42a26fb9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7d42a26fb9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3577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7d42a26fb9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7d42a26fb9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673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51210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177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66F90-67A8-F840-918E-78BADE0F56BD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4A9DB-B966-2847-96F7-B1D86A801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310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66F90-67A8-F840-918E-78BADE0F56BD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4A9DB-B966-2847-96F7-B1D86A801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046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66F90-67A8-F840-918E-78BADE0F56BD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4A9DB-B966-2847-96F7-B1D86A801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6001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128226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5A39D-DA7E-CA4E-99C1-48D5384D90B2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B29CC-C788-9743-A6CC-B75405D47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698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5A39D-DA7E-CA4E-99C1-48D5384D90B2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B29CC-C788-9743-A6CC-B75405D47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5047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5A39D-DA7E-CA4E-99C1-48D5384D90B2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B29CC-C788-9743-A6CC-B75405D47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4761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5A39D-DA7E-CA4E-99C1-48D5384D90B2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B29CC-C788-9743-A6CC-B75405D47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5039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5A39D-DA7E-CA4E-99C1-48D5384D90B2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B29CC-C788-9743-A6CC-B75405D47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9859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5A39D-DA7E-CA4E-99C1-48D5384D90B2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B29CC-C788-9743-A6CC-B75405D47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2826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5A39D-DA7E-CA4E-99C1-48D5384D90B2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B29CC-C788-9743-A6CC-B75405D47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0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66F90-67A8-F840-918E-78BADE0F56BD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4A9DB-B966-2847-96F7-B1D86A801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467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5A39D-DA7E-CA4E-99C1-48D5384D90B2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B29CC-C788-9743-A6CC-B75405D47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802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5A39D-DA7E-CA4E-99C1-48D5384D90B2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B29CC-C788-9743-A6CC-B75405D47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714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5A39D-DA7E-CA4E-99C1-48D5384D90B2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B29CC-C788-9743-A6CC-B75405D47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144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5A39D-DA7E-CA4E-99C1-48D5384D90B2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B29CC-C788-9743-A6CC-B75405D47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419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66F90-67A8-F840-918E-78BADE0F56BD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4A9DB-B966-2847-96F7-B1D86A801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80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66F90-67A8-F840-918E-78BADE0F56BD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4A9DB-B966-2847-96F7-B1D86A801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960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66F90-67A8-F840-918E-78BADE0F56BD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4A9DB-B966-2847-96F7-B1D86A801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886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66F90-67A8-F840-918E-78BADE0F56BD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4A9DB-B966-2847-96F7-B1D86A801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09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66F90-67A8-F840-918E-78BADE0F56BD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4A9DB-B966-2847-96F7-B1D86A801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9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66F90-67A8-F840-918E-78BADE0F56BD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4A9DB-B966-2847-96F7-B1D86A801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012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66F90-67A8-F840-918E-78BADE0F56BD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4A9DB-B966-2847-96F7-B1D86A801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363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579807"/>
            <a:ext cx="10515600" cy="8956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Slide Master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589213"/>
            <a:ext cx="10515600" cy="3587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66F90-67A8-F840-918E-78BADE0F56BD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14A9DB-B966-2847-96F7-B1D86A8018F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17931"/>
          </a:xfrm>
          <a:prstGeom prst="rect">
            <a:avLst/>
          </a:prstGeom>
        </p:spPr>
      </p:pic>
      <p:sp>
        <p:nvSpPr>
          <p:cNvPr id="11" name="Minus 10"/>
          <p:cNvSpPr/>
          <p:nvPr userDrawn="1"/>
        </p:nvSpPr>
        <p:spPr>
          <a:xfrm>
            <a:off x="-2259013" y="928688"/>
            <a:ext cx="16740188" cy="731837"/>
          </a:xfrm>
          <a:prstGeom prst="mathMinus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285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30979F"/>
          </a:solidFill>
          <a:latin typeface="Keep Calm Med" charset="0"/>
          <a:ea typeface="Keep Calm Med" charset="0"/>
          <a:cs typeface="Keep Calm Med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5A39D-DA7E-CA4E-99C1-48D5384D90B2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FB29CC-C788-9743-A6CC-B75405D47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29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hcommons.org/deposits/item/hc:38809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jpeg"/><Relationship Id="rId3" Type="http://schemas.openxmlformats.org/officeDocument/2006/relationships/image" Target="../media/image5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gif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etcl.uvic.ca/" TargetMode="External"/><Relationship Id="rId11" Type="http://schemas.openxmlformats.org/officeDocument/2006/relationships/image" Target="../media/image10.png"/><Relationship Id="rId5" Type="http://schemas.openxmlformats.org/officeDocument/2006/relationships/hyperlink" Target="https://c-ski.ca/" TargetMode="External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4" Type="http://schemas.openxmlformats.org/officeDocument/2006/relationships/hyperlink" Target="https://inke.ca/" TargetMode="External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F253hZ5i2n2EURuq7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inke.ca/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popjournal.ca/issue02/winter" TargetMode="Externa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9124" y="1957914"/>
            <a:ext cx="11568585" cy="3433871"/>
          </a:xfrm>
        </p:spPr>
        <p:txBody>
          <a:bodyPr>
            <a:normAutofit/>
          </a:bodyPr>
          <a:lstStyle/>
          <a:p>
            <a:pPr algn="l"/>
            <a:r>
              <a:rPr lang="en-US" sz="4800" dirty="0">
                <a:solidFill>
                  <a:srgbClr val="2D5D8B"/>
                </a:solidFill>
                <a:latin typeface="Keep Calm Med" charset="0"/>
                <a:ea typeface="Keep Calm Med" charset="0"/>
                <a:cs typeface="Keep Calm Med" charset="0"/>
              </a:rPr>
              <a:t>Reimagining the Digital Research Commons for the Canadian HSS Community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290697" y="4630763"/>
            <a:ext cx="8767215" cy="1588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20000"/>
              </a:lnSpc>
              <a:spcBef>
                <a:spcPts val="0"/>
              </a:spcBef>
            </a:pPr>
            <a:r>
              <a:rPr lang="en-US" sz="2000" i="1" dirty="0">
                <a:latin typeface="Keep Calm Med" charset="0"/>
                <a:ea typeface="Keep Calm Med" charset="0"/>
                <a:cs typeface="Keep Calm Med" charset="0"/>
              </a:rPr>
              <a:t>CSDH/SCHN Conference, May-June 2021</a:t>
            </a:r>
          </a:p>
          <a:p>
            <a:pPr algn="r">
              <a:lnSpc>
                <a:spcPct val="120000"/>
              </a:lnSpc>
              <a:spcBef>
                <a:spcPts val="0"/>
              </a:spcBef>
            </a:pPr>
            <a:r>
              <a:rPr lang="en-US" sz="2000" dirty="0" err="1">
                <a:latin typeface="Keep Calm Med" charset="0"/>
                <a:ea typeface="Keep Calm Med" charset="0"/>
                <a:cs typeface="Keep Calm Med" charset="0"/>
              </a:rPr>
              <a:t>inke.ca</a:t>
            </a:r>
            <a:r>
              <a:rPr lang="en-US" sz="2000" dirty="0">
                <a:latin typeface="Keep Calm Med" charset="0"/>
                <a:ea typeface="Keep Calm Med" charset="0"/>
                <a:cs typeface="Keep Calm Med" charset="0"/>
              </a:rPr>
              <a:t> | @</a:t>
            </a:r>
            <a:r>
              <a:rPr lang="en-US" sz="2000" dirty="0" err="1">
                <a:latin typeface="Keep Calm Med" charset="0"/>
                <a:ea typeface="Keep Calm Med" charset="0"/>
                <a:cs typeface="Keep Calm Med" charset="0"/>
              </a:rPr>
              <a:t>INKEProject</a:t>
            </a:r>
            <a:endParaRPr lang="en-US" sz="2000" dirty="0">
              <a:latin typeface="Keep Calm Med" charset="0"/>
              <a:ea typeface="Keep Calm Med" charset="0"/>
              <a:cs typeface="Keep Calm Med" charset="0"/>
            </a:endParaRPr>
          </a:p>
          <a:p>
            <a:pPr algn="r">
              <a:lnSpc>
                <a:spcPct val="120000"/>
              </a:lnSpc>
              <a:spcBef>
                <a:spcPts val="0"/>
              </a:spcBef>
            </a:pPr>
            <a:r>
              <a:rPr lang="en-US" sz="2000" b="1" dirty="0">
                <a:latin typeface="Keep Calm Med" charset="0"/>
                <a:ea typeface="Keep Calm Med" charset="0"/>
                <a:cs typeface="Keep Calm Med" charset="0"/>
              </a:rPr>
              <a:t>Graham Jensen, Caroline Winter, Alyssa Arbuckle,</a:t>
            </a:r>
            <a:br>
              <a:rPr lang="en-US" sz="2000" b="1" dirty="0">
                <a:latin typeface="Keep Calm Med" charset="0"/>
                <a:ea typeface="Keep Calm Med" charset="0"/>
                <a:cs typeface="Keep Calm Med" charset="0"/>
              </a:rPr>
            </a:br>
            <a:r>
              <a:rPr lang="en-US" sz="2000" b="1" dirty="0">
                <a:latin typeface="Keep Calm Med" charset="0"/>
                <a:ea typeface="Keep Calm Med" charset="0"/>
                <a:cs typeface="Keep Calm Med" charset="0"/>
              </a:rPr>
              <a:t>Luis Meneses, &amp; Ray Siemens (UVic) </a:t>
            </a:r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>
            <a:off x="0" y="1197204"/>
            <a:ext cx="12192000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Minus 11"/>
          <p:cNvSpPr/>
          <p:nvPr/>
        </p:nvSpPr>
        <p:spPr>
          <a:xfrm>
            <a:off x="-2258947" y="928302"/>
            <a:ext cx="16740000" cy="732243"/>
          </a:xfrm>
          <a:prstGeom prst="mathMinus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37"/>
            <a:ext cx="12192000" cy="1217931"/>
          </a:xfrm>
          <a:prstGeom prst="rect">
            <a:avLst/>
          </a:prstGeom>
        </p:spPr>
      </p:pic>
      <p:pic>
        <p:nvPicPr>
          <p:cNvPr id="7" name="Picture 6" descr="A drawing of a person&#10;&#10;Description automatically generated">
            <a:extLst>
              <a:ext uri="{FF2B5EF4-FFF2-40B4-BE49-F238E27FC236}">
                <a16:creationId xmlns:a16="http://schemas.microsoft.com/office/drawing/2014/main" id="{6E3124A2-8891-A749-9501-AE6F9716FB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8128" y="6320782"/>
            <a:ext cx="1199784" cy="422736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284B5D8-6788-0547-A12A-6B009BFF7A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125" y="5595488"/>
            <a:ext cx="3939702" cy="1149027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AE41C35A-CE4E-4488-AD97-BE4BFFF206A2}"/>
              </a:ext>
            </a:extLst>
          </p:cNvPr>
          <p:cNvSpPr txBox="1">
            <a:spLocks/>
          </p:cNvSpPr>
          <p:nvPr/>
        </p:nvSpPr>
        <p:spPr>
          <a:xfrm>
            <a:off x="329125" y="3429000"/>
            <a:ext cx="11533751" cy="753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2000" dirty="0">
                <a:latin typeface="Keep Calm Med" charset="0"/>
                <a:ea typeface="Keep Calm Med" charset="0"/>
                <a:cs typeface="Keep Calm Med" charset="0"/>
              </a:rPr>
              <a:t>(Full paper available for download at </a:t>
            </a:r>
            <a:r>
              <a:rPr lang="en-US" sz="2000" dirty="0">
                <a:latin typeface="Keep Calm Med" charset="0"/>
                <a:ea typeface="Keep Calm Med" charset="0"/>
                <a:cs typeface="Keep Calm Med" charset="0"/>
                <a:hlinkClick r:id="rId6"/>
              </a:rPr>
              <a:t>https://hcommons.org/deposits/item/hc:38809/</a:t>
            </a:r>
            <a:r>
              <a:rPr lang="en-US" sz="2000" dirty="0">
                <a:latin typeface="Keep Calm Med" charset="0"/>
                <a:ea typeface="Keep Calm Med" charset="0"/>
                <a:cs typeface="Keep Calm Med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24869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AD9B5-7966-E944-AE59-4410D01D0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300" y="1788322"/>
            <a:ext cx="11360800" cy="763600"/>
          </a:xfrm>
        </p:spPr>
        <p:txBody>
          <a:bodyPr/>
          <a:lstStyle/>
          <a:p>
            <a:r>
              <a:rPr lang="en-US" sz="4400" dirty="0">
                <a:solidFill>
                  <a:srgbClr val="2D5D8B"/>
                </a:solidFill>
              </a:rPr>
              <a:t>What is the Canadian HSS Commons?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5FFBAD-4C07-EC49-8A18-93E860335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322" y="4493115"/>
            <a:ext cx="9500755" cy="259340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AC417F-557D-614F-AEBC-02A23A2BB1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1891" y="2870754"/>
            <a:ext cx="11080209" cy="3244723"/>
          </a:xfrm>
        </p:spPr>
        <p:txBody>
          <a:bodyPr/>
          <a:lstStyle/>
          <a:p>
            <a:pPr marL="152396" indent="0" algn="ctr">
              <a:buNone/>
            </a:pPr>
            <a:r>
              <a:rPr lang="en-CA" sz="3600" i="1" dirty="0"/>
              <a:t>An open online space where Canadian HSS researchers and stakeholders can gather to share information and resources, make connections, and build community 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34193434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cknowledging WestGrid / Compute Canada | WestGrid">
            <a:extLst>
              <a:ext uri="{FF2B5EF4-FFF2-40B4-BE49-F238E27FC236}">
                <a16:creationId xmlns:a16="http://schemas.microsoft.com/office/drawing/2014/main" id="{99A81F1D-9C3E-451F-809C-748F5F01D5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7" t="12699" r="7253" b="19754"/>
          <a:stretch/>
        </p:blipFill>
        <p:spPr bwMode="auto">
          <a:xfrm>
            <a:off x="5231831" y="3692026"/>
            <a:ext cx="2695001" cy="134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" name="Google Shape;143;p21"/>
          <p:cNvSpPr txBox="1">
            <a:spLocks noGrp="1"/>
          </p:cNvSpPr>
          <p:nvPr>
            <p:ph type="title"/>
          </p:nvPr>
        </p:nvSpPr>
        <p:spPr>
          <a:xfrm>
            <a:off x="207800" y="1495820"/>
            <a:ext cx="117764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CA" dirty="0">
                <a:solidFill>
                  <a:srgbClr val="2D5D8B"/>
                </a:solidFill>
                <a:latin typeface="Droid Serif"/>
                <a:ea typeface="Droid Serif"/>
                <a:cs typeface="Droid Serif"/>
                <a:sym typeface="Droid Serif"/>
              </a:rPr>
              <a:t>The Canadian HSS Commons and its Partners</a:t>
            </a:r>
            <a:endParaRPr dirty="0">
              <a:solidFill>
                <a:srgbClr val="2D5D8B"/>
              </a:solidFill>
              <a:latin typeface="Droid Serif"/>
              <a:ea typeface="Droid Serif"/>
              <a:cs typeface="Droid Serif"/>
              <a:sym typeface="Droid Serif"/>
            </a:endParaRPr>
          </a:p>
        </p:txBody>
      </p:sp>
      <p:sp>
        <p:nvSpPr>
          <p:cNvPr id="144" name="Google Shape;144;p21"/>
          <p:cNvSpPr txBox="1"/>
          <p:nvPr/>
        </p:nvSpPr>
        <p:spPr>
          <a:xfrm>
            <a:off x="207801" y="2098412"/>
            <a:ext cx="11596273" cy="1739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Prototype built on </a:t>
            </a:r>
            <a:r>
              <a:rPr lang="en-CA" sz="2400" dirty="0" err="1"/>
              <a:t>HUBzero</a:t>
            </a:r>
            <a:r>
              <a:rPr lang="en-CA" sz="2400" dirty="0"/>
              <a:t> (open source, modifications available on GitHub)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Initiative of the INKE Partnership (</a:t>
            </a:r>
            <a:r>
              <a:rPr lang="en-CA" sz="2400" dirty="0">
                <a:hlinkClick r:id="rId4"/>
              </a:rPr>
              <a:t>inke.ca</a:t>
            </a:r>
            <a:r>
              <a:rPr lang="en-CA" sz="2400" dirty="0"/>
              <a:t>), coordinated by the Canadian Social Knowledge Institute (</a:t>
            </a:r>
            <a:r>
              <a:rPr lang="en-CA" sz="2400" dirty="0">
                <a:hlinkClick r:id="rId5"/>
              </a:rPr>
              <a:t>c-ski.ca</a:t>
            </a:r>
            <a:r>
              <a:rPr lang="en-CA" sz="2400" dirty="0"/>
              <a:t>), based in the Electronic Textual Cultures Lab (</a:t>
            </a:r>
            <a:r>
              <a:rPr lang="en-CA" sz="2400" dirty="0">
                <a:hlinkClick r:id="rId6"/>
              </a:rPr>
              <a:t>etcl.uvic.ca</a:t>
            </a:r>
            <a:r>
              <a:rPr lang="en-CA" sz="2400" dirty="0"/>
              <a:t>) at the University of Victoria. 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 partnership and alignment with the Humanities Commons.</a:t>
            </a:r>
            <a:endParaRPr lang="en-CA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400" dirty="0"/>
          </a:p>
          <a:p>
            <a:br>
              <a:rPr lang="en-CA" sz="2400" dirty="0"/>
            </a:br>
            <a:endParaRPr lang="en-US" sz="24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CANARIE">
            <a:extLst>
              <a:ext uri="{FF2B5EF4-FFF2-40B4-BE49-F238E27FC236}">
                <a16:creationId xmlns:a16="http://schemas.microsoft.com/office/drawing/2014/main" id="{32A996FC-A2F8-4B1D-95B5-896B65701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01" y="4115546"/>
            <a:ext cx="2196041" cy="70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ECFBC0-9040-4428-8F12-961F0E20CC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96972" y="4195730"/>
            <a:ext cx="2115312" cy="548640"/>
          </a:xfrm>
          <a:prstGeom prst="rect">
            <a:avLst/>
          </a:prstGeom>
        </p:spPr>
      </p:pic>
      <p:pic>
        <p:nvPicPr>
          <p:cNvPr id="1030" name="Picture 6" descr="Federation for the Humanities and Social Sciences |">
            <a:extLst>
              <a:ext uri="{FF2B5EF4-FFF2-40B4-BE49-F238E27FC236}">
                <a16:creationId xmlns:a16="http://schemas.microsoft.com/office/drawing/2014/main" id="{CD45B77E-2F7A-49B7-8F0A-FC13D9B05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977" y="4195730"/>
            <a:ext cx="3703547" cy="53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umanities Commons – Open access, open source, open to all">
            <a:extLst>
              <a:ext uri="{FF2B5EF4-FFF2-40B4-BE49-F238E27FC236}">
                <a16:creationId xmlns:a16="http://schemas.microsoft.com/office/drawing/2014/main" id="{899D22FA-0F20-449A-B297-9CC174B16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01" y="5002802"/>
            <a:ext cx="1598966" cy="83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NDHI | IPNPC">
            <a:extLst>
              <a:ext uri="{FF2B5EF4-FFF2-40B4-BE49-F238E27FC236}">
                <a16:creationId xmlns:a16="http://schemas.microsoft.com/office/drawing/2014/main" id="{00AFEAC2-A0A1-4584-95E0-65B80B76D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001" y="4974818"/>
            <a:ext cx="1788339" cy="869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Digital Humanities Summer Institute (DHSI)">
            <a:extLst>
              <a:ext uri="{FF2B5EF4-FFF2-40B4-BE49-F238E27FC236}">
                <a16:creationId xmlns:a16="http://schemas.microsoft.com/office/drawing/2014/main" id="{951850AB-2752-45FF-8F6A-B9297DAC5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138" y="4993745"/>
            <a:ext cx="2948018" cy="85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Logo of Edith Cowan University">
            <a:extLst>
              <a:ext uri="{FF2B5EF4-FFF2-40B4-BE49-F238E27FC236}">
                <a16:creationId xmlns:a16="http://schemas.microsoft.com/office/drawing/2014/main" id="{9E758342-DA9B-49DB-B14B-0EB40CCA51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16" b="35504"/>
          <a:stretch/>
        </p:blipFill>
        <p:spPr bwMode="auto">
          <a:xfrm>
            <a:off x="7469954" y="5108249"/>
            <a:ext cx="2489294" cy="73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Journals by alphabetical order – Érudit">
            <a:extLst>
              <a:ext uri="{FF2B5EF4-FFF2-40B4-BE49-F238E27FC236}">
                <a16:creationId xmlns:a16="http://schemas.microsoft.com/office/drawing/2014/main" id="{81584015-AE48-4A3D-8E07-0EE755E5C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572" y="5104155"/>
            <a:ext cx="1664627" cy="54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ter | Gateway to the Middle Ages and Renaissance">
            <a:extLst>
              <a:ext uri="{FF2B5EF4-FFF2-40B4-BE49-F238E27FC236}">
                <a16:creationId xmlns:a16="http://schemas.microsoft.com/office/drawing/2014/main" id="{379EFB19-8B32-4978-8B1C-4CA5AFB28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994" y="5994335"/>
            <a:ext cx="3385955" cy="81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Major Development Partnership with the Public Knowledge Project (PKP) |  Ontario Council of University Libraries">
            <a:extLst>
              <a:ext uri="{FF2B5EF4-FFF2-40B4-BE49-F238E27FC236}">
                <a16:creationId xmlns:a16="http://schemas.microsoft.com/office/drawing/2014/main" id="{B94B9A3D-EB6E-4D51-8313-F3389B0DF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314" y="6059814"/>
            <a:ext cx="3819181" cy="69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C0D453-95DB-47DE-8E5E-90086BC949AD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r="14217"/>
          <a:stretch/>
        </p:blipFill>
        <p:spPr>
          <a:xfrm>
            <a:off x="8699860" y="6146734"/>
            <a:ext cx="2042057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442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BFDBF94-F3A9-488B-9983-C2EC9A31A050}"/>
              </a:ext>
            </a:extLst>
          </p:cNvPr>
          <p:cNvSpPr txBox="1"/>
          <p:nvPr/>
        </p:nvSpPr>
        <p:spPr>
          <a:xfrm>
            <a:off x="2221479" y="6181676"/>
            <a:ext cx="7749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(Above: a quick look at the Canadian HSS Commons project development space)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C99A60-63D7-4121-B461-BF113429D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5593" y="308205"/>
            <a:ext cx="12431484" cy="561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346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1"/>
          <p:cNvSpPr txBox="1">
            <a:spLocks noGrp="1"/>
          </p:cNvSpPr>
          <p:nvPr>
            <p:ph type="title"/>
          </p:nvPr>
        </p:nvSpPr>
        <p:spPr>
          <a:xfrm>
            <a:off x="207800" y="1566062"/>
            <a:ext cx="117764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CA" dirty="0">
                <a:solidFill>
                  <a:srgbClr val="2D5D8B"/>
                </a:solidFill>
                <a:latin typeface="Droid Serif"/>
                <a:ea typeface="Droid Serif"/>
                <a:cs typeface="Droid Serif"/>
                <a:sym typeface="Droid Serif"/>
              </a:rPr>
              <a:t>Interested in testing out the Canadian HSS Commons?</a:t>
            </a:r>
            <a:endParaRPr dirty="0">
              <a:solidFill>
                <a:srgbClr val="2D5D8B"/>
              </a:solidFill>
              <a:latin typeface="Droid Serif"/>
              <a:ea typeface="Droid Serif"/>
              <a:cs typeface="Droid Serif"/>
              <a:sym typeface="Droid Serif"/>
            </a:endParaRPr>
          </a:p>
        </p:txBody>
      </p:sp>
      <p:sp>
        <p:nvSpPr>
          <p:cNvPr id="144" name="Google Shape;144;p21"/>
          <p:cNvSpPr txBox="1"/>
          <p:nvPr/>
        </p:nvSpPr>
        <p:spPr>
          <a:xfrm>
            <a:off x="396840" y="2511492"/>
            <a:ext cx="11398319" cy="3584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If so, we’d invite you to sign up to be notified when the platform is ready for testing:</a:t>
            </a:r>
          </a:p>
          <a:p>
            <a:pPr lvl="1"/>
            <a:r>
              <a:rPr lang="en-US" sz="3600" dirty="0"/>
              <a:t> </a:t>
            </a:r>
          </a:p>
          <a:p>
            <a:pPr lvl="1"/>
            <a:r>
              <a:rPr lang="en-US" sz="3600" dirty="0">
                <a:hlinkClick r:id="rId3"/>
              </a:rPr>
              <a:t>https://forms.gle/F253hZ5i2n2EURuq7</a:t>
            </a:r>
            <a:r>
              <a:rPr lang="en-US" sz="3600" dirty="0"/>
              <a:t> </a:t>
            </a:r>
            <a:br>
              <a:rPr lang="en-CA" sz="3600" dirty="0"/>
            </a:br>
            <a:endParaRPr lang="en-US" sz="36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E3F47E-3650-47F2-A2BF-6A08B7189C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16" b="91558" l="6809" r="92766">
                        <a14:foregroundMark x1="43404" y1="11688" x2="43404" y2="11688"/>
                        <a14:foregroundMark x1="92766" y1="71104" x2="92766" y2="71104"/>
                        <a14:foregroundMark x1="7234" y1="71104" x2="7234" y2="71104"/>
                        <a14:foregroundMark x1="55745" y1="91558" x2="55745" y2="915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32814" y="3815670"/>
            <a:ext cx="1063768" cy="139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69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52" y="1878848"/>
            <a:ext cx="12192000" cy="909849"/>
          </a:xfrm>
        </p:spPr>
        <p:txBody>
          <a:bodyPr>
            <a:normAutofit lnSpcReduction="10000"/>
          </a:bodyPr>
          <a:lstStyle/>
          <a:p>
            <a:r>
              <a:rPr lang="en-US" sz="6000" dirty="0">
                <a:solidFill>
                  <a:srgbClr val="2D5D8B"/>
                </a:solidFill>
                <a:latin typeface="Keep Calm Med" charset="0"/>
                <a:ea typeface="Keep Calm Med" charset="0"/>
                <a:cs typeface="Keep Calm Med" charset="0"/>
              </a:rPr>
              <a:t>Thank you! 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-2" y="2813727"/>
            <a:ext cx="12191999" cy="264510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latin typeface="Keep Calm Med" charset="0"/>
                <a:ea typeface="Keep Calm Med" charset="0"/>
                <a:cs typeface="Keep Calm Med" charset="0"/>
              </a:rPr>
              <a:t>Graham Jensen – ghjensen@uvic.ca, @grahamhjensen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latin typeface="Keep Calm Med" charset="0"/>
                <a:ea typeface="Keep Calm Med" charset="0"/>
                <a:cs typeface="Keep Calm Med" charset="0"/>
              </a:rPr>
              <a:t>Caroline Winter – winterc@uvic.ca, @editrixcaroline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latin typeface="Keep Calm Med" charset="0"/>
                <a:ea typeface="Keep Calm Med" charset="0"/>
                <a:cs typeface="Keep Calm Med" charset="0"/>
              </a:rPr>
              <a:t>Alyssa Arbuckle – alyssaa@uvic.ca, @arbuckle_alyssa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latin typeface="Keep Calm Med" charset="0"/>
                <a:ea typeface="Keep Calm Med" charset="0"/>
                <a:cs typeface="Keep Calm Med" charset="0"/>
              </a:rPr>
              <a:t>Luis Meneses – ldmm@uvic.ca, @ldmm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latin typeface="Keep Calm Med" charset="0"/>
                <a:ea typeface="Keep Calm Med" charset="0"/>
                <a:cs typeface="Keep Calm Med" charset="0"/>
              </a:rPr>
              <a:t>Ray Siemens – siemens@uvic.ca, @RayS6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latin typeface="Keep Calm Med" charset="0"/>
                <a:ea typeface="Keep Calm Med" charset="0"/>
                <a:cs typeface="Keep Calm Med" charset="0"/>
                <a:hlinkClick r:id="rId2"/>
              </a:rPr>
              <a:t>inke.ca</a:t>
            </a:r>
            <a:r>
              <a:rPr lang="en-US" sz="2800" dirty="0">
                <a:latin typeface="Keep Calm Med" charset="0"/>
                <a:ea typeface="Keep Calm Med" charset="0"/>
                <a:cs typeface="Keep Calm Med" charset="0"/>
              </a:rPr>
              <a:t>, @INKEProject</a:t>
            </a:r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>
            <a:off x="0" y="1197204"/>
            <a:ext cx="12192000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Minus 11"/>
          <p:cNvSpPr/>
          <p:nvPr/>
        </p:nvSpPr>
        <p:spPr>
          <a:xfrm>
            <a:off x="-2258947" y="928302"/>
            <a:ext cx="16740000" cy="732243"/>
          </a:xfrm>
          <a:prstGeom prst="mathMinus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37"/>
            <a:ext cx="12192000" cy="1217931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3E1DEB70-BD1A-5541-A2AE-D91E243D36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54" y="5409368"/>
            <a:ext cx="4644550" cy="13545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52AD8B-D51E-46AA-86CA-3D3AB5991964}"/>
              </a:ext>
            </a:extLst>
          </p:cNvPr>
          <p:cNvSpPr txBox="1"/>
          <p:nvPr/>
        </p:nvSpPr>
        <p:spPr>
          <a:xfrm>
            <a:off x="4770304" y="5669276"/>
            <a:ext cx="73335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Keep Calm Med" charset="0"/>
                <a:ea typeface="Keep Calm Med" charset="0"/>
                <a:cs typeface="Keep Calm Med" charset="0"/>
              </a:rPr>
              <a:t>For more information about the Canadian HSS Commons, please check out </a:t>
            </a:r>
            <a:r>
              <a:rPr lang="en-US" sz="2400" dirty="0">
                <a:latin typeface="Keep Calm Med" charset="0"/>
                <a:ea typeface="Keep Calm Med" charset="0"/>
                <a:cs typeface="Keep Calm Med" charset="0"/>
                <a:hlinkClick r:id="rId5"/>
              </a:rPr>
              <a:t>https://popjournal.ca/issue02/winter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339826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TCLSlideTemplate_02-07-19  -  Read-Only" id="{5107BC5B-79EC-B14F-8FD3-73D71906A6A8}" vid="{FF854930-338D-684A-A8F3-73F210454ADD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TCLSlideTemplate_02-07-19  -  Read-Only" id="{5107BC5B-79EC-B14F-8FD3-73D71906A6A8}" vid="{A48C79CF-D0E2-644E-AC5C-AB8885ED4FD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1137</TotalTime>
  <Words>309</Words>
  <Application>Microsoft Office PowerPoint</Application>
  <PresentationFormat>Widescreen</PresentationFormat>
  <Paragraphs>27</Paragraphs>
  <Slides>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Calibri</vt:lpstr>
      <vt:lpstr>Calibri Light</vt:lpstr>
      <vt:lpstr>Droid Serif</vt:lpstr>
      <vt:lpstr>Keep Calm Med</vt:lpstr>
      <vt:lpstr>Office Theme</vt:lpstr>
      <vt:lpstr>Custom Design</vt:lpstr>
      <vt:lpstr>PowerPoint Presentation</vt:lpstr>
      <vt:lpstr>What is the Canadian HSS Commons?</vt:lpstr>
      <vt:lpstr>The Canadian HSS Commons and its Partners</vt:lpstr>
      <vt:lpstr>PowerPoint Presentation</vt:lpstr>
      <vt:lpstr>Interested in testing out the Canadian HSS Commons?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Alyssa Arbuckle</dc:creator>
  <cp:lastModifiedBy>Graham Jensen</cp:lastModifiedBy>
  <cp:revision>80</cp:revision>
  <dcterms:created xsi:type="dcterms:W3CDTF">2020-09-02T18:19:13Z</dcterms:created>
  <dcterms:modified xsi:type="dcterms:W3CDTF">2021-05-27T18:30:35Z</dcterms:modified>
</cp:coreProperties>
</file>