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Fredericka the Great"/>
      <p:regular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E0A0D3C-3D0E-4AB4-84F1-D7B35796179B}">
  <a:tblStyle styleId="{0E0A0D3C-3D0E-4AB4-84F1-D7B3579617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FrederickatheGrea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4a7d3c6b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4a7d3c6b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a7d3c6b1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4a7d3c6b1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4a7d3c6b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4a7d3c6b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4a7d3c6b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4a7d3c6b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4a7d3c6b1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4a7d3c6b1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4a7d3c6b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4a7d3c6b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4a7d3c6b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4a7d3c6b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4052d4d86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4052d4d86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4a7d3c6b1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4a7d3c6b1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40a8eaa4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40a8eaa4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a7d3c6b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4a7d3c6b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a179830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a179830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4a7d3c6b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4a7d3c6b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4a7d3c6b1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4a7d3c6b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fa179830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fa179830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fa179830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fa179830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4a7d3c6b1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4a7d3c6b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4a7d3c6b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4a7d3c6b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0325" y="0"/>
            <a:ext cx="9420300" cy="51909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31925" y="263050"/>
            <a:ext cx="66669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CC0000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rPr>
              <a:t>Giovanni’s Room</a:t>
            </a:r>
            <a:endParaRPr sz="4200">
              <a:solidFill>
                <a:srgbClr val="CC0000"/>
              </a:solidFill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Fredericka the Great"/>
                <a:ea typeface="Fredericka the Great"/>
                <a:cs typeface="Fredericka the Great"/>
                <a:sym typeface="Fredericka the Great"/>
              </a:rPr>
              <a:t>By James Baldwin</a:t>
            </a:r>
            <a:endParaRPr sz="1800"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Fredericka the Great"/>
                <a:ea typeface="Fredericka the Great"/>
                <a:cs typeface="Fredericka the Great"/>
                <a:sym typeface="Fredericka the Great"/>
              </a:rPr>
              <a:t>Published 1956</a:t>
            </a:r>
            <a:endParaRPr sz="1800"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Themes/Motifs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311700" y="1017725"/>
            <a:ext cx="8520600" cy="35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graphicFrame>
        <p:nvGraphicFramePr>
          <p:cNvPr id="131" name="Google Shape;131;p22"/>
          <p:cNvGraphicFramePr/>
          <p:nvPr/>
        </p:nvGraphicFramePr>
        <p:xfrm>
          <a:off x="952500" y="11097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{0E0A0D3C-3D0E-4AB4-84F1-D7B35796179B}</a:tableStyleId>
              </a:tblPr>
              <a:tblGrid>
                <a:gridCol w="3598275"/>
                <a:gridCol w="3640725"/>
              </a:tblGrid>
              <a:tr h="880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u="sng">
                          <a:solidFill>
                            <a:schemeClr val="dk2"/>
                          </a:solidFill>
                          <a:latin typeface="Fredericka the Great"/>
                          <a:ea typeface="Fredericka the Great"/>
                          <a:cs typeface="Fredericka the Great"/>
                          <a:sym typeface="Fredericka the Great"/>
                        </a:rPr>
                        <a:t>Themes</a:t>
                      </a:r>
                      <a:endParaRPr sz="2400" u="sng">
                        <a:latin typeface="Fredericka the Great"/>
                        <a:ea typeface="Fredericka the Great"/>
                        <a:cs typeface="Fredericka the Great"/>
                        <a:sym typeface="Fredericka the Gre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u="sng">
                          <a:solidFill>
                            <a:schemeClr val="dk2"/>
                          </a:solidFill>
                          <a:latin typeface="Fredericka the Great"/>
                          <a:ea typeface="Fredericka the Great"/>
                          <a:cs typeface="Fredericka the Great"/>
                          <a:sym typeface="Fredericka the Great"/>
                        </a:rPr>
                        <a:t>Motifs</a:t>
                      </a:r>
                      <a:endParaRPr sz="2400" u="sng">
                        <a:solidFill>
                          <a:schemeClr val="dk2"/>
                        </a:solidFill>
                        <a:latin typeface="Fredericka the Great"/>
                        <a:ea typeface="Fredericka the Great"/>
                        <a:cs typeface="Fredericka the Great"/>
                        <a:sym typeface="Fredericka the Great"/>
                      </a:endParaRPr>
                    </a:p>
                  </a:txBody>
                  <a:tcPr marT="91425" marB="91425" marR="91425" marL="91425"/>
                </a:tc>
              </a:tr>
              <a:tr h="605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Fredericka the Great"/>
                          <a:ea typeface="Fredericka the Great"/>
                          <a:cs typeface="Fredericka the Great"/>
                          <a:sym typeface="Fredericka the Great"/>
                        </a:rPr>
                        <a:t>Loneliness</a:t>
                      </a:r>
                      <a:endParaRPr sz="1800">
                        <a:latin typeface="Fredericka the Great"/>
                        <a:ea typeface="Fredericka the Great"/>
                        <a:cs typeface="Fredericka the Great"/>
                        <a:sym typeface="Fredericka the Gre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0000FF"/>
                          </a:solidFill>
                          <a:latin typeface="Fredericka the Great"/>
                          <a:ea typeface="Fredericka the Great"/>
                          <a:cs typeface="Fredericka the Great"/>
                          <a:sym typeface="Fredericka the Great"/>
                        </a:rPr>
                        <a:t>Ocean -- drowning; to show distance</a:t>
                      </a:r>
                      <a:endParaRPr sz="1800">
                        <a:solidFill>
                          <a:srgbClr val="0000FF"/>
                        </a:solidFill>
                        <a:latin typeface="Fredericka the Great"/>
                        <a:ea typeface="Fredericka the Great"/>
                        <a:cs typeface="Fredericka the Great"/>
                        <a:sym typeface="Fredericka the Great"/>
                      </a:endParaRPr>
                    </a:p>
                  </a:txBody>
                  <a:tcPr marT="91425" marB="91425" marR="91425" marL="91425"/>
                </a:tc>
              </a:tr>
              <a:tr h="863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Fredericka the Great"/>
                          <a:ea typeface="Fredericka the Great"/>
                          <a:cs typeface="Fredericka the Great"/>
                          <a:sym typeface="Fredericka the Great"/>
                        </a:rPr>
                        <a:t>Crossing Boundaries/Cultural Differences</a:t>
                      </a:r>
                      <a:endParaRPr sz="1800">
                        <a:latin typeface="Fredericka the Great"/>
                        <a:ea typeface="Fredericka the Great"/>
                        <a:cs typeface="Fredericka the Great"/>
                        <a:sym typeface="Fredericka the Gre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00"/>
                          </a:solidFill>
                          <a:highlight>
                            <a:srgbClr val="000000"/>
                          </a:highlight>
                          <a:latin typeface="Fredericka the Great"/>
                          <a:ea typeface="Fredericka the Great"/>
                          <a:cs typeface="Fredericka the Great"/>
                          <a:sym typeface="Fredericka the Great"/>
                        </a:rPr>
                        <a:t>Yellow -- to show cowardice; extend decision-making until daybreak</a:t>
                      </a:r>
                      <a:endParaRPr sz="1800">
                        <a:solidFill>
                          <a:srgbClr val="FFFF00"/>
                        </a:solidFill>
                        <a:highlight>
                          <a:srgbClr val="000000"/>
                        </a:highlight>
                        <a:latin typeface="Fredericka the Great"/>
                        <a:ea typeface="Fredericka the Great"/>
                        <a:cs typeface="Fredericka the Great"/>
                        <a:sym typeface="Fredericka the Great"/>
                      </a:endParaRPr>
                    </a:p>
                  </a:txBody>
                  <a:tcPr marT="91425" marB="91425" marR="91425" marL="91425"/>
                </a:tc>
              </a:tr>
              <a:tr h="50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Fredericka the Great"/>
                          <a:ea typeface="Fredericka the Great"/>
                          <a:cs typeface="Fredericka the Great"/>
                          <a:sym typeface="Fredericka the Great"/>
                        </a:rPr>
                        <a:t>How are Men Supposed to Act?</a:t>
                      </a:r>
                      <a:endParaRPr sz="1800">
                        <a:solidFill>
                          <a:schemeClr val="dk2"/>
                        </a:solidFill>
                        <a:latin typeface="Fredericka the Great"/>
                        <a:ea typeface="Fredericka the Great"/>
                        <a:cs typeface="Fredericka the Great"/>
                        <a:sym typeface="Fredericka the Gre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Fredericka the Great"/>
                          <a:ea typeface="Fredericka the Great"/>
                          <a:cs typeface="Fredericka the Great"/>
                          <a:sym typeface="Fredericka the Great"/>
                        </a:rPr>
                        <a:t>Prisons, Cells, Rooms, Haunts</a:t>
                      </a:r>
                      <a:endParaRPr sz="1800">
                        <a:latin typeface="Fredericka the Great"/>
                        <a:ea typeface="Fredericka the Great"/>
                        <a:cs typeface="Fredericka the Great"/>
                        <a:sym typeface="Fredericka the Great"/>
                      </a:endParaRPr>
                    </a:p>
                  </a:txBody>
                  <a:tcPr marT="91425" marB="91425" marR="91425" marL="91425"/>
                </a:tc>
              </a:tr>
              <a:tr h="489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2"/>
                          </a:solidFill>
                          <a:latin typeface="Fredericka the Great"/>
                          <a:ea typeface="Fredericka the Great"/>
                          <a:cs typeface="Fredericka the Great"/>
                          <a:sym typeface="Fredericka the Great"/>
                        </a:rPr>
                        <a:t>Love, Misogyny, Bisexuality, &amp; Homosexuality</a:t>
                      </a:r>
                      <a:endParaRPr sz="1800">
                        <a:solidFill>
                          <a:schemeClr val="dk2"/>
                        </a:solidFill>
                        <a:latin typeface="Fredericka the Great"/>
                        <a:ea typeface="Fredericka the Great"/>
                        <a:cs typeface="Fredericka the Great"/>
                        <a:sym typeface="Fredericka the Grea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Fredericka the Great"/>
                          <a:ea typeface="Fredericka the Great"/>
                          <a:cs typeface="Fredericka the Great"/>
                          <a:sym typeface="Fredericka the Great"/>
                        </a:rPr>
                        <a:t>God, Bible, Jesus &amp; Judas</a:t>
                      </a:r>
                      <a:endParaRPr sz="1800">
                        <a:latin typeface="Fredericka the Great"/>
                        <a:ea typeface="Fredericka the Great"/>
                        <a:cs typeface="Fredericka the Great"/>
                        <a:sym typeface="Fredericka the Grea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4200" y="-566350"/>
            <a:ext cx="9258200" cy="708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Tone/Language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Tone/Language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ericka the Great"/>
              <a:buChar char="●"/>
            </a:pPr>
            <a:r>
              <a:rPr i="1"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Bon Mot </a:t>
            </a: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(pg. 30).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ericka the Great"/>
              <a:buChar char="●"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High, Lyrical, Precise, Exacting.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ericka the Great"/>
              <a:buChar char="●"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Interspersed with over a hundred French phrases.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ericka the Great"/>
              <a:buChar char="●"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Dialogue: French philosophical musings; playful but not frivolous (pg. 41).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ericka the Great"/>
              <a:buChar char="●"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Use of the Paradox (see Wilde; pg. 25). 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104125" y="-420988"/>
            <a:ext cx="9352251" cy="598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Point of View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Point of View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155" name="Google Shape;155;p26"/>
          <p:cNvSpPr txBox="1"/>
          <p:nvPr>
            <p:ph idx="1" type="body"/>
          </p:nvPr>
        </p:nvSpPr>
        <p:spPr>
          <a:xfrm>
            <a:off x="237475" y="11843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Fredericka the Great"/>
              <a:buChar char="●"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1st Person Point of View (David’s).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ericka the Great"/>
              <a:buChar char="●"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Both Past and Present Tense.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ericka the Great"/>
              <a:buChar char="●"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This was not a novel about race; all of the characters were white; European and European-American.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ericka the Great"/>
              <a:buChar char="●"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An American (Puritanical) POV in France (pg. 165).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ericka the Great"/>
              <a:buChar char="●"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Narrative Distance: Torn; Paradoxical; Hot-and-Cold; Close-and-Faraway.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/>
          <p:nvPr/>
        </p:nvSpPr>
        <p:spPr>
          <a:xfrm>
            <a:off x="323950" y="0"/>
            <a:ext cx="4724400" cy="5381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95250" y="-234375"/>
            <a:ext cx="10229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>
            <p:ph type="title"/>
          </p:nvPr>
        </p:nvSpPr>
        <p:spPr>
          <a:xfrm>
            <a:off x="55175" y="20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highlight>
                  <a:srgbClr val="FFFF00"/>
                </a:highlight>
                <a:latin typeface="Fredericka the Great"/>
                <a:ea typeface="Fredericka the Great"/>
                <a:cs typeface="Fredericka the Great"/>
                <a:sym typeface="Fredericka the Great"/>
              </a:rPr>
              <a:t>Literary Significance &amp; Criticism</a:t>
            </a:r>
            <a:endParaRPr>
              <a:highlight>
                <a:srgbClr val="FFFF00"/>
              </a:highlight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Literary Significance &amp; Criticism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168" name="Google Shape;16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highlight>
                <a:srgbClr val="D9D9D9"/>
              </a:highlight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highlight>
                <a:srgbClr val="D9D9D9"/>
              </a:highlight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D9D9D9"/>
                </a:highlight>
                <a:latin typeface="Fredericka the Great"/>
                <a:ea typeface="Fredericka the Great"/>
                <a:cs typeface="Fredericka the Great"/>
                <a:sym typeface="Fredericka the Great"/>
              </a:rPr>
              <a:t>The Publishing Triangle. “the 100 best lesbian and gay novels.” 1999</a:t>
            </a:r>
            <a:endParaRPr>
              <a:solidFill>
                <a:srgbClr val="000000"/>
              </a:solidFill>
              <a:highlight>
                <a:srgbClr val="D9D9D9"/>
              </a:highlight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D9D9D9"/>
                </a:highlight>
                <a:latin typeface="Fredericka the Great"/>
                <a:ea typeface="Fredericka the Great"/>
                <a:cs typeface="Fredericka the Great"/>
                <a:sym typeface="Fredericka the Great"/>
              </a:rPr>
              <a:t>LA Times. “21 classic works of gay literature.” June 26, 2015</a:t>
            </a:r>
            <a:endParaRPr>
              <a:solidFill>
                <a:schemeClr val="dk1"/>
              </a:solidFill>
              <a:highlight>
                <a:srgbClr val="D9D9D9"/>
              </a:highlight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D9D9D9"/>
                </a:highlight>
                <a:latin typeface="Fredericka the Great"/>
                <a:ea typeface="Fredericka the Great"/>
                <a:cs typeface="Fredericka the Great"/>
                <a:sym typeface="Fredericka the Great"/>
              </a:rPr>
              <a:t>Top Choice for LGBT Book Clubs across country.</a:t>
            </a:r>
            <a:endParaRPr>
              <a:solidFill>
                <a:schemeClr val="dk1"/>
              </a:solidFill>
              <a:highlight>
                <a:srgbClr val="D9D9D9"/>
              </a:highlight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74" name="Google Shape;17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Similar Works (Literature)</a:t>
            </a:r>
            <a:endParaRPr/>
          </a:p>
        </p:txBody>
      </p:sp>
      <p:pic>
        <p:nvPicPr>
          <p:cNvPr id="175" name="Google Shape;175;p29"/>
          <p:cNvPicPr preferRelativeResize="0"/>
          <p:nvPr/>
        </p:nvPicPr>
        <p:blipFill rotWithShape="1">
          <a:blip r:embed="rId3">
            <a:alphaModFix/>
          </a:blip>
          <a:srcRect b="0" l="-1910" r="1909" t="0"/>
          <a:stretch/>
        </p:blipFill>
        <p:spPr>
          <a:xfrm>
            <a:off x="689325" y="1084010"/>
            <a:ext cx="2220800" cy="318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4875" y="1152475"/>
            <a:ext cx="2042875" cy="30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5225" y="1152475"/>
            <a:ext cx="1907125" cy="303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9"/>
          <p:cNvSpPr txBox="1"/>
          <p:nvPr/>
        </p:nvSpPr>
        <p:spPr>
          <a:xfrm>
            <a:off x="975675" y="4512250"/>
            <a:ext cx="69570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1938, UK                                   1912, Germany                                   1959, USA</a:t>
            </a:r>
            <a:endParaRPr/>
          </a:p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1925, Eng Translation  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Legacy (Film)</a:t>
            </a:r>
            <a:endParaRPr/>
          </a:p>
        </p:txBody>
      </p:sp>
      <p:pic>
        <p:nvPicPr>
          <p:cNvPr id="184" name="Google Shape;1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8625" y="1570800"/>
            <a:ext cx="1843374" cy="2767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075" y="1524475"/>
            <a:ext cx="1898501" cy="276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2525" y="1524475"/>
            <a:ext cx="1843384" cy="27650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0"/>
          <p:cNvSpPr txBox="1"/>
          <p:nvPr/>
        </p:nvSpPr>
        <p:spPr>
          <a:xfrm>
            <a:off x="784775" y="4597100"/>
            <a:ext cx="73602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1991, USA					         2003, USA					       2005, USA	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1"/>
          <p:cNvSpPr txBox="1"/>
          <p:nvPr/>
        </p:nvSpPr>
        <p:spPr>
          <a:xfrm>
            <a:off x="0" y="-604500"/>
            <a:ext cx="4114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980000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rPr>
              <a:t>    Insights</a:t>
            </a:r>
            <a:endParaRPr sz="2800">
              <a:solidFill>
                <a:srgbClr val="980000"/>
              </a:solidFill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0811" y="-653330"/>
            <a:ext cx="9545625" cy="628103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331925" y="263050"/>
            <a:ext cx="66669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434343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rPr>
              <a:t>Structure</a:t>
            </a:r>
            <a:endParaRPr sz="4200">
              <a:solidFill>
                <a:srgbClr val="434343"/>
              </a:solidFill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rgbClr val="434343"/>
              </a:solidFill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solidFill>
                  <a:srgbClr val="434343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rPr>
              <a:t>Structure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532200"/>
            <a:ext cx="8520600" cy="30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ericka the Great"/>
              <a:buChar char="●"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169 Pages.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ericka the Great"/>
              <a:buChar char="●"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2 Parts.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ericka the Great"/>
              <a:buChar char="●"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First Part: 3 Chapters.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ericka the Great"/>
              <a:buChar char="●"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Second Part: 5 Chapters.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ericka the Great"/>
              <a:buChar char="●"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Follows “traditional” length and structure of today’s literary fiction; reader-friendly.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Setting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48321"/>
            <a:ext cx="9144000" cy="612649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311700" y="-9863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Fredericka the Great"/>
                <a:ea typeface="Fredericka the Great"/>
                <a:cs typeface="Fredericka the Great"/>
                <a:sym typeface="Fredericka the Great"/>
              </a:rPr>
              <a:t>Setting</a:t>
            </a:r>
            <a:endParaRPr sz="4200"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>
            <a:off x="-76200" y="-60733"/>
            <a:ext cx="9296400" cy="601358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484325" y="415450"/>
            <a:ext cx="66669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980000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rPr>
              <a:t>Characters</a:t>
            </a:r>
            <a:endParaRPr sz="4200">
              <a:solidFill>
                <a:srgbClr val="980000"/>
              </a:solidFill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1378675" y="9335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solidFill>
                  <a:srgbClr val="000000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rPr>
              <a:t>Characters</a:t>
            </a:r>
            <a:endParaRPr sz="4200">
              <a:solidFill>
                <a:srgbClr val="000000"/>
              </a:solidFill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/>
          <p:nvPr/>
        </p:nvSpPr>
        <p:spPr>
          <a:xfrm>
            <a:off x="837825" y="1397125"/>
            <a:ext cx="2937600" cy="2927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David</a:t>
            </a:r>
            <a:r>
              <a:rPr lang="en"/>
              <a:t>: Protagonist, Anti-hero, American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Giovanni</a:t>
            </a:r>
            <a:r>
              <a:rPr lang="en"/>
              <a:t>: Italian Immigrant, Working-Class, Hustler, David’s Lover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Hella</a:t>
            </a:r>
            <a:r>
              <a:rPr lang="en"/>
              <a:t>: American Girl, Free Spirit, David’s “Beard” &amp; F</a:t>
            </a:r>
            <a:r>
              <a:rPr lang="en"/>
              <a:t>iancé</a:t>
            </a:r>
            <a:r>
              <a:rPr lang="en"/>
              <a:t> </a:t>
            </a:r>
            <a:endParaRPr/>
          </a:p>
        </p:txBody>
      </p:sp>
      <p:sp>
        <p:nvSpPr>
          <p:cNvPr id="90" name="Google Shape;90;p18"/>
          <p:cNvSpPr txBox="1"/>
          <p:nvPr/>
        </p:nvSpPr>
        <p:spPr>
          <a:xfrm>
            <a:off x="5419250" y="904675"/>
            <a:ext cx="3658800" cy="3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/>
          <p:nvPr/>
        </p:nvSpPr>
        <p:spPr>
          <a:xfrm>
            <a:off x="5514700" y="990300"/>
            <a:ext cx="3096900" cy="2858100"/>
          </a:xfrm>
          <a:prstGeom prst="mathMinus">
            <a:avLst>
              <a:gd fmla="val 35348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Guillaume</a:t>
            </a:r>
            <a:r>
              <a:rPr lang="en"/>
              <a:t>: Bar Owner, friend of Jacques, also gay.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8"/>
          <p:cNvSpPr/>
          <p:nvPr/>
        </p:nvSpPr>
        <p:spPr>
          <a:xfrm>
            <a:off x="6055550" y="3130600"/>
            <a:ext cx="1707300" cy="427200"/>
          </a:xfrm>
          <a:prstGeom prst="mathMinus">
            <a:avLst>
              <a:gd fmla="val 10000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David’s Father</a:t>
            </a:r>
            <a:endParaRPr b="1"/>
          </a:p>
        </p:txBody>
      </p:sp>
      <p:sp>
        <p:nvSpPr>
          <p:cNvPr id="93" name="Google Shape;93;p18"/>
          <p:cNvSpPr/>
          <p:nvPr/>
        </p:nvSpPr>
        <p:spPr>
          <a:xfrm>
            <a:off x="6055550" y="3557800"/>
            <a:ext cx="2015100" cy="1346700"/>
          </a:xfrm>
          <a:prstGeom prst="mathMinus">
            <a:avLst>
              <a:gd fmla="val 63998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Ellen</a:t>
            </a:r>
            <a:r>
              <a:rPr lang="en"/>
              <a:t>: David’s Paternal Aunt</a:t>
            </a:r>
            <a:endParaRPr/>
          </a:p>
        </p:txBody>
      </p:sp>
      <p:sp>
        <p:nvSpPr>
          <p:cNvPr id="94" name="Google Shape;94;p18"/>
          <p:cNvSpPr/>
          <p:nvPr/>
        </p:nvSpPr>
        <p:spPr>
          <a:xfrm>
            <a:off x="5896475" y="904675"/>
            <a:ext cx="2290500" cy="838200"/>
          </a:xfrm>
          <a:prstGeom prst="mathMinus">
            <a:avLst>
              <a:gd fmla="val 9828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Jacques</a:t>
            </a:r>
            <a:r>
              <a:rPr lang="en">
                <a:solidFill>
                  <a:schemeClr val="dk1"/>
                </a:solidFill>
              </a:rPr>
              <a:t>: Older Gay Acquaintance of David’s.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8"/>
          <p:cNvSpPr/>
          <p:nvPr/>
        </p:nvSpPr>
        <p:spPr>
          <a:xfrm>
            <a:off x="6988800" y="3048925"/>
            <a:ext cx="615000" cy="646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10934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159700"/>
            <a:ext cx="8520600" cy="8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Plot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Plot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384513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An American man in his late 20s wonders why he continues to linger in Paris while his girlfriend is travelling in Spain. In her absence, he is introduced to a handsome Italian bartender through his older gay acquaintances. </a:t>
            </a:r>
            <a:r>
              <a:rPr i="1" lang="en"/>
              <a:t>Quiet but Tense, Social Thriller</a:t>
            </a:r>
            <a:endParaRPr i="1"/>
          </a:p>
        </p:txBody>
      </p:sp>
      <p:sp>
        <p:nvSpPr>
          <p:cNvPr id="111" name="Google Shape;111;p20"/>
          <p:cNvSpPr/>
          <p:nvPr/>
        </p:nvSpPr>
        <p:spPr>
          <a:xfrm>
            <a:off x="4879375" y="2124575"/>
            <a:ext cx="145500" cy="2703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112" name="Google Shape;112;p20"/>
          <p:cNvSpPr/>
          <p:nvPr/>
        </p:nvSpPr>
        <p:spPr>
          <a:xfrm>
            <a:off x="487150" y="3217025"/>
            <a:ext cx="145500" cy="2286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3" name="Google Shape;113;p20"/>
          <p:cNvCxnSpPr/>
          <p:nvPr/>
        </p:nvCxnSpPr>
        <p:spPr>
          <a:xfrm flipH="1" rot="10800000">
            <a:off x="384525" y="3662650"/>
            <a:ext cx="8416500" cy="20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" name="Google Shape;114;p20"/>
          <p:cNvSpPr txBox="1"/>
          <p:nvPr/>
        </p:nvSpPr>
        <p:spPr>
          <a:xfrm>
            <a:off x="530000" y="3818425"/>
            <a:ext cx="81048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X1: Hook: Page 8, 1.1: David is affectionate with adolescent friend, Joey; witnesses family fight.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X2: Inciting Incident: Page 28, 1.2: David meets Giovanni.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X3: Climax: Page 117, 2.4: Hella comes home; the two men fight; David moves out.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X4: Plot Point 3: Page 148, 2.4: Guillaume found dead.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X5: Plot Point 4: Page 162, 2.5: Hella catches David with a sailor.</a:t>
            </a:r>
            <a:endParaRPr/>
          </a:p>
        </p:txBody>
      </p:sp>
      <p:sp>
        <p:nvSpPr>
          <p:cNvPr id="115" name="Google Shape;115;p20"/>
          <p:cNvSpPr/>
          <p:nvPr/>
        </p:nvSpPr>
        <p:spPr>
          <a:xfrm>
            <a:off x="7419175" y="2303775"/>
            <a:ext cx="145500" cy="2286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"/>
          <p:cNvSpPr/>
          <p:nvPr/>
        </p:nvSpPr>
        <p:spPr>
          <a:xfrm>
            <a:off x="2534625" y="2875575"/>
            <a:ext cx="222900" cy="2703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0"/>
          <p:cNvSpPr/>
          <p:nvPr/>
        </p:nvSpPr>
        <p:spPr>
          <a:xfrm>
            <a:off x="6366075" y="2391225"/>
            <a:ext cx="145500" cy="270300"/>
          </a:xfrm>
          <a:prstGeom prst="mathMultiply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/>
          <p:nvPr/>
        </p:nvSpPr>
        <p:spPr>
          <a:xfrm>
            <a:off x="487825" y="2079384"/>
            <a:ext cx="8409900" cy="1257050"/>
          </a:xfrm>
          <a:custGeom>
            <a:rect b="b" l="l" r="r" t="t"/>
            <a:pathLst>
              <a:path extrusionOk="0" h="50282" w="336396">
                <a:moveTo>
                  <a:pt x="0" y="45138"/>
                </a:moveTo>
                <a:cubicBezTo>
                  <a:pt x="13804" y="45138"/>
                  <a:pt x="27532" y="52072"/>
                  <a:pt x="41148" y="49804"/>
                </a:cubicBezTo>
                <a:cubicBezTo>
                  <a:pt x="47139" y="48806"/>
                  <a:pt x="52110" y="44562"/>
                  <a:pt x="57693" y="42168"/>
                </a:cubicBezTo>
                <a:cubicBezTo>
                  <a:pt x="66430" y="38422"/>
                  <a:pt x="75489" y="35388"/>
                  <a:pt x="83993" y="31139"/>
                </a:cubicBezTo>
                <a:cubicBezTo>
                  <a:pt x="95142" y="25568"/>
                  <a:pt x="109386" y="32600"/>
                  <a:pt x="121323" y="29018"/>
                </a:cubicBezTo>
                <a:cubicBezTo>
                  <a:pt x="142038" y="22802"/>
                  <a:pt x="158458" y="5414"/>
                  <a:pt x="179440" y="172"/>
                </a:cubicBezTo>
                <a:cubicBezTo>
                  <a:pt x="184202" y="-1018"/>
                  <a:pt x="187746" y="5845"/>
                  <a:pt x="190469" y="9929"/>
                </a:cubicBezTo>
                <a:cubicBezTo>
                  <a:pt x="194960" y="16664"/>
                  <a:pt x="204119" y="19628"/>
                  <a:pt x="212104" y="20958"/>
                </a:cubicBezTo>
                <a:cubicBezTo>
                  <a:pt x="218231" y="21979"/>
                  <a:pt x="225493" y="21019"/>
                  <a:pt x="230344" y="17140"/>
                </a:cubicBezTo>
                <a:cubicBezTo>
                  <a:pt x="233483" y="14630"/>
                  <a:pt x="235812" y="10609"/>
                  <a:pt x="239677" y="9504"/>
                </a:cubicBezTo>
                <a:cubicBezTo>
                  <a:pt x="244055" y="8252"/>
                  <a:pt x="248423" y="12598"/>
                  <a:pt x="251979" y="15443"/>
                </a:cubicBezTo>
                <a:cubicBezTo>
                  <a:pt x="254300" y="17300"/>
                  <a:pt x="257937" y="16237"/>
                  <a:pt x="260887" y="15868"/>
                </a:cubicBezTo>
                <a:cubicBezTo>
                  <a:pt x="269464" y="14794"/>
                  <a:pt x="277970" y="5674"/>
                  <a:pt x="285915" y="9080"/>
                </a:cubicBezTo>
                <a:cubicBezTo>
                  <a:pt x="303727" y="16717"/>
                  <a:pt x="317594" y="33228"/>
                  <a:pt x="336396" y="37926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0" y="-464052"/>
            <a:ext cx="9144000" cy="60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ericka the Great"/>
                <a:ea typeface="Fredericka the Great"/>
                <a:cs typeface="Fredericka the Great"/>
                <a:sym typeface="Fredericka the Great"/>
              </a:rPr>
              <a:t>Themes</a:t>
            </a:r>
            <a:endParaRPr>
              <a:latin typeface="Fredericka the Great"/>
              <a:ea typeface="Fredericka the Great"/>
              <a:cs typeface="Fredericka the Great"/>
              <a:sym typeface="Fredericka the Gre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