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Old Standard TT" pitchFamily="2" charset="77"/>
      <p:regular r:id="rId23"/>
      <p:bold r:id="rId24"/>
      <p:italic r:id="rId25"/>
    </p:embeddedFont>
    <p:embeddedFont>
      <p:font typeface="Source Sans Pro" panose="020B0503030403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045B1E-FD38-4F69-B95C-CB27AC7AEF24}">
  <a:tblStyle styleId="{9C045B1E-FD38-4F69-B95C-CB27AC7AEF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39" d="100"/>
          <a:sy n="139" d="100"/>
        </p:scale>
        <p:origin x="176" y="5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f9d12ce6b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f9d12ce6b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7f09b54b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7f09b54b8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7f09b54b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7f09b54b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e9b494f8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e9b494f8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7f09b54b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7f09b54b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abd3db21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abd3db21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cfb3a419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cfb3a419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e2181fd4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e2181fd4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dirty="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c336a6b1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c336a6b1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e9b494f8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be9b494f8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16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br>
              <a:rPr lang="en" sz="16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endParaRPr sz="16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e2181fd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e2181fd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e9b494f8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be9b494f8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e707fbd8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e707fbd8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c3d15a6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c3d15a6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e707fbd8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e707fbd8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7f09b54b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7f09b54b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ff184add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ff184add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previous</a:t>
            </a:r>
            <a:endParaRPr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ff184add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ff184add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current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7f09b54b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7f09b54b8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hmit/gender_analysi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12700" y="1668600"/>
            <a:ext cx="8118600" cy="1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800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800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800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800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800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br>
              <a:rPr lang="en" sz="3800" b="1" dirty="0">
                <a:solidFill>
                  <a:schemeClr val="accent2"/>
                </a:solidFill>
              </a:rPr>
            </a:br>
            <a:r>
              <a:rPr lang="en" sz="3800" b="1" dirty="0">
                <a:solidFill>
                  <a:schemeClr val="accent2"/>
                </a:solidFill>
              </a:rPr>
              <a:t>Beyond Binaries: </a:t>
            </a:r>
            <a:br>
              <a:rPr lang="en" sz="3800" b="1" dirty="0">
                <a:solidFill>
                  <a:schemeClr val="accent2"/>
                </a:solidFill>
              </a:rPr>
            </a:br>
            <a:r>
              <a:rPr lang="en" sz="3800" b="1" dirty="0">
                <a:solidFill>
                  <a:schemeClr val="accent2"/>
                </a:solidFill>
              </a:rPr>
              <a:t>Refactoring Corpus Analysis </a:t>
            </a:r>
            <a:br>
              <a:rPr lang="en" sz="3800" b="1" dirty="0">
                <a:solidFill>
                  <a:schemeClr val="accent2"/>
                </a:solidFill>
              </a:rPr>
            </a:br>
            <a:r>
              <a:rPr lang="en" sz="3800" b="1" dirty="0">
                <a:solidFill>
                  <a:schemeClr val="accent2"/>
                </a:solidFill>
              </a:rPr>
              <a:t>with the </a:t>
            </a:r>
            <a:r>
              <a:rPr lang="en" sz="3800" b="1" i="1" dirty="0">
                <a:solidFill>
                  <a:schemeClr val="accent2"/>
                </a:solidFill>
              </a:rPr>
              <a:t>Gender Analysis </a:t>
            </a:r>
            <a:br>
              <a:rPr lang="en" sz="3800" b="1" i="1" dirty="0">
                <a:solidFill>
                  <a:schemeClr val="accent2"/>
                </a:solidFill>
              </a:rPr>
            </a:br>
            <a:r>
              <a:rPr lang="en" sz="3800" b="1" i="1" dirty="0">
                <a:solidFill>
                  <a:schemeClr val="accent2"/>
                </a:solidFill>
              </a:rPr>
              <a:t>Toolkit</a:t>
            </a:r>
            <a:r>
              <a:rPr lang="en" sz="3800" b="1" dirty="0">
                <a:solidFill>
                  <a:schemeClr val="accent2"/>
                </a:solidFill>
              </a:rPr>
              <a:t> (GATK)</a:t>
            </a:r>
            <a:endParaRPr sz="3800" b="1" dirty="0">
              <a:solidFill>
                <a:schemeClr val="accent2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02100" y="3897050"/>
            <a:ext cx="47901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940" dirty="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Ken Alba, Funing Yang, Erica Zimmer (+ team)</a:t>
            </a:r>
            <a:endParaRPr sz="1940" dirty="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940" dirty="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MIT Digital Humanities Lab</a:t>
            </a:r>
            <a:endParaRPr sz="1940" dirty="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425" y="3422000"/>
            <a:ext cx="1008000" cy="126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Analysis of a Text</a:t>
            </a:r>
            <a:endParaRPr dirty="0"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637" y="0"/>
            <a:ext cx="9247275" cy="5339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Breaking Up Gender Searches</a:t>
            </a:r>
            <a:endParaRPr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AutoNum type="arabicPeriod"/>
            </a:pPr>
            <a:r>
              <a:rPr lang="en" sz="2200" b="1" dirty="0">
                <a:solidFill>
                  <a:schemeClr val="accent2"/>
                </a:solidFill>
              </a:rPr>
              <a:t>Define the Genders</a:t>
            </a:r>
            <a:r>
              <a:rPr lang="en" sz="2200" dirty="0">
                <a:solidFill>
                  <a:schemeClr val="accent2"/>
                </a:solidFill>
              </a:rPr>
              <a:t> that will be searched for</a:t>
            </a:r>
            <a:endParaRPr sz="2200" dirty="0">
              <a:solidFill>
                <a:schemeClr val="accent2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AutoNum type="arabicPeriod"/>
            </a:pPr>
            <a:r>
              <a:rPr lang="en" sz="2200" b="1" dirty="0">
                <a:solidFill>
                  <a:schemeClr val="accent2"/>
                </a:solidFill>
              </a:rPr>
              <a:t>Attribute identifiers </a:t>
            </a:r>
            <a:r>
              <a:rPr lang="en" sz="2200" dirty="0">
                <a:solidFill>
                  <a:schemeClr val="accent2"/>
                </a:solidFill>
              </a:rPr>
              <a:t>(i.e. pronouns/names) to these Genders</a:t>
            </a:r>
            <a:endParaRPr sz="2200" dirty="0">
              <a:solidFill>
                <a:schemeClr val="accent2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AutoNum type="arabicPeriod"/>
            </a:pPr>
            <a:r>
              <a:rPr lang="en" sz="2200" b="1" dirty="0">
                <a:solidFill>
                  <a:schemeClr val="accent2"/>
                </a:solidFill>
              </a:rPr>
              <a:t>Perform searches</a:t>
            </a:r>
            <a:r>
              <a:rPr lang="en" sz="2200" dirty="0">
                <a:solidFill>
                  <a:schemeClr val="accent2"/>
                </a:solidFill>
              </a:rPr>
              <a:t> </a:t>
            </a:r>
            <a:r>
              <a:rPr lang="en" sz="2200" b="1" dirty="0">
                <a:solidFill>
                  <a:schemeClr val="accent2"/>
                </a:solidFill>
              </a:rPr>
              <a:t>in text </a:t>
            </a:r>
            <a:r>
              <a:rPr lang="en" sz="2200" dirty="0">
                <a:solidFill>
                  <a:schemeClr val="accent2"/>
                </a:solidFill>
              </a:rPr>
              <a:t>hinging on these identifiers</a:t>
            </a:r>
            <a:endParaRPr sz="2200" dirty="0">
              <a:solidFill>
                <a:schemeClr val="accent2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AutoNum type="arabicPeriod"/>
            </a:pPr>
            <a:r>
              <a:rPr lang="en" sz="2200" b="1" dirty="0">
                <a:solidFill>
                  <a:schemeClr val="accent2"/>
                </a:solidFill>
              </a:rPr>
              <a:t>Compile and analyze data </a:t>
            </a:r>
            <a:r>
              <a:rPr lang="en" sz="2200" dirty="0">
                <a:solidFill>
                  <a:schemeClr val="accent2"/>
                </a:solidFill>
              </a:rPr>
              <a:t>attributed to the Pronoun Series and identifiers for each Gender</a:t>
            </a:r>
            <a:endParaRPr sz="2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 dirty="0">
                <a:solidFill>
                  <a:schemeClr val="accent2"/>
                </a:solidFill>
              </a:rPr>
              <a:t>Preliminary Findings</a:t>
            </a:r>
            <a:endParaRPr sz="5200" b="1" dirty="0">
              <a:solidFill>
                <a:schemeClr val="accent2"/>
              </a:solidFill>
            </a:endParaRPr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425" y="3422000"/>
            <a:ext cx="1008000" cy="126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Fanfiction, Metadata, and Neopronouns</a:t>
            </a:r>
            <a:endParaRPr b="1" dirty="0">
              <a:solidFill>
                <a:schemeClr val="accent2"/>
              </a:solidFill>
            </a:endParaRPr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8685" y="1786363"/>
            <a:ext cx="2761100" cy="18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4277025" y="4442950"/>
            <a:ext cx="442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19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263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●"/>
            </a:pPr>
            <a:r>
              <a:rPr lang="en" sz="2200" dirty="0">
                <a:solidFill>
                  <a:schemeClr val="accent2"/>
                </a:solidFill>
              </a:rPr>
              <a:t>Question: How does the prevalence of gendered pronouns change between </a:t>
            </a:r>
            <a:br>
              <a:rPr lang="en" sz="2200" dirty="0">
                <a:solidFill>
                  <a:schemeClr val="accent2"/>
                </a:solidFill>
              </a:rPr>
            </a:br>
            <a:r>
              <a:rPr lang="en" sz="2200" dirty="0">
                <a:solidFill>
                  <a:schemeClr val="accent2"/>
                </a:solidFill>
              </a:rPr>
              <a:t>19th century canonical texts and AO3 fanfiction about those texts?</a:t>
            </a:r>
            <a:endParaRPr sz="2200" dirty="0">
              <a:solidFill>
                <a:schemeClr val="accent2"/>
              </a:solidFill>
            </a:endParaRPr>
          </a:p>
          <a:p>
            <a:pPr marL="457200" lvl="0" indent="-3263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●"/>
            </a:pPr>
            <a:r>
              <a:rPr lang="en" sz="2200" dirty="0">
                <a:solidFill>
                  <a:schemeClr val="accent2"/>
                </a:solidFill>
              </a:rPr>
              <a:t>Corpora: Scraped, tagged fanfiction </a:t>
            </a:r>
            <a:br>
              <a:rPr lang="en" sz="2200" dirty="0">
                <a:solidFill>
                  <a:schemeClr val="accent2"/>
                </a:solidFill>
              </a:rPr>
            </a:br>
            <a:r>
              <a:rPr lang="en" sz="2200" dirty="0">
                <a:solidFill>
                  <a:schemeClr val="accent2"/>
                </a:solidFill>
              </a:rPr>
              <a:t>from An Archive Of Our Own (including </a:t>
            </a:r>
            <a:br>
              <a:rPr lang="en" sz="2200" dirty="0">
                <a:solidFill>
                  <a:schemeClr val="accent2"/>
                </a:solidFill>
              </a:rPr>
            </a:br>
            <a:r>
              <a:rPr lang="en" sz="2200" dirty="0">
                <a:solidFill>
                  <a:schemeClr val="accent2"/>
                </a:solidFill>
              </a:rPr>
              <a:t>exhaustive metadata)</a:t>
            </a:r>
            <a:endParaRPr sz="2200" dirty="0">
              <a:solidFill>
                <a:schemeClr val="accent2"/>
              </a:solidFill>
            </a:endParaRPr>
          </a:p>
          <a:p>
            <a:pPr marL="457200" lvl="0" indent="-3263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●"/>
            </a:pPr>
            <a:r>
              <a:rPr lang="en" sz="2200" dirty="0">
                <a:solidFill>
                  <a:schemeClr val="accent2"/>
                </a:solidFill>
              </a:rPr>
              <a:t>Objectives: Demonstrate subcorpus slicing </a:t>
            </a:r>
            <a:br>
              <a:rPr lang="en" sz="2200" dirty="0">
                <a:solidFill>
                  <a:schemeClr val="accent2"/>
                </a:solidFill>
              </a:rPr>
            </a:br>
            <a:r>
              <a:rPr lang="en" sz="2200" dirty="0">
                <a:solidFill>
                  <a:schemeClr val="accent2"/>
                </a:solidFill>
              </a:rPr>
              <a:t>and GATK nonbinary pronoun analysis.</a:t>
            </a:r>
            <a:endParaRPr sz="2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3" name="Google Shape;143;p2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450" y="351272"/>
            <a:ext cx="4195856" cy="258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351505"/>
            <a:ext cx="4197095" cy="25786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5" name="Google Shape;145;p26"/>
          <p:cNvGraphicFramePr/>
          <p:nvPr/>
        </p:nvGraphicFramePr>
        <p:xfrm>
          <a:off x="1485900" y="312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{9C045B1E-FD38-4F69-B95C-CB27AC7AEF24}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i="1" dirty="0"/>
                        <a:t>DRACULA, </a:t>
                      </a:r>
                      <a:r>
                        <a:rPr lang="en" sz="1000" b="1" dirty="0"/>
                        <a:t>Bram Stoker</a:t>
                      </a:r>
                      <a:endParaRPr sz="1000" b="1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He/Him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She/Her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They/Them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Neopronouns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Not Rated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58.18%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29.14%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12.67%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0.01%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General Audiences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58.49%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29.75%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9.40%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2.36%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Teen And Up Audiences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55.30%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33.53%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10.73%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0.44%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Mature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57.76%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32.51%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8.41%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1.31%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Explicit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61.01%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25.10%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6.94%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FF0000"/>
                          </a:solidFill>
                        </a:rPr>
                        <a:t>6.95%</a:t>
                      </a:r>
                      <a:endParaRPr sz="1000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Fanfic Average</a:t>
                      </a:r>
                      <a:endParaRPr sz="1000" b="1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58.15%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30.01%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9.63%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2.21%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Canonical Text</a:t>
                      </a:r>
                      <a:endParaRPr sz="1000" b="1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64.15%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24.11%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11.72%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0.03%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1" name="Google Shape;151;p2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43664"/>
            <a:ext cx="4197095" cy="2574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6450" y="343664"/>
            <a:ext cx="4195856" cy="25877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3" name="Google Shape;153;p27"/>
          <p:cNvGraphicFramePr/>
          <p:nvPr/>
        </p:nvGraphicFramePr>
        <p:xfrm>
          <a:off x="1485900" y="312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{9C045B1E-FD38-4F69-B95C-CB27AC7AEF24}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i="1" dirty="0"/>
                        <a:t>FRANKENSTEIN</a:t>
                      </a:r>
                      <a:r>
                        <a:rPr lang="en" sz="1000" b="1" dirty="0"/>
                        <a:t>, Mary Shelley</a:t>
                      </a:r>
                      <a:endParaRPr sz="1000" b="1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He/Him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She/Her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They/Them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Neopronouns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Not Rated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72.93%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10.86%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16.19%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0.02%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General Audiences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77.01%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13.62%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9.29%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0.09%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Teen And Up Audiences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76.62%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12.25%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11.10%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0.03%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Mature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68.24%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23.20%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8.50%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0.05%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Explicit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79.35%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10.11%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10.24%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0.30%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Fanfic Average</a:t>
                      </a:r>
                      <a:endParaRPr sz="1000" b="1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FF0000"/>
                          </a:solidFill>
                        </a:rPr>
                        <a:t>74.83%</a:t>
                      </a:r>
                      <a:endParaRPr sz="1000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14.01%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11.06%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0.10%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Canonical Text</a:t>
                      </a:r>
                      <a:endParaRPr sz="1000" b="1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FF0000"/>
                          </a:solidFill>
                        </a:rPr>
                        <a:t>59.09%</a:t>
                      </a:r>
                      <a:endParaRPr sz="1000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26.51%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14.40%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0.00%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9" name="Google Shape;159;p2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50" y="327000"/>
            <a:ext cx="4206240" cy="256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27000"/>
            <a:ext cx="4206239" cy="25603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1" name="Google Shape;161;p28"/>
          <p:cNvGraphicFramePr/>
          <p:nvPr/>
        </p:nvGraphicFramePr>
        <p:xfrm>
          <a:off x="69813" y="3341750"/>
          <a:ext cx="9004350" cy="1573848"/>
        </p:xfrm>
        <a:graphic>
          <a:graphicData uri="http://schemas.openxmlformats.org/drawingml/2006/table">
            <a:tbl>
              <a:tblPr>
                <a:noFill/>
                <a:tableStyleId>{9C045B1E-FD38-4F69-B95C-CB27AC7AEF24}</a:tableStyleId>
              </a:tblPr>
              <a:tblGrid>
                <a:gridCol w="193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5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5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Neopronouns with all_genders list</a:t>
                      </a:r>
                      <a:endParaRPr sz="1000" b="1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He/Him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She/Her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They/Them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Ae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Xe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Fae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Ey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Ve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Ze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Not Rated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43.32%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18.23%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27.96%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0.91%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3.03%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0.00%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0.12%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3.97%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2.46%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General Audiences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43.66%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14.42%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23.12%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1.43%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5.73%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1.50%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2.47%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1.26%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6.43%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Teen And Up Audiences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44.22%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17.27%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22.07%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1.57%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5.43%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1.51%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0.70%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0.36%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6.87%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Mature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45.15%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21.30%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19.68%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0.17%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1.25%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3.71%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0.10%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4.88%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3.75%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Explicit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43.63%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24.92%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12.55%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9.63%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0.91%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2.48%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5.42%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0.34%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0.11%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Average</a:t>
                      </a:r>
                      <a:endParaRPr sz="1000" b="1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44.00%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19.23%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21.08%</a:t>
                      </a:r>
                      <a:endParaRPr sz="1000" b="1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2.74%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3.27%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1.84%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1.76%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2.16%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3.92%</a:t>
                      </a:r>
                      <a:endParaRPr sz="1000" dirty="0"/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Next Steps</a:t>
            </a:r>
            <a:endParaRPr b="1" dirty="0">
              <a:solidFill>
                <a:schemeClr val="accent2"/>
              </a:solidFill>
            </a:endParaRPr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425" y="3422000"/>
            <a:ext cx="1008000" cy="126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311700" y="478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Upcoming Work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173" name="Google Shape;173;p30"/>
          <p:cNvSpPr txBox="1"/>
          <p:nvPr/>
        </p:nvSpPr>
        <p:spPr>
          <a:xfrm>
            <a:off x="459450" y="1255050"/>
            <a:ext cx="8373000" cy="3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sz="1800" dirty="0">
                <a:solidFill>
                  <a:schemeClr val="accent2"/>
                </a:solidFill>
              </a:rPr>
              <a:t>Character class + coreference resolution</a:t>
            </a:r>
            <a:endParaRPr sz="1800" dirty="0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sz="1800" dirty="0">
                <a:solidFill>
                  <a:schemeClr val="accent2"/>
                </a:solidFill>
              </a:rPr>
              <a:t>Approaches to they/them - </a:t>
            </a:r>
            <a:br>
              <a:rPr lang="en" sz="1800" dirty="0">
                <a:solidFill>
                  <a:schemeClr val="accent2"/>
                </a:solidFill>
              </a:rPr>
            </a:br>
            <a:r>
              <a:rPr lang="en" sz="1800" dirty="0">
                <a:solidFill>
                  <a:schemeClr val="accent2"/>
                </a:solidFill>
              </a:rPr>
              <a:t>   disambiguating between singular and plural "they"</a:t>
            </a:r>
            <a:endParaRPr sz="1800" dirty="0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sz="1800" dirty="0">
                <a:solidFill>
                  <a:schemeClr val="accent2"/>
                </a:solidFill>
              </a:rPr>
              <a:t>Subject-object analyses</a:t>
            </a:r>
            <a:endParaRPr sz="1800" dirty="0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sz="1800" dirty="0">
                <a:solidFill>
                  <a:schemeClr val="accent2"/>
                </a:solidFill>
              </a:rPr>
              <a:t>Refactoring for package-based deployment</a:t>
            </a:r>
            <a:endParaRPr sz="1800" dirty="0">
              <a:solidFill>
                <a:schemeClr val="accent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</a:pPr>
            <a:r>
              <a:rPr lang="en" sz="1800" dirty="0">
                <a:solidFill>
                  <a:schemeClr val="accent2"/>
                </a:solidFill>
              </a:rPr>
              <a:t>GitHub: </a:t>
            </a:r>
            <a:r>
              <a:rPr lang="en" sz="1800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https://github.com/dhmit/gender_analysis</a:t>
            </a:r>
            <a:r>
              <a:rPr lang="en" sz="1800" dirty="0">
                <a:solidFill>
                  <a:schemeClr val="accent2"/>
                </a:solidFill>
              </a:rPr>
              <a:t> </a:t>
            </a:r>
            <a:endParaRPr sz="1800" dirty="0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sz="1800" dirty="0">
                <a:solidFill>
                  <a:schemeClr val="accent2"/>
                </a:solidFill>
              </a:rPr>
              <a:t>Creating a robust frontend for non-programmers</a:t>
            </a:r>
            <a:endParaRPr sz="1800" dirty="0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sz="1800" dirty="0">
                <a:solidFill>
                  <a:schemeClr val="accent2"/>
                </a:solidFill>
              </a:rPr>
              <a:t>Other corpora, slicing on other axes (hits? date? 'warning' tags?)</a:t>
            </a:r>
            <a:endParaRPr sz="20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2"/>
              </a:solidFill>
            </a:endParaRPr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9425" y="3422000"/>
            <a:ext cx="1008000" cy="126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Alternative Genres</a:t>
            </a:r>
            <a:endParaRPr b="1" dirty="0"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How are genders represented differently among different media?</a:t>
            </a:r>
            <a:endParaRPr dirty="0"/>
          </a:p>
        </p:txBody>
      </p:sp>
      <p:pic>
        <p:nvPicPr>
          <p:cNvPr id="181" name="Google Shape;181;p31"/>
          <p:cNvPicPr preferRelativeResize="0"/>
          <p:nvPr/>
        </p:nvPicPr>
        <p:blipFill rotWithShape="1">
          <a:blip r:embed="rId3">
            <a:alphaModFix/>
          </a:blip>
          <a:srcRect r="62949"/>
          <a:stretch/>
        </p:blipFill>
        <p:spPr>
          <a:xfrm>
            <a:off x="1226556" y="1703875"/>
            <a:ext cx="1867967" cy="173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324" y="1760679"/>
            <a:ext cx="2065124" cy="167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5248" y="1703875"/>
            <a:ext cx="1702203" cy="167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Debinarizing</a:t>
            </a:r>
            <a:endParaRPr b="1" dirty="0">
              <a:solidFill>
                <a:schemeClr val="accent2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425" y="3422000"/>
            <a:ext cx="1008000" cy="126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Credits</a:t>
            </a:r>
            <a:endParaRPr b="1" dirty="0">
              <a:solidFill>
                <a:schemeClr val="accent2"/>
              </a:solidFill>
            </a:endParaRPr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700" y="3986950"/>
            <a:ext cx="1618923" cy="7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4988" y="3777713"/>
            <a:ext cx="1810313" cy="12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1300" y="3784225"/>
            <a:ext cx="2338591" cy="130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dirty="0">
                <a:solidFill>
                  <a:schemeClr val="accent2"/>
                </a:solidFill>
              </a:rPr>
              <a:t>MIT Programs in the Digital Humanities</a:t>
            </a:r>
            <a:endParaRPr dirty="0">
              <a:solidFill>
                <a:schemeClr val="accent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dirty="0">
                <a:solidFill>
                  <a:schemeClr val="accent2"/>
                </a:solidFill>
              </a:rPr>
              <a:t>Andrew W. Mellon Foundation</a:t>
            </a:r>
            <a:endParaRPr dirty="0">
              <a:solidFill>
                <a:schemeClr val="accent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dirty="0">
                <a:solidFill>
                  <a:schemeClr val="accent2"/>
                </a:solidFill>
              </a:rPr>
              <a:t>GATK UROP Team: Sam York, Jordan Wilke, Funing Yang</a:t>
            </a:r>
            <a:endParaRPr dirty="0">
              <a:solidFill>
                <a:schemeClr val="accent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dirty="0">
                <a:solidFill>
                  <a:schemeClr val="accent2"/>
                </a:solidFill>
              </a:rPr>
              <a:t>MIT DH Lab Lead Programmer Mike Jean</a:t>
            </a:r>
            <a:endParaRPr dirty="0">
              <a:solidFill>
                <a:schemeClr val="accent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dirty="0">
                <a:solidFill>
                  <a:schemeClr val="accent2"/>
                </a:solidFill>
              </a:rPr>
              <a:t>MIT DH Lab Technical Director Ryaan Ahmed</a:t>
            </a:r>
            <a:endParaRPr dirty="0">
              <a:solidFill>
                <a:schemeClr val="accent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dirty="0">
                <a:solidFill>
                  <a:schemeClr val="accent2"/>
                </a:solidFill>
              </a:rPr>
              <a:t>Professor Stephanie Frampton, DH Lab Faculty Director</a:t>
            </a:r>
            <a:endParaRPr dirty="0">
              <a:solidFill>
                <a:schemeClr val="accent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dirty="0">
                <a:solidFill>
                  <a:schemeClr val="accent2"/>
                </a:solidFill>
              </a:rPr>
              <a:t>Professor Myke Cuthbert, DH Lab Faculty Director 2018-2020</a:t>
            </a:r>
            <a:endParaRPr dirty="0">
              <a:solidFill>
                <a:schemeClr val="accent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dirty="0">
                <a:solidFill>
                  <a:schemeClr val="accent2"/>
                </a:solidFill>
              </a:rPr>
              <a:t>Fall 2018 Digital Humanities Lab UROPs and Staff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Goals For the Refactor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●"/>
            </a:pPr>
            <a:r>
              <a:rPr lang="en" sz="2200" dirty="0">
                <a:solidFill>
                  <a:schemeClr val="accent2"/>
                </a:solidFill>
              </a:rPr>
              <a:t>Remove hard-coded Gender values</a:t>
            </a:r>
            <a:endParaRPr sz="2200" dirty="0">
              <a:solidFill>
                <a:schemeClr val="accent2"/>
              </a:solidFill>
            </a:endParaRPr>
          </a:p>
          <a:p>
            <a:pPr marL="457200" lvl="0" indent="-3683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●"/>
            </a:pPr>
            <a:r>
              <a:rPr lang="en" sz="2200" dirty="0">
                <a:solidFill>
                  <a:schemeClr val="accent2"/>
                </a:solidFill>
              </a:rPr>
              <a:t>Support non-binary identifiers</a:t>
            </a:r>
            <a:endParaRPr sz="2200" dirty="0">
              <a:solidFill>
                <a:schemeClr val="accent2"/>
              </a:solidFill>
            </a:endParaRPr>
          </a:p>
          <a:p>
            <a:pPr marL="457200" lvl="0" indent="-3683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●"/>
            </a:pPr>
            <a:r>
              <a:rPr lang="en" sz="2200" dirty="0">
                <a:solidFill>
                  <a:schemeClr val="accent2"/>
                </a:solidFill>
              </a:rPr>
              <a:t>Accept multiple Pronoun Series (and names) </a:t>
            </a:r>
            <a:br>
              <a:rPr lang="en" sz="2200" dirty="0">
                <a:solidFill>
                  <a:schemeClr val="accent2"/>
                </a:solidFill>
              </a:rPr>
            </a:br>
            <a:r>
              <a:rPr lang="en" sz="2200" dirty="0">
                <a:solidFill>
                  <a:schemeClr val="accent2"/>
                </a:solidFill>
              </a:rPr>
              <a:t>  for a Gender</a:t>
            </a:r>
            <a:endParaRPr sz="2200" dirty="0">
              <a:solidFill>
                <a:schemeClr val="accent2"/>
              </a:solidFill>
              <a:highlight>
                <a:schemeClr val="accent6"/>
              </a:highlight>
            </a:endParaRPr>
          </a:p>
          <a:p>
            <a:pPr marL="457200" lvl="0" indent="-3683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●"/>
            </a:pPr>
            <a:r>
              <a:rPr lang="en" sz="2200" dirty="0">
                <a:solidFill>
                  <a:schemeClr val="accent2"/>
                </a:solidFill>
              </a:rPr>
              <a:t>Support neopronouns </a:t>
            </a:r>
            <a:endParaRPr sz="2200"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 dirty="0">
                <a:solidFill>
                  <a:schemeClr val="accent2"/>
                </a:solidFill>
              </a:rPr>
              <a:t>These can </a:t>
            </a:r>
            <a:r>
              <a:rPr lang="en" sz="2200" i="1" dirty="0">
                <a:solidFill>
                  <a:schemeClr val="accent2"/>
                </a:solidFill>
              </a:rPr>
              <a:t>all</a:t>
            </a:r>
            <a:r>
              <a:rPr lang="en" sz="2200" dirty="0">
                <a:solidFill>
                  <a:schemeClr val="accent2"/>
                </a:solidFill>
              </a:rPr>
              <a:t> be done at the same time.</a:t>
            </a:r>
            <a:endParaRPr sz="2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Defining Gender Objects by Use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 dirty="0">
                <a:solidFill>
                  <a:srgbClr val="161516"/>
                </a:solidFill>
                <a:highlight>
                  <a:srgbClr val="F6F6F6"/>
                </a:highlight>
              </a:rPr>
              <a:t>		</a:t>
            </a:r>
            <a:endParaRPr sz="1150" dirty="0">
              <a:solidFill>
                <a:srgbClr val="161516"/>
              </a:solidFill>
              <a:highlight>
                <a:srgbClr val="F6F6F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675" y="1152475"/>
            <a:ext cx="7865281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B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Declaring Genders in Code</a:t>
            </a:r>
            <a:endParaRPr b="1" dirty="0">
              <a:solidFill>
                <a:schemeClr val="accent2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289" y="1533151"/>
            <a:ext cx="6884813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75" y="2623425"/>
            <a:ext cx="8309425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 dirty="0">
                <a:solidFill>
                  <a:schemeClr val="accent2"/>
                </a:solidFill>
              </a:rPr>
              <a:t>Code Comparison</a:t>
            </a:r>
            <a:endParaRPr sz="5200" b="1" dirty="0">
              <a:solidFill>
                <a:schemeClr val="accent2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425" y="3422000"/>
            <a:ext cx="1008000" cy="126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>
            <a:off x="2110325" y="312150"/>
            <a:ext cx="346200" cy="115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9"/>
          <p:cNvSpPr/>
          <p:nvPr/>
        </p:nvSpPr>
        <p:spPr>
          <a:xfrm>
            <a:off x="705700" y="1201050"/>
            <a:ext cx="5747400" cy="115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19"/>
          <p:cNvSpPr/>
          <p:nvPr/>
        </p:nvSpPr>
        <p:spPr>
          <a:xfrm>
            <a:off x="719275" y="3535300"/>
            <a:ext cx="2571600" cy="1194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/>
          <p:nvPr/>
        </p:nvSpPr>
        <p:spPr>
          <a:xfrm>
            <a:off x="2066925" y="304800"/>
            <a:ext cx="800100" cy="104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0"/>
          <p:cNvSpPr/>
          <p:nvPr/>
        </p:nvSpPr>
        <p:spPr>
          <a:xfrm>
            <a:off x="3676650" y="304800"/>
            <a:ext cx="1238400" cy="104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20"/>
          <p:cNvSpPr/>
          <p:nvPr/>
        </p:nvSpPr>
        <p:spPr>
          <a:xfrm>
            <a:off x="647700" y="4391025"/>
            <a:ext cx="2733600" cy="409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 dirty="0">
                <a:solidFill>
                  <a:schemeClr val="accent2"/>
                </a:solidFill>
              </a:rPr>
              <a:t>Example Analysis</a:t>
            </a:r>
            <a:endParaRPr sz="5200" b="1" dirty="0">
              <a:solidFill>
                <a:schemeClr val="accent2"/>
              </a:solidFill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425" y="3422000"/>
            <a:ext cx="1008000" cy="126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651</Words>
  <Application>Microsoft Macintosh PowerPoint</Application>
  <PresentationFormat>On-screen Show (16:9)</PresentationFormat>
  <Paragraphs>212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Old Standard TT</vt:lpstr>
      <vt:lpstr>Arial</vt:lpstr>
      <vt:lpstr>Source Sans Pro</vt:lpstr>
      <vt:lpstr>Simple Dark</vt:lpstr>
      <vt:lpstr>      Beyond Binaries:  Refactoring Corpus Analysis  with the Gender Analysis  Toolkit (GATK)</vt:lpstr>
      <vt:lpstr>Debinarizing</vt:lpstr>
      <vt:lpstr>Goals For the Refactor</vt:lpstr>
      <vt:lpstr>Defining Gender Objects by Use</vt:lpstr>
      <vt:lpstr>Declaring Genders in Code</vt:lpstr>
      <vt:lpstr>Code Comparison</vt:lpstr>
      <vt:lpstr>PowerPoint Presentation</vt:lpstr>
      <vt:lpstr>PowerPoint Presentation</vt:lpstr>
      <vt:lpstr>Example Analysis</vt:lpstr>
      <vt:lpstr>Analysis of a Text</vt:lpstr>
      <vt:lpstr>Breaking Up Gender Searches </vt:lpstr>
      <vt:lpstr>Preliminary Findings</vt:lpstr>
      <vt:lpstr>Fanfiction, Metadata, and Neopronouns</vt:lpstr>
      <vt:lpstr>PowerPoint Presentation</vt:lpstr>
      <vt:lpstr>PowerPoint Presentation</vt:lpstr>
      <vt:lpstr>PowerPoint Presentation</vt:lpstr>
      <vt:lpstr>Next Steps</vt:lpstr>
      <vt:lpstr>Upcoming Work</vt:lpstr>
      <vt:lpstr>Alternative Genres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Beyond Binaries:  Refactoring Corpus Analysis  with the Gender Analysis  Toolkit (GATK)</dc:title>
  <cp:lastModifiedBy>Microsoft Office User</cp:lastModifiedBy>
  <cp:revision>1</cp:revision>
  <dcterms:modified xsi:type="dcterms:W3CDTF">2021-06-02T01:13:51Z</dcterms:modified>
</cp:coreProperties>
</file>