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90" r:id="rId3"/>
    <p:sldId id="274" r:id="rId4"/>
    <p:sldId id="276" r:id="rId5"/>
    <p:sldId id="286" r:id="rId6"/>
    <p:sldId id="291" r:id="rId7"/>
    <p:sldId id="275" r:id="rId8"/>
    <p:sldId id="325" r:id="rId9"/>
    <p:sldId id="298" r:id="rId10"/>
    <p:sldId id="259" r:id="rId11"/>
    <p:sldId id="301" r:id="rId12"/>
    <p:sldId id="295" r:id="rId13"/>
    <p:sldId id="345" r:id="rId14"/>
    <p:sldId id="328" r:id="rId15"/>
    <p:sldId id="327" r:id="rId16"/>
    <p:sldId id="331" r:id="rId17"/>
    <p:sldId id="302" r:id="rId18"/>
    <p:sldId id="308" r:id="rId19"/>
    <p:sldId id="306" r:id="rId20"/>
    <p:sldId id="285" r:id="rId21"/>
    <p:sldId id="312" r:id="rId22"/>
    <p:sldId id="314" r:id="rId23"/>
    <p:sldId id="310" r:id="rId24"/>
    <p:sldId id="273" r:id="rId25"/>
    <p:sldId id="288" r:id="rId26"/>
    <p:sldId id="315" r:id="rId27"/>
    <p:sldId id="316" r:id="rId28"/>
    <p:sldId id="299" r:id="rId29"/>
    <p:sldId id="318" r:id="rId30"/>
    <p:sldId id="320" r:id="rId31"/>
    <p:sldId id="333" r:id="rId32"/>
    <p:sldId id="322" r:id="rId33"/>
    <p:sldId id="334" r:id="rId34"/>
    <p:sldId id="340" r:id="rId35"/>
    <p:sldId id="278" r:id="rId36"/>
    <p:sldId id="344" r:id="rId37"/>
    <p:sldId id="283" r:id="rId38"/>
    <p:sldId id="338" r:id="rId39"/>
    <p:sldId id="339" r:id="rId40"/>
    <p:sldId id="343" r:id="rId41"/>
    <p:sldId id="346" r:id="rId42"/>
    <p:sldId id="261" r:id="rId43"/>
    <p:sldId id="336"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i Tzoref" initials="ST" lastIdx="8" clrIdx="0">
    <p:extLst/>
  </p:cmAuthor>
  <p:cmAuthor id="2" name="Shani Tzoref" initials="ST [2]" lastIdx="1" clrIdx="1">
    <p:extLst/>
  </p:cmAuthor>
  <p:cmAuthor id="3" name="Shani Tzoref" initials="ST [3]" lastIdx="1" clrIdx="2">
    <p:extLst/>
  </p:cmAuthor>
  <p:cmAuthor id="4" name="Shani Tzoref" initials="ST [4]" lastIdx="1" clrIdx="3">
    <p:extLst/>
  </p:cmAuthor>
  <p:cmAuthor id="5" name="Shani Tzoref" initials="ST [5]" lastIdx="1" clrIdx="4">
    <p:extLst/>
  </p:cmAuthor>
  <p:cmAuthor id="6" name="Shani Tzoref" initials="ST [6]" lastIdx="1" clrIdx="5">
    <p:extLst/>
  </p:cmAuthor>
  <p:cmAuthor id="7" name="Shani Tzoref" initials="ST [7]" lastIdx="1" clrIdx="6">
    <p:extLst/>
  </p:cmAuthor>
  <p:cmAuthor id="8" name="Shani Tzoref" initials="ST [8]" lastIdx="1" clrIdx="7">
    <p:extLst/>
  </p:cmAuthor>
  <p:cmAuthor id="9" name="Shani Tzoref" initials="ST [9]" lastIdx="1" clrIdx="8">
    <p:extLst/>
  </p:cmAuthor>
  <p:cmAuthor id="10" name="Shani Tzoref" initials="ST [10]" lastIdx="1" clrIdx="9">
    <p:extLst/>
  </p:cmAuthor>
  <p:cmAuthor id="11" name="Shani Tzoref" initials="ST [11]" lastIdx="1" clrIdx="10">
    <p:extLst/>
  </p:cmAuthor>
  <p:cmAuthor id="12" name="Shani Tzoref" initials="ST [12]" lastIdx="1" clrIdx="11">
    <p:extLst/>
  </p:cmAuthor>
  <p:cmAuthor id="13" name="James Tucker" initials="JT" lastIdx="11" clrIdx="12">
    <p:extLst/>
  </p:cmAuthor>
  <p:cmAuthor id="14" name="James Tucker" initials="JT [2]" lastIdx="1" clrIdx="13">
    <p:extLst/>
  </p:cmAuthor>
  <p:cmAuthor id="15" name="James Tucker" initials="JT [3]" lastIdx="1" clrIdx="14">
    <p:extLst/>
  </p:cmAuthor>
  <p:cmAuthor id="16" name="James Tucker" initials="JT [4]" lastIdx="1" clrIdx="15">
    <p:extLst/>
  </p:cmAuthor>
  <p:cmAuthor id="17" name="James Tucker" initials="JT [5]" lastIdx="1" clrIdx="16">
    <p:extLst/>
  </p:cmAuthor>
  <p:cmAuthor id="18" name="James Tucker" initials="JT [6]" lastIdx="1" clrIdx="17">
    <p:extLst/>
  </p:cmAuthor>
  <p:cmAuthor id="19" name="James Tucker" initials="JT [7]" lastIdx="1" clrIdx="18">
    <p:extLst/>
  </p:cmAuthor>
  <p:cmAuthor id="20" name="James Tucker" initials="JT [8]" lastIdx="1" clrIdx="19">
    <p:extLst/>
  </p:cmAuthor>
  <p:cmAuthor id="21" name="James Tucker" initials="JT [9]" lastIdx="1" clrIdx="20">
    <p:extLst/>
  </p:cmAuthor>
  <p:cmAuthor id="22" name="James Tucker" initials="JT [10]" lastIdx="1" clrIdx="21">
    <p:extLst/>
  </p:cmAuthor>
  <p:cmAuthor id="23" name="James Tucker" initials="JT [11]" lastIdx="1" clrIdx="22">
    <p:extLst/>
  </p:cmAuthor>
  <p:cmAuthor id="24" name="James Tucker" initials="JT [12]" lastIdx="1" clrIdx="23">
    <p:extLst/>
  </p:cmAuthor>
  <p:cmAuthor id="25" name="James Tucker" initials="JT [13]" lastIdx="1" clrIdx="2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9"/>
    <p:restoredTop sz="92547"/>
  </p:normalViewPr>
  <p:slideViewPr>
    <p:cSldViewPr snapToGrid="0" snapToObjects="1">
      <p:cViewPr>
        <p:scale>
          <a:sx n="72" d="100"/>
          <a:sy n="72" d="100"/>
        </p:scale>
        <p:origin x="1040" y="1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3CC62-1C4D-1642-9D43-B4BB81E9D54C}" type="datetimeFigureOut">
              <a:rPr lang="en-US" smtClean="0"/>
              <a:t>11/19/16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ADA38-D806-3F4E-BE73-BA63174BDBF8}" type="slidenum">
              <a:rPr lang="en-US" smtClean="0"/>
              <a:t>‹#›</a:t>
            </a:fld>
            <a:endParaRPr lang="en-US"/>
          </a:p>
        </p:txBody>
      </p:sp>
    </p:spTree>
    <p:extLst>
      <p:ext uri="{BB962C8B-B14F-4D97-AF65-F5344CB8AC3E}">
        <p14:creationId xmlns:p14="http://schemas.microsoft.com/office/powerpoint/2010/main" val="70830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mailto:s.tzoref@gmail.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papyri.info/"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defRPr/>
            </a:pPr>
            <a:r>
              <a:rPr lang="en-US" dirty="0" smtClean="0">
                <a:solidFill>
                  <a:srgbClr val="FF0000"/>
                </a:solidFill>
              </a:rPr>
              <a:t>INTENT:  show you what SQE can do. </a:t>
            </a:r>
            <a:br>
              <a:rPr lang="en-US" dirty="0" smtClean="0">
                <a:solidFill>
                  <a:srgbClr val="FF0000"/>
                </a:solidFill>
              </a:rPr>
            </a:br>
            <a:r>
              <a:rPr lang="en-US" dirty="0" smtClean="0">
                <a:solidFill>
                  <a:srgbClr val="FF0000"/>
                </a:solidFill>
              </a:rPr>
              <a:t>But as it turns out, working on the deliverables has taken a back seat to working on some of the basics and preliminaries to the project. I have learned that behind the buzzwords “digital edition” and more broadly, “Digital Humanities”, there is a great deal of theoretical and pragmatic thinking, research, data, methodology, philosophy, technology</a:t>
            </a:r>
            <a:r>
              <a:rPr lang="is-IS" dirty="0" smtClean="0">
                <a:solidFill>
                  <a:srgbClr val="FF0000"/>
                </a:solidFill>
              </a:rPr>
              <a:t>….</a:t>
            </a:r>
            <a:br>
              <a:rPr lang="is-IS" dirty="0" smtClean="0">
                <a:solidFill>
                  <a:srgbClr val="FF0000"/>
                </a:solidFill>
              </a:rPr>
            </a:br>
            <a:r>
              <a:rPr lang="en-US" dirty="0" smtClean="0">
                <a:solidFill>
                  <a:srgbClr val="FF0000"/>
                </a:solidFill>
              </a:rPr>
              <a:t>I</a:t>
            </a:r>
            <a:r>
              <a:rPr lang="is-IS" dirty="0" smtClean="0">
                <a:solidFill>
                  <a:srgbClr val="FF0000"/>
                </a:solidFill>
              </a:rPr>
              <a:t> want to unpack some of the mystery by stepping through my abstract.  </a:t>
            </a:r>
          </a:p>
          <a:p>
            <a:pPr marL="0" indent="0">
              <a:lnSpc>
                <a:spcPct val="100000"/>
              </a:lnSpc>
              <a:spcBef>
                <a:spcPts val="0"/>
              </a:spcBef>
              <a:buNone/>
              <a:defRPr/>
            </a:pPr>
            <a:r>
              <a:rPr lang="is-IS" dirty="0" smtClean="0">
                <a:solidFill>
                  <a:srgbClr val="FF0000"/>
                </a:solidFill>
              </a:rPr>
              <a:t>Soapbox and plea. Talking mostly about what i want to do, and soliciting ideas about how We as a community can try to do this. </a:t>
            </a:r>
            <a:endParaRPr lang="en-US" dirty="0" smtClean="0"/>
          </a:p>
        </p:txBody>
      </p:sp>
      <p:sp>
        <p:nvSpPr>
          <p:cNvPr id="4" name="Slide Number Placeholder 3"/>
          <p:cNvSpPr>
            <a:spLocks noGrp="1"/>
          </p:cNvSpPr>
          <p:nvPr>
            <p:ph type="sldNum" sz="quarter" idx="10"/>
          </p:nvPr>
        </p:nvSpPr>
        <p:spPr/>
        <p:txBody>
          <a:bodyPr/>
          <a:lstStyle/>
          <a:p>
            <a:fld id="{752ADA38-D806-3F4E-BE73-BA63174BDBF8}" type="slidenum">
              <a:rPr lang="en-US" smtClean="0"/>
              <a:t>2</a:t>
            </a:fld>
            <a:endParaRPr lang="en-US"/>
          </a:p>
        </p:txBody>
      </p:sp>
    </p:spTree>
    <p:extLst>
      <p:ext uri="{BB962C8B-B14F-4D97-AF65-F5344CB8AC3E}">
        <p14:creationId xmlns:p14="http://schemas.microsoft.com/office/powerpoint/2010/main" val="18193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GOOGLE.</a:t>
            </a:r>
            <a:br>
              <a:rPr lang="en-US" dirty="0" smtClean="0"/>
            </a:br>
            <a:r>
              <a:rPr lang="en-US" dirty="0" smtClean="0"/>
              <a:t>”all those numbers are too confusing.  Just choose one basic “Title” for each image:  Genesis, Enoch.”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r>
              <a:rPr lang="en-US" dirty="0" smtClean="0"/>
              <a:t>IDENTIFIERS, UNIQUE IDENTIFIER:  “composition” on a ”manuscript</a:t>
            </a:r>
            <a:r>
              <a:rPr lang="en-US" dirty="0" smtClean="0"/>
              <a:t>”  </a:t>
            </a:r>
            <a:br>
              <a:rPr lang="en-US" dirty="0" smtClean="0"/>
            </a:br>
            <a:r>
              <a:rPr lang="en-US" dirty="0" smtClean="0"/>
              <a:t>*****</a:t>
            </a:r>
            <a:r>
              <a:rPr lang="en-US" sz="1200" b="0" i="0" kern="1200" dirty="0" smtClean="0">
                <a:solidFill>
                  <a:schemeClr val="tx1"/>
                </a:solidFill>
                <a:effectLst/>
                <a:latin typeface="+mn-lt"/>
                <a:ea typeface="+mn-ea"/>
                <a:cs typeface="+mn-cs"/>
              </a:rPr>
              <a:t>On Sun, Aug 24, 2014 at 12:32 PM, </a:t>
            </a:r>
            <a:r>
              <a:rPr lang="en-US" sz="1200" b="0" i="0" kern="1200" dirty="0" err="1" smtClean="0">
                <a:solidFill>
                  <a:schemeClr val="tx1"/>
                </a:solidFill>
                <a:effectLst/>
                <a:latin typeface="+mn-lt"/>
                <a:ea typeface="+mn-ea"/>
                <a:cs typeface="+mn-cs"/>
              </a:rPr>
              <a:t>Shani</a:t>
            </a:r>
            <a:r>
              <a:rPr lang="en-US" sz="1200" b="0" i="0" kern="1200" dirty="0" smtClean="0">
                <a:solidFill>
                  <a:schemeClr val="tx1"/>
                </a:solidFill>
                <a:effectLst/>
                <a:latin typeface="+mn-lt"/>
                <a:ea typeface="+mn-ea"/>
                <a:cs typeface="+mn-cs"/>
              </a:rPr>
              <a:t> &lt;</a:t>
            </a:r>
            <a:r>
              <a:rPr lang="en-US" sz="1200" b="0" i="0" u="sng" kern="1200" dirty="0" smtClean="0">
                <a:solidFill>
                  <a:schemeClr val="tx1"/>
                </a:solidFill>
                <a:effectLst/>
                <a:latin typeface="+mn-lt"/>
                <a:ea typeface="+mn-ea"/>
                <a:cs typeface="+mn-cs"/>
                <a:hlinkClick r:id="rId3"/>
              </a:rPr>
              <a:t>s.tzoref@gmail.com</a:t>
            </a:r>
            <a:r>
              <a:rPr lang="en-US" sz="1200" b="0" i="0" kern="1200" dirty="0" smtClean="0">
                <a:solidFill>
                  <a:schemeClr val="tx1"/>
                </a:solidFill>
                <a:effectLst/>
                <a:latin typeface="+mn-lt"/>
                <a:ea typeface="+mn-ea"/>
                <a:cs typeface="+mn-cs"/>
              </a:rPr>
              <a:t>&gt; wrote:</a:t>
            </a:r>
          </a:p>
          <a:p>
            <a:r>
              <a:rPr lang="en-US" sz="1200" b="0" i="0" kern="1200" dirty="0" smtClean="0">
                <a:solidFill>
                  <a:schemeClr val="tx1"/>
                </a:solidFill>
                <a:effectLst/>
                <a:latin typeface="+mn-lt"/>
                <a:ea typeface="+mn-ea"/>
                <a:cs typeface="+mn-cs"/>
              </a:rPr>
              <a:t>Dear Oren and Orit,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Following up on my previous e-mail about standardizing labels, especially in the context of developing digital resources, I'd like to enlist your help on the most pressing question of unique identifiers for fragments. You'll see I've added some names to the conversation here.</a:t>
            </a:r>
            <a:br>
              <a:rPr lang="en-US" sz="1200" b="0" i="0" kern="1200" dirty="0" smtClean="0">
                <a:solidFill>
                  <a:schemeClr val="tx1"/>
                </a:solidFill>
                <a:effectLst/>
                <a:latin typeface="+mn-lt"/>
                <a:ea typeface="+mn-ea"/>
                <a:cs typeface="+mn-cs"/>
              </a:rPr>
            </a:br>
            <a:r>
              <a:rPr lang="en-US" sz="1200" b="0" i="0" kern="1200" dirty="0" err="1" smtClean="0">
                <a:solidFill>
                  <a:schemeClr val="tx1"/>
                </a:solidFill>
                <a:effectLst/>
                <a:latin typeface="+mn-lt"/>
                <a:ea typeface="+mn-ea"/>
                <a:cs typeface="+mn-cs"/>
              </a:rPr>
              <a:t>Nachum</a:t>
            </a:r>
            <a:r>
              <a:rPr lang="en-US" sz="1200" b="0" i="0" kern="1200" dirty="0" smtClean="0">
                <a:solidFill>
                  <a:schemeClr val="tx1"/>
                </a:solidFill>
                <a:effectLst/>
                <a:latin typeface="+mn-lt"/>
                <a:ea typeface="+mn-ea"/>
                <a:cs typeface="+mn-cs"/>
              </a:rPr>
              <a:t> has helpfully isolated two separate issues:</a:t>
            </a:r>
          </a:p>
          <a:p>
            <a:r>
              <a:rPr lang="en-US" sz="1200" b="0" i="0" kern="1200" dirty="0" smtClean="0">
                <a:solidFill>
                  <a:schemeClr val="tx1"/>
                </a:solidFill>
                <a:effectLst/>
                <a:latin typeface="+mn-lt"/>
                <a:ea typeface="+mn-ea"/>
                <a:cs typeface="+mn-cs"/>
              </a:rPr>
              <a:t>- Matching images of each old fragment with new images (nontrivial because fragments have fallen apart or been pasted together)</a:t>
            </a:r>
          </a:p>
          <a:p>
            <a:r>
              <a:rPr lang="en-US" sz="1200" b="0" i="0" kern="1200" dirty="0" smtClean="0">
                <a:solidFill>
                  <a:schemeClr val="tx1"/>
                </a:solidFill>
                <a:effectLst/>
                <a:latin typeface="+mn-lt"/>
                <a:ea typeface="+mn-ea"/>
                <a:cs typeface="+mn-cs"/>
              </a:rPr>
              <a:t>- Choosing a unique identifier for the fragment (that is creating a table of correspondences between various identifiers).</a:t>
            </a:r>
          </a:p>
          <a:p>
            <a:pPr marL="0" lvl="0" indent="0">
              <a:lnSpc>
                <a:spcPct val="100000"/>
              </a:lnSpc>
              <a:spcBef>
                <a:spcPts val="0"/>
              </a:spcBef>
              <a:buNone/>
              <a:defRPr/>
            </a:pPr>
            <a:r>
              <a:rPr lang="en-US" dirty="0" smtClean="0"/>
              <a:t/>
            </a:r>
            <a:br>
              <a:rPr lang="en-US" dirty="0" smtClean="0"/>
            </a:br>
            <a:r>
              <a:rPr lang="en-US" dirty="0" smtClean="0"/>
              <a:t/>
            </a:r>
            <a:br>
              <a:rPr lang="en-US" dirty="0" smtClean="0"/>
            </a:br>
            <a:r>
              <a:rPr lang="en-US" dirty="0" smtClean="0"/>
              <a:t>Each fragment needs a unique identifier</a:t>
            </a:r>
            <a:r>
              <a:rPr lang="is-IS" dirty="0" smtClean="0"/>
              <a:t>…. </a:t>
            </a:r>
            <a:r>
              <a:rPr lang="en-US" dirty="0" smtClean="0"/>
              <a:t>E</a:t>
            </a:r>
            <a:r>
              <a:rPr lang="is-IS" dirty="0" smtClean="0"/>
              <a:t>ach image.  Different resolutions.</a:t>
            </a:r>
            <a:r>
              <a:rPr lang="en-US" dirty="0" smtClean="0"/>
              <a:t> </a:t>
            </a:r>
            <a:br>
              <a:rPr lang="en-US" dirty="0" smtClean="0"/>
            </a:br>
            <a:r>
              <a:rPr lang="en-US" dirty="0" smtClean="0"/>
              <a:t/>
            </a:r>
            <a:br>
              <a:rPr lang="en-US" dirty="0" smtClean="0"/>
            </a:br>
            <a:r>
              <a:rPr lang="en-US" dirty="0" smtClean="0"/>
              <a:t/>
            </a:r>
            <a:br>
              <a:rPr lang="en-US" dirty="0" smtClean="0"/>
            </a:br>
            <a:r>
              <a:rPr lang="en-US" dirty="0" smtClean="0"/>
              <a:t>Google:   3 pages </a:t>
            </a:r>
            <a:r>
              <a:rPr lang="en-US" dirty="0" smtClean="0">
                <a:sym typeface="Wingdings"/>
              </a:rPr>
              <a:t> 1 page  paragraph   couple of lines to go with the image   caption.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sym typeface="Wingdings"/>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sym typeface="Wingdings"/>
              </a:rPr>
              <a:t>Some teenager non-specialists:   hover or click. Digital, duh?</a:t>
            </a:r>
            <a:endParaRPr lang="en-US" dirty="0" smtClean="0"/>
          </a:p>
          <a:p>
            <a:r>
              <a:rPr lang="en-US" sz="1200" b="1" i="0" kern="1200" dirty="0" smtClean="0">
                <a:solidFill>
                  <a:schemeClr val="tx1"/>
                </a:solidFill>
                <a:effectLst/>
                <a:latin typeface="+mn-lt"/>
                <a:ea typeface="+mn-ea"/>
                <a:cs typeface="+mn-cs"/>
              </a:rPr>
              <a:t>Help</a:t>
            </a:r>
          </a:p>
          <a:p>
            <a:r>
              <a:rPr lang="en-US" sz="1200" b="1" i="0" kern="1200" dirty="0" smtClean="0">
                <a:solidFill>
                  <a:schemeClr val="tx1"/>
                </a:solidFill>
                <a:effectLst/>
                <a:latin typeface="+mn-lt"/>
                <a:ea typeface="+mn-ea"/>
                <a:cs typeface="+mn-cs"/>
              </a:rPr>
              <a:t>What is the difference between a text, a manuscript, and a composition?</a:t>
            </a:r>
          </a:p>
          <a:p>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text</a:t>
            </a:r>
            <a:r>
              <a:rPr lang="en-US" sz="1200" b="0" i="0" kern="1200" dirty="0" smtClean="0">
                <a:solidFill>
                  <a:schemeClr val="tx1"/>
                </a:solidFill>
                <a:effectLst/>
                <a:latin typeface="+mn-lt"/>
                <a:ea typeface="+mn-ea"/>
                <a:cs typeface="+mn-cs"/>
              </a:rPr>
              <a:t> is a unit of writing. It could be a hymn, a legal contract, or an inscription on a clay potsherd. A </a:t>
            </a:r>
            <a:r>
              <a:rPr lang="en-US" sz="1200" b="1" i="0" kern="1200" dirty="0" smtClean="0">
                <a:solidFill>
                  <a:schemeClr val="tx1"/>
                </a:solidFill>
                <a:effectLst/>
                <a:latin typeface="+mn-lt"/>
                <a:ea typeface="+mn-ea"/>
                <a:cs typeface="+mn-cs"/>
              </a:rPr>
              <a:t>manuscript</a:t>
            </a:r>
            <a:r>
              <a:rPr lang="en-US" sz="1200" b="0" i="0" kern="1200" dirty="0" smtClean="0">
                <a:solidFill>
                  <a:schemeClr val="tx1"/>
                </a:solidFill>
                <a:effectLst/>
                <a:latin typeface="+mn-lt"/>
                <a:ea typeface="+mn-ea"/>
                <a:cs typeface="+mn-cs"/>
              </a:rPr>
              <a:t> is a physical object, the material form of a recorded text. Only about a dozen of the Qumran Cave Scrolls were recovered intact as complete scrolls. Most manuscripts survived only in fragments. Scholars sorted all of these fragments on the basis of physical material and shape, content, and handwriting in order to reconstruct the original manuscripts when possible. Each Dead Sea Scroll manuscript is unique, even if its content is also found in other manuscripts. A </a:t>
            </a:r>
            <a:r>
              <a:rPr lang="en-US" sz="1200" b="1" i="0" kern="1200" dirty="0" smtClean="0">
                <a:solidFill>
                  <a:schemeClr val="tx1"/>
                </a:solidFill>
                <a:effectLst/>
                <a:latin typeface="+mn-lt"/>
                <a:ea typeface="+mn-ea"/>
                <a:cs typeface="+mn-cs"/>
              </a:rPr>
              <a:t>composition</a:t>
            </a:r>
            <a:r>
              <a:rPr lang="en-US" sz="1200" b="0" i="0" kern="1200" dirty="0" smtClean="0">
                <a:solidFill>
                  <a:schemeClr val="tx1"/>
                </a:solidFill>
                <a:effectLst/>
                <a:latin typeface="+mn-lt"/>
                <a:ea typeface="+mn-ea"/>
                <a:cs typeface="+mn-cs"/>
              </a:rPr>
              <a:t> is a specific literary or documentary entity, such as Genesis or a Deed of Sale, which has been recorded on a manuscript. A composition may be preserved in a single copy among the Dead Sea Scrolls, or found in several manuscripts.</a:t>
            </a:r>
          </a:p>
          <a:p>
            <a:r>
              <a:rPr lang="en-US" sz="1200" b="1" i="0" kern="1200" dirty="0" smtClean="0">
                <a:solidFill>
                  <a:schemeClr val="tx1"/>
                </a:solidFill>
                <a:effectLst/>
                <a:latin typeface="+mn-lt"/>
                <a:ea typeface="+mn-ea"/>
                <a:cs typeface="+mn-cs"/>
              </a:rPr>
              <a:t>How are the texts labeled?</a:t>
            </a:r>
          </a:p>
          <a:p>
            <a:r>
              <a:rPr lang="en-US" sz="1200" b="0" i="0" kern="1200" dirty="0" smtClean="0">
                <a:solidFill>
                  <a:schemeClr val="tx1"/>
                </a:solidFill>
                <a:effectLst/>
                <a:latin typeface="+mn-lt"/>
                <a:ea typeface="+mn-ea"/>
                <a:cs typeface="+mn-cs"/>
              </a:rPr>
              <a:t>Each manuscript is identified by a </a:t>
            </a:r>
            <a:r>
              <a:rPr lang="en-US" sz="1200" b="1" i="0" kern="1200" dirty="0" smtClean="0">
                <a:solidFill>
                  <a:schemeClr val="tx1"/>
                </a:solidFill>
                <a:effectLst/>
                <a:latin typeface="+mn-lt"/>
                <a:ea typeface="+mn-ea"/>
                <a:cs typeface="+mn-cs"/>
              </a:rPr>
              <a:t>manuscript number</a:t>
            </a:r>
            <a:r>
              <a:rPr lang="en-US" sz="1200" b="0" i="0" kern="1200" dirty="0" smtClean="0">
                <a:solidFill>
                  <a:schemeClr val="tx1"/>
                </a:solidFill>
                <a:effectLst/>
                <a:latin typeface="+mn-lt"/>
                <a:ea typeface="+mn-ea"/>
                <a:cs typeface="+mn-cs"/>
              </a:rPr>
              <a: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example, the manuscript number 4Q41 designates the 41st manuscript cataloged from Qumran Cave 4.</a:t>
            </a:r>
          </a:p>
          <a:p>
            <a:r>
              <a:rPr lang="en-US" sz="1200" b="0" i="0" kern="1200" dirty="0" smtClean="0">
                <a:solidFill>
                  <a:schemeClr val="tx1"/>
                </a:solidFill>
                <a:effectLst/>
                <a:latin typeface="+mn-lt"/>
                <a:ea typeface="+mn-ea"/>
                <a:cs typeface="+mn-cs"/>
              </a:rPr>
              <a:t>Where it was possible for scholars to identify the composition preserved in a manuscript, they assigned a name to the manuscript. The </a:t>
            </a:r>
            <a:r>
              <a:rPr lang="en-US" sz="1200" b="1" i="0" kern="1200" dirty="0" smtClean="0">
                <a:solidFill>
                  <a:schemeClr val="tx1"/>
                </a:solidFill>
                <a:effectLst/>
                <a:latin typeface="+mn-lt"/>
                <a:ea typeface="+mn-ea"/>
                <a:cs typeface="+mn-cs"/>
              </a:rPr>
              <a:t>manuscript name</a:t>
            </a:r>
            <a:r>
              <a:rPr lang="en-US" sz="1200" b="0" i="0" kern="1200" dirty="0" smtClean="0">
                <a:solidFill>
                  <a:schemeClr val="tx1"/>
                </a:solidFill>
                <a:effectLst/>
                <a:latin typeface="+mn-lt"/>
                <a:ea typeface="+mn-ea"/>
                <a:cs typeface="+mn-cs"/>
              </a:rPr>
              <a:t> is usually in an abbreviated form. For example, 4Q41 is commonly referred to as 4QDeut</a:t>
            </a:r>
            <a:r>
              <a:rPr lang="en-US" sz="1200" b="0" i="0" kern="1200" baseline="300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4Q</a:t>
            </a:r>
            <a:r>
              <a:rPr lang="en-US" sz="1200" b="0" i="0" kern="1200" dirty="0" smtClean="0">
                <a:solidFill>
                  <a:schemeClr val="tx1"/>
                </a:solidFill>
                <a:effectLst/>
                <a:latin typeface="+mn-lt"/>
                <a:ea typeface="+mn-ea"/>
                <a:cs typeface="+mn-cs"/>
              </a:rPr>
              <a:t> refers to the site (Qumran Cave 4); </a:t>
            </a:r>
            <a:r>
              <a:rPr lang="en-US" sz="1200" b="1" i="0" kern="1200" dirty="0" err="1" smtClean="0">
                <a:solidFill>
                  <a:schemeClr val="tx1"/>
                </a:solidFill>
                <a:effectLst/>
                <a:latin typeface="+mn-lt"/>
                <a:ea typeface="+mn-ea"/>
                <a:cs typeface="+mn-cs"/>
              </a:rPr>
              <a:t>Deut</a:t>
            </a:r>
            <a:r>
              <a:rPr lang="en-US" sz="1200" b="0" i="0" kern="1200" dirty="0" smtClean="0">
                <a:solidFill>
                  <a:schemeClr val="tx1"/>
                </a:solidFill>
                <a:effectLst/>
                <a:latin typeface="+mn-lt"/>
                <a:ea typeface="+mn-ea"/>
                <a:cs typeface="+mn-cs"/>
              </a:rPr>
              <a:t> indicates the composition name (Deuteronomy); and the superscript </a:t>
            </a:r>
            <a:r>
              <a:rPr lang="en-US" sz="1200" b="1" i="0" kern="1200" baseline="300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means this is the 14th copy (or manuscript) of the composition cataloged from this cave.</a:t>
            </a:r>
          </a:p>
          <a:p>
            <a:r>
              <a:rPr lang="en-US" sz="1200" b="1" i="0" kern="1200" dirty="0" smtClean="0">
                <a:solidFill>
                  <a:schemeClr val="tx1"/>
                </a:solidFill>
                <a:effectLst/>
                <a:latin typeface="+mn-lt"/>
                <a:ea typeface="+mn-ea"/>
                <a:cs typeface="+mn-cs"/>
              </a:rPr>
              <a:t>4Q41</a:t>
            </a:r>
            <a:r>
              <a:rPr lang="en-US" sz="1200" b="0" i="0" kern="1200" dirty="0" smtClean="0">
                <a:solidFill>
                  <a:schemeClr val="tx1"/>
                </a:solidFill>
                <a:effectLst/>
                <a:latin typeface="+mn-lt"/>
                <a:ea typeface="+mn-ea"/>
                <a:cs typeface="+mn-cs"/>
              </a:rPr>
              <a:t>4Qlocation (Qumran Cave 4 )41the 41st manuscript from the cave</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4QDeut</a:t>
            </a:r>
            <a:r>
              <a:rPr lang="en-US" sz="1200" b="1" i="0" kern="1200" baseline="300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4Qlocation (Qumran Cave 4 )</a:t>
            </a:r>
            <a:r>
              <a:rPr lang="en-US" sz="1200" b="0" i="0" kern="1200" dirty="0" err="1" smtClean="0">
                <a:solidFill>
                  <a:schemeClr val="tx1"/>
                </a:solidFill>
                <a:effectLst/>
                <a:latin typeface="+mn-lt"/>
                <a:ea typeface="+mn-ea"/>
                <a:cs typeface="+mn-cs"/>
              </a:rPr>
              <a:t>Deutabbreviated</a:t>
            </a:r>
            <a:r>
              <a:rPr lang="en-US" sz="1200" b="0" i="0" kern="1200" dirty="0" smtClean="0">
                <a:solidFill>
                  <a:schemeClr val="tx1"/>
                </a:solidFill>
                <a:effectLst/>
                <a:latin typeface="+mn-lt"/>
                <a:ea typeface="+mn-ea"/>
                <a:cs typeface="+mn-cs"/>
              </a:rPr>
              <a:t> composition name (Deuteronomy)</a:t>
            </a:r>
            <a:r>
              <a:rPr lang="en-US" sz="1200" b="0" i="0" kern="1200" baseline="300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14th copy of the composition (Deuteronomy) from the cave</a:t>
            </a:r>
          </a:p>
          <a:p>
            <a:r>
              <a:rPr lang="en-US" dirty="0" smtClean="0"/>
              <a:t/>
            </a:r>
            <a:br>
              <a:rPr lang="en-US" dirty="0" smtClean="0"/>
            </a:br>
            <a:endParaRPr lang="en-US" dirty="0" smtClean="0"/>
          </a:p>
          <a:p>
            <a:r>
              <a:rPr lang="en-US" dirty="0" smtClean="0"/>
              <a:t>The definitions</a:t>
            </a:r>
            <a:r>
              <a:rPr lang="en-US" baseline="0" dirty="0" smtClean="0"/>
              <a:t> are not my point;  The PROCESS is, the need for them.  And for even knowing what we know. </a:t>
            </a:r>
            <a:br>
              <a:rPr lang="en-US" baseline="0" dirty="0" smtClean="0"/>
            </a:br>
            <a:endParaRPr lang="en-US" dirty="0" smtClean="0"/>
          </a:p>
        </p:txBody>
      </p:sp>
      <p:sp>
        <p:nvSpPr>
          <p:cNvPr id="4" name="Slide Number Placeholder 3"/>
          <p:cNvSpPr>
            <a:spLocks noGrp="1"/>
          </p:cNvSpPr>
          <p:nvPr>
            <p:ph type="sldNum" sz="quarter" idx="10"/>
          </p:nvPr>
        </p:nvSpPr>
        <p:spPr/>
        <p:txBody>
          <a:bodyPr/>
          <a:lstStyle/>
          <a:p>
            <a:fld id="{752ADA38-D806-3F4E-BE73-BA63174BDBF8}" type="slidenum">
              <a:rPr lang="en-US" smtClean="0"/>
              <a:t>12</a:t>
            </a:fld>
            <a:endParaRPr lang="en-US"/>
          </a:p>
        </p:txBody>
      </p:sp>
    </p:spTree>
    <p:extLst>
      <p:ext uri="{BB962C8B-B14F-4D97-AF65-F5344CB8AC3E}">
        <p14:creationId xmlns:p14="http://schemas.microsoft.com/office/powerpoint/2010/main" val="47422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criticism.   This was an inspired approach--- for print media.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15</a:t>
            </a:fld>
            <a:endParaRPr lang="en-US"/>
          </a:p>
        </p:txBody>
      </p:sp>
    </p:spTree>
    <p:extLst>
      <p:ext uri="{BB962C8B-B14F-4D97-AF65-F5344CB8AC3E}">
        <p14:creationId xmlns:p14="http://schemas.microsoft.com/office/powerpoint/2010/main" val="57550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 for producing static Print Lexicon</a:t>
            </a:r>
            <a:r>
              <a:rPr lang="is-IS" dirty="0" smtClean="0"/>
              <a:t>…</a:t>
            </a:r>
            <a:r>
              <a:rPr lang="en-US" dirty="0" smtClean="0"/>
              <a:t> and itself a comprehensive dynamic digital resource</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16</a:t>
            </a:fld>
            <a:endParaRPr lang="en-US"/>
          </a:p>
        </p:txBody>
      </p:sp>
    </p:spTree>
    <p:extLst>
      <p:ext uri="{BB962C8B-B14F-4D97-AF65-F5344CB8AC3E}">
        <p14:creationId xmlns:p14="http://schemas.microsoft.com/office/powerpoint/2010/main" val="314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Haifa meeting.</a:t>
            </a:r>
            <a:r>
              <a:rPr lang="en-US" baseline="0" dirty="0" smtClean="0"/>
              <a:t> OPEN ACCESS, but WHERE DOES THE DATA LIVE and WHERE is it DISPLAYED?  AND   ****HOW DOES THIS GET NEGOTIATED****</a:t>
            </a:r>
            <a:br>
              <a:rPr lang="en-US" baseline="0" dirty="0" smtClean="0"/>
            </a:br>
            <a:r>
              <a:rPr lang="en-US" baseline="0" dirty="0" smtClean="0"/>
              <a:t>but  (</a:t>
            </a:r>
            <a:r>
              <a:rPr lang="en-US" sz="1200" dirty="0" smtClean="0"/>
              <a:t>me: </a:t>
            </a:r>
            <a:r>
              <a:rPr lang="en-US" sz="1200" dirty="0" err="1" smtClean="0"/>
              <a:t>naïve,neutral</a:t>
            </a:r>
            <a:r>
              <a:rPr lang="en-US" sz="1200" dirty="0" smtClean="0"/>
              <a:t>; but was it?  Pompey was also a neutral party. )</a:t>
            </a:r>
          </a:p>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17</a:t>
            </a:fld>
            <a:endParaRPr lang="en-US"/>
          </a:p>
        </p:txBody>
      </p:sp>
    </p:spTree>
    <p:extLst>
      <p:ext uri="{BB962C8B-B14F-4D97-AF65-F5344CB8AC3E}">
        <p14:creationId xmlns:p14="http://schemas.microsoft.com/office/powerpoint/2010/main" val="65733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18</a:t>
            </a:fld>
            <a:endParaRPr lang="en-US"/>
          </a:p>
        </p:txBody>
      </p:sp>
    </p:spTree>
    <p:extLst>
      <p:ext uri="{BB962C8B-B14F-4D97-AF65-F5344CB8AC3E}">
        <p14:creationId xmlns:p14="http://schemas.microsoft.com/office/powerpoint/2010/main" val="904638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later sketch of  Ingo’s model by ITAI Ben-</a:t>
            </a:r>
            <a:r>
              <a:rPr lang="en-US" dirty="0" err="1" smtClean="0"/>
              <a:t>Shalush</a:t>
            </a:r>
            <a:r>
              <a:rPr lang="en-US" dirty="0" smtClean="0"/>
              <a:t> of the IAA.  By the time it was posted, </a:t>
            </a:r>
            <a:r>
              <a:rPr lang="en-US" baseline="0" dirty="0" smtClean="0"/>
              <a:t>it </a:t>
            </a:r>
            <a:r>
              <a:rPr lang="en-US" baseline="0" dirty="0" smtClean="0"/>
              <a:t>was outdated.  </a:t>
            </a:r>
            <a:br>
              <a:rPr lang="en-US" baseline="0" dirty="0" smtClean="0"/>
            </a:br>
            <a:r>
              <a:rPr lang="en-US" baseline="0" dirty="0" smtClean="0"/>
              <a:t>The main issue was </a:t>
            </a:r>
            <a:r>
              <a:rPr lang="en-US" dirty="0" smtClean="0"/>
              <a:t>Back-end;  Front-End</a:t>
            </a:r>
            <a:br>
              <a:rPr lang="en-US" dirty="0" smtClean="0"/>
            </a:br>
            <a:r>
              <a:rPr lang="en-US" dirty="0" smtClean="0"/>
              <a:t>NOTE </a:t>
            </a:r>
            <a:r>
              <a:rPr lang="en-US" dirty="0" smtClean="0"/>
              <a:t>DIRECTION OF ARROWS:   Sharing</a:t>
            </a:r>
            <a:r>
              <a:rPr lang="en-US" baseline="0" dirty="0" smtClean="0"/>
              <a:t> AND Protection</a:t>
            </a:r>
            <a:r>
              <a:rPr lang="en-US" dirty="0" smtClean="0"/>
              <a:t>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19</a:t>
            </a:fld>
            <a:endParaRPr lang="en-US"/>
          </a:p>
        </p:txBody>
      </p:sp>
    </p:spTree>
    <p:extLst>
      <p:ext uri="{BB962C8B-B14F-4D97-AF65-F5344CB8AC3E}">
        <p14:creationId xmlns:p14="http://schemas.microsoft.com/office/powerpoint/2010/main" val="121563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20</a:t>
            </a:fld>
            <a:endParaRPr lang="en-US"/>
          </a:p>
        </p:txBody>
      </p:sp>
    </p:spTree>
    <p:extLst>
      <p:ext uri="{BB962C8B-B14F-4D97-AF65-F5344CB8AC3E}">
        <p14:creationId xmlns:p14="http://schemas.microsoft.com/office/powerpoint/2010/main" val="135246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ice cream.  But it was not my question.  I was able to figure out from the diagram what the point of the API was.  I</a:t>
            </a:r>
            <a:r>
              <a:rPr lang="en-US" baseline="0" dirty="0" smtClean="0"/>
              <a:t> appreciate the Ice Cream attempt to find a common comfort zone.   But what I needed to know was– where and how could I start doing my work?  But Martin could not answer that questions, since he did not yet know what work I wanted to do. </a:t>
            </a:r>
            <a:r>
              <a:rPr lang="en-US" baseline="0" dirty="0" err="1" smtClean="0"/>
              <a:t>She’eno</a:t>
            </a:r>
            <a:r>
              <a:rPr lang="en-US" baseline="0" dirty="0" smtClean="0"/>
              <a:t> </a:t>
            </a:r>
            <a:r>
              <a:rPr lang="en-US" baseline="0" dirty="0" err="1" smtClean="0"/>
              <a:t>yodea</a:t>
            </a:r>
            <a:r>
              <a:rPr lang="en-US" baseline="0" dirty="0" smtClean="0"/>
              <a:t> </a:t>
            </a:r>
            <a:r>
              <a:rPr lang="en-US" baseline="0" dirty="0" err="1" smtClean="0"/>
              <a:t>lishol</a:t>
            </a:r>
            <a:r>
              <a:rPr lang="en-US" baseline="0" dirty="0" smtClean="0"/>
              <a:t> </a:t>
            </a:r>
            <a:br>
              <a:rPr lang="en-US" baseline="0" dirty="0" smtClean="0"/>
            </a:br>
            <a:r>
              <a:rPr lang="en-US" sz="1200" b="0" i="0" kern="1200" dirty="0" smtClean="0">
                <a:solidFill>
                  <a:schemeClr val="tx1"/>
                </a:solidFill>
                <a:effectLst/>
                <a:latin typeface="+mn-lt"/>
                <a:ea typeface="+mn-ea"/>
                <a:cs typeface="+mn-cs"/>
              </a:rPr>
              <a:t>Application program interface (</a:t>
            </a:r>
            <a:r>
              <a:rPr lang="en-US" sz="1200" b="1" i="0" kern="1200" dirty="0" smtClean="0">
                <a:solidFill>
                  <a:schemeClr val="tx1"/>
                </a:solidFill>
                <a:effectLst/>
                <a:latin typeface="+mn-lt"/>
                <a:ea typeface="+mn-ea"/>
                <a:cs typeface="+mn-cs"/>
              </a:rPr>
              <a:t>API</a:t>
            </a:r>
            <a:r>
              <a:rPr lang="en-US" sz="1200" b="0" i="0" kern="1200" dirty="0" smtClean="0">
                <a:solidFill>
                  <a:schemeClr val="tx1"/>
                </a:solidFill>
                <a:effectLst/>
                <a:latin typeface="+mn-lt"/>
                <a:ea typeface="+mn-ea"/>
                <a:cs typeface="+mn-cs"/>
              </a:rPr>
              <a:t>)</a:t>
            </a: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21</a:t>
            </a:fld>
            <a:endParaRPr lang="en-US"/>
          </a:p>
        </p:txBody>
      </p:sp>
    </p:spTree>
    <p:extLst>
      <p:ext uri="{BB962C8B-B14F-4D97-AF65-F5344CB8AC3E}">
        <p14:creationId xmlns:p14="http://schemas.microsoft.com/office/powerpoint/2010/main" val="490138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back-end data was where</a:t>
            </a:r>
            <a:r>
              <a:rPr lang="en-US" baseline="0" dirty="0" smtClean="0"/>
              <a:t> the technical complicated stuff was going to happen, and this was going to be served to me as the user.  But I am not just a user--- I need to be a producer</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22</a:t>
            </a:fld>
            <a:endParaRPr lang="en-US"/>
          </a:p>
        </p:txBody>
      </p:sp>
    </p:spTree>
    <p:extLst>
      <p:ext uri="{BB962C8B-B14F-4D97-AF65-F5344CB8AC3E}">
        <p14:creationId xmlns:p14="http://schemas.microsoft.com/office/powerpoint/2010/main" val="1064463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Politics resolved, funding earned.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23</a:t>
            </a:fld>
            <a:endParaRPr lang="en-US"/>
          </a:p>
        </p:txBody>
      </p:sp>
    </p:spTree>
    <p:extLst>
      <p:ext uri="{BB962C8B-B14F-4D97-AF65-F5344CB8AC3E}">
        <p14:creationId xmlns:p14="http://schemas.microsoft.com/office/powerpoint/2010/main" val="70319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smtClean="0">
                <a:solidFill>
                  <a:schemeClr val="tx1"/>
                </a:solidFill>
                <a:effectLst/>
                <a:latin typeface="+mn-lt"/>
                <a:ea typeface="+mn-ea"/>
                <a:cs typeface="+mn-cs"/>
              </a:rPr>
              <a:t>2 weeks ago, Jonathan Ben-Dov used this slide to conclude his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Minerva presentation. I’ve not gotten to watch the </a:t>
            </a:r>
            <a:r>
              <a:rPr lang="en-US" sz="1200" kern="1200" dirty="0" err="1" smtClean="0">
                <a:solidFill>
                  <a:schemeClr val="tx1"/>
                </a:solidFill>
                <a:effectLst/>
                <a:latin typeface="+mn-lt"/>
                <a:ea typeface="+mn-ea"/>
                <a:cs typeface="+mn-cs"/>
              </a:rPr>
              <a:t>livestream</a:t>
            </a:r>
            <a:r>
              <a:rPr lang="en-US" sz="1200" kern="1200" dirty="0" smtClean="0">
                <a:solidFill>
                  <a:schemeClr val="tx1"/>
                </a:solidFill>
                <a:effectLst/>
                <a:latin typeface="+mn-lt"/>
                <a:ea typeface="+mn-ea"/>
                <a:cs typeface="+mn-cs"/>
              </a:rPr>
              <a:t>, so I so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don't know how he used it---whether just to end on a light humorous note, or to make some more substantive statement.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But in my secondary re-use here in San Antonio,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have a very substantive statement to make.</a:t>
            </a:r>
          </a:p>
          <a:p>
            <a:r>
              <a:rPr lang="en-US" sz="1200" kern="1200" dirty="0" smtClean="0">
                <a:solidFill>
                  <a:schemeClr val="tx1"/>
                </a:solidFill>
                <a:effectLst/>
                <a:latin typeface="+mn-lt"/>
                <a:ea typeface="+mn-ea"/>
                <a:cs typeface="+mn-cs"/>
              </a:rPr>
              <a:t>This cartoon embodies some of the misconceptions about digital humanities that I am dedicated to changing.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want to emphasize that digital humanities, as I understand it—along with such scholarly specialists as</a:t>
            </a:r>
            <a:r>
              <a:rPr lang="en-US" sz="1200" b="1" kern="1200" dirty="0" smtClean="0">
                <a:solidFill>
                  <a:schemeClr val="tx1"/>
                </a:solidFill>
                <a:effectLst/>
                <a:latin typeface="+mn-lt"/>
                <a:ea typeface="+mn-ea"/>
                <a:cs typeface="+mn-cs"/>
              </a:rPr>
              <a:t> Elena </a:t>
            </a:r>
            <a:r>
              <a:rPr lang="en-US" sz="1200" b="1" kern="1200" dirty="0" err="1" smtClean="0">
                <a:solidFill>
                  <a:schemeClr val="tx1"/>
                </a:solidFill>
                <a:effectLst/>
                <a:latin typeface="+mn-lt"/>
                <a:ea typeface="+mn-ea"/>
                <a:cs typeface="+mn-cs"/>
              </a:rPr>
              <a:t>Pierazzo</a:t>
            </a:r>
            <a:r>
              <a:rPr lang="en-US" sz="1200" kern="1200" dirty="0" smtClean="0">
                <a:solidFill>
                  <a:schemeClr val="tx1"/>
                </a:solidFill>
                <a:effectLst/>
                <a:latin typeface="+mn-lt"/>
                <a:ea typeface="+mn-ea"/>
                <a:cs typeface="+mn-cs"/>
              </a:rPr>
              <a:t> and Tara Andrews, it, is *not* about bringing in tech wizards to fix and upgrade outmoded methods of presenting textual information.  (That’s how I understood this cartoon.  </a:t>
            </a:r>
            <a:r>
              <a:rPr lang="en-US" sz="1200" b="1" kern="1200" dirty="0" smtClean="0">
                <a:solidFill>
                  <a:schemeClr val="tx1"/>
                </a:solidFill>
                <a:effectLst/>
                <a:latin typeface="+mn-lt"/>
                <a:ea typeface="+mn-ea"/>
                <a:cs typeface="+mn-cs"/>
              </a:rPr>
              <a:t>On the other hand, </a:t>
            </a:r>
            <a:r>
              <a:rPr lang="en-US" sz="1200" kern="1200" dirty="0" smtClean="0">
                <a:solidFill>
                  <a:schemeClr val="tx1"/>
                </a:solidFill>
                <a:effectLst/>
                <a:latin typeface="+mn-lt"/>
                <a:ea typeface="+mn-ea"/>
                <a:cs typeface="+mn-cs"/>
              </a:rPr>
              <a:t>Martin, the programmer on the project, saw it as representing the technicians as servants, service personnel who just do one’s bidding, almost like some popular views of computers themselves).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Rather, my vision for SQE– and the impetus for the collaborative project in the first place, is that this must be a collaborative effort with clear and sensitive communication. We all need to figure out our assumptions and needs and options and articulate them to one another, and integrate the different areas of expertise.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Sounds simple, especially when most participants state their commitment to this mode of operations, which is also emphasized in our project description and grant proposals.  But it’s not.    One simple example of the sort of obstacle that arises</a:t>
            </a:r>
            <a:r>
              <a:rPr lang="is-IS" sz="1200" b="1"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3</a:t>
            </a:fld>
            <a:endParaRPr lang="en-US"/>
          </a:p>
        </p:txBody>
      </p:sp>
    </p:spTree>
    <p:extLst>
      <p:ext uri="{BB962C8B-B14F-4D97-AF65-F5344CB8AC3E}">
        <p14:creationId xmlns:p14="http://schemas.microsoft.com/office/powerpoint/2010/main" val="750191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  WORKSPACES.  Still presented as a front-end, but an interim space.</a:t>
            </a:r>
            <a:r>
              <a:rPr lang="en-US" baseline="0" dirty="0" smtClean="0"/>
              <a:t>  A “Testing Environment” rather than a Working environment</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24</a:t>
            </a:fld>
            <a:endParaRPr lang="en-US"/>
          </a:p>
        </p:txBody>
      </p:sp>
    </p:spTree>
    <p:extLst>
      <p:ext uri="{BB962C8B-B14F-4D97-AF65-F5344CB8AC3E}">
        <p14:creationId xmlns:p14="http://schemas.microsoft.com/office/powerpoint/2010/main" val="132241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BOX:</a:t>
            </a:r>
            <a:r>
              <a:rPr lang="en-US" baseline="0" dirty="0" smtClean="0"/>
              <a:t>  restricted access zone.</a:t>
            </a:r>
            <a:br>
              <a:rPr lang="en-US" baseline="0" dirty="0" smtClean="0"/>
            </a:br>
            <a:r>
              <a:rPr lang="en-US" baseline="0" dirty="0" smtClean="0"/>
              <a:t>MY concern was where I could do my work.  But the IAA’s concern is securing their Data.  For example, the Leon Levy Database is tied to the general IAA Database, called Menorah.  Menorah is not just Dead Sea Scrolls.  The participants in SQE should not have access to all of the IAA’s complete database. And it might be unwieldy for us to have access to every single image taken of every single fragment.   The term Black Box can be used to describe data that is made inaccessible to certain parties.  So, the involved parties need to negotiate both access to information ABOUT the system, and also access to information WITHIN the system.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26</a:t>
            </a:fld>
            <a:endParaRPr lang="en-US"/>
          </a:p>
        </p:txBody>
      </p:sp>
    </p:spTree>
    <p:extLst>
      <p:ext uri="{BB962C8B-B14F-4D97-AF65-F5344CB8AC3E}">
        <p14:creationId xmlns:p14="http://schemas.microsoft.com/office/powerpoint/2010/main" val="110015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want the ice cream.  But it is our </a:t>
            </a:r>
            <a:r>
              <a:rPr lang="en-US" dirty="0" err="1" smtClean="0"/>
              <a:t>responsibiltiy</a:t>
            </a:r>
            <a:r>
              <a:rPr lang="en-US" dirty="0" smtClean="0"/>
              <a:t> to learn to</a:t>
            </a:r>
            <a:r>
              <a:rPr lang="en-US" baseline="0" dirty="0" smtClean="0"/>
              <a:t> access and process information.  And it begins by acknowledging what one does not know, not covering or apologizing, but recognizing, discerning, asking. Transparency and Accountability Within And Without</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27</a:t>
            </a:fld>
            <a:endParaRPr lang="en-US"/>
          </a:p>
        </p:txBody>
      </p:sp>
    </p:spTree>
    <p:extLst>
      <p:ext uri="{BB962C8B-B14F-4D97-AF65-F5344CB8AC3E}">
        <p14:creationId xmlns:p14="http://schemas.microsoft.com/office/powerpoint/2010/main" val="118942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also, access to information for those OUTSIDE the system.   I </a:t>
            </a:r>
            <a:r>
              <a:rPr lang="en-US" dirty="0" smtClean="0"/>
              <a:t>was rebuked.</a:t>
            </a:r>
            <a:r>
              <a:rPr lang="en-US" baseline="0" dirty="0" smtClean="0"/>
              <a:t>    Though, as I see it, my conversation with So enabled me to ask some essential questions, to identify and articulate needs and wants and clarify assumptions--- the sort of questions that moved the sketches along so a functioning workspace for editorial work finally looks like an imminent reality, or at least a realistic possibility.</a:t>
            </a:r>
            <a:br>
              <a:rPr lang="en-US" baseline="0" dirty="0" smtClean="0"/>
            </a:br>
            <a:r>
              <a:rPr lang="en-US" baseline="0" dirty="0" smtClean="0"/>
              <a:t>My chief asset for the project had become a liability. BUT I MAINTAIN THAT THERE IS GREATER SAFTEY in OPENNESS.  STEFAN ZWEIG?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28</a:t>
            </a:fld>
            <a:endParaRPr lang="en-US"/>
          </a:p>
        </p:txBody>
      </p:sp>
    </p:spTree>
    <p:extLst>
      <p:ext uri="{BB962C8B-B14F-4D97-AF65-F5344CB8AC3E}">
        <p14:creationId xmlns:p14="http://schemas.microsoft.com/office/powerpoint/2010/main" val="140669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dirty="0" err="1" smtClean="0"/>
              <a:t>Miyagawa</a:t>
            </a:r>
            <a:r>
              <a:rPr lang="en-US" dirty="0" smtClean="0"/>
              <a:t> Coptic Editor</a:t>
            </a:r>
            <a:br>
              <a:rPr lang="en-US" dirty="0" smtClean="0"/>
            </a:br>
            <a:r>
              <a:rPr lang="en-US" sz="1200" b="0" i="0" kern="1200" dirty="0" smtClean="0">
                <a:solidFill>
                  <a:schemeClr val="tx1"/>
                </a:solidFill>
                <a:effectLst/>
                <a:latin typeface="+mn-lt"/>
                <a:ea typeface="+mn-ea"/>
                <a:cs typeface="+mn-cs"/>
              </a:rPr>
              <a:t>Virtual Manuscript Room Collaborative Research Environment (VMR CRE)</a:t>
            </a:r>
          </a:p>
          <a:p>
            <a:r>
              <a:rPr lang="en-US" sz="1200" b="0" i="0" kern="1200" dirty="0" smtClean="0">
                <a:solidFill>
                  <a:schemeClr val="tx1"/>
                </a:solidFill>
                <a:effectLst/>
                <a:latin typeface="+mn-lt"/>
                <a:ea typeface="+mn-ea"/>
                <a:cs typeface="+mn-cs"/>
              </a:rPr>
              <a:t>Troy </a:t>
            </a:r>
            <a:r>
              <a:rPr lang="en-US" sz="1200" b="0" i="0" kern="1200" dirty="0" err="1" smtClean="0">
                <a:solidFill>
                  <a:schemeClr val="tx1"/>
                </a:solidFill>
                <a:effectLst/>
                <a:latin typeface="+mn-lt"/>
                <a:ea typeface="+mn-ea"/>
                <a:cs typeface="+mn-cs"/>
              </a:rPr>
              <a:t>Griffitts</a:t>
            </a:r>
            <a:r>
              <a:rPr lang="en-US" sz="1200" b="0" i="0" kern="1200" dirty="0" smtClean="0">
                <a:solidFill>
                  <a:schemeClr val="tx1"/>
                </a:solidFill>
                <a:effectLst/>
                <a:latin typeface="+mn-lt"/>
                <a:ea typeface="+mn-ea"/>
                <a:cs typeface="+mn-cs"/>
              </a:rPr>
              <a:t>' GUI editor of XML for manuscripts, which Muenster NT project and </a:t>
            </a:r>
            <a:r>
              <a:rPr lang="en-US" sz="1200" b="0" i="0" kern="1200" dirty="0" err="1" smtClean="0">
                <a:solidFill>
                  <a:schemeClr val="tx1"/>
                </a:solidFill>
                <a:effectLst/>
                <a:latin typeface="+mn-lt"/>
                <a:ea typeface="+mn-ea"/>
                <a:cs typeface="+mn-cs"/>
              </a:rPr>
              <a:t>Goettingen</a:t>
            </a:r>
            <a:r>
              <a:rPr lang="en-US" sz="1200" b="0" i="0" kern="1200" dirty="0" smtClean="0">
                <a:solidFill>
                  <a:schemeClr val="tx1"/>
                </a:solidFill>
                <a:effectLst/>
                <a:latin typeface="+mn-lt"/>
                <a:ea typeface="+mn-ea"/>
                <a:cs typeface="+mn-cs"/>
              </a:rPr>
              <a:t> Coptic OT project are using.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COPTIC EDITOR from SO.</a:t>
            </a:r>
          </a:p>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29</a:t>
            </a:fld>
            <a:endParaRPr lang="en-US"/>
          </a:p>
        </p:txBody>
      </p:sp>
    </p:spTree>
    <p:extLst>
      <p:ext uri="{BB962C8B-B14F-4D97-AF65-F5344CB8AC3E}">
        <p14:creationId xmlns:p14="http://schemas.microsoft.com/office/powerpoint/2010/main" val="2019803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also, access to information for those OUTSIDE the system.   I </a:t>
            </a:r>
            <a:r>
              <a:rPr lang="en-US" dirty="0" smtClean="0"/>
              <a:t>was rebuked.</a:t>
            </a:r>
            <a:r>
              <a:rPr lang="en-US" baseline="0" dirty="0" smtClean="0"/>
              <a:t>    Though, as I see it, my conversation with So enabled me to ask some essential questions, to identify and articulate needs and wants and clarify assumptions--- the sort of questions that moved the sketches along so a functioning workspace for editorial work finally looks like an imminent reality, or at least a realistic possibility.</a:t>
            </a:r>
            <a:br>
              <a:rPr lang="en-US" baseline="0" dirty="0" smtClean="0"/>
            </a:br>
            <a:r>
              <a:rPr lang="en-US" baseline="0" dirty="0" smtClean="0"/>
              <a:t>My chief asset for the project had become a liability. BUT I MAINTAIN THAT THERE IS GREATER SAFTEY in OPENNESS.  STEFAN ZWEIG?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30</a:t>
            </a:fld>
            <a:endParaRPr lang="en-US"/>
          </a:p>
        </p:txBody>
      </p:sp>
    </p:spTree>
    <p:extLst>
      <p:ext uri="{BB962C8B-B14F-4D97-AF65-F5344CB8AC3E}">
        <p14:creationId xmlns:p14="http://schemas.microsoft.com/office/powerpoint/2010/main" val="1768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Tracer,</a:t>
            </a:r>
            <a:r>
              <a:rPr lang="en-US" baseline="0" dirty="0" smtClean="0"/>
              <a:t> Paleography</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34</a:t>
            </a:fld>
            <a:endParaRPr lang="en-US"/>
          </a:p>
        </p:txBody>
      </p:sp>
    </p:spTree>
    <p:extLst>
      <p:ext uri="{BB962C8B-B14F-4D97-AF65-F5344CB8AC3E}">
        <p14:creationId xmlns:p14="http://schemas.microsoft.com/office/powerpoint/2010/main" val="144121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According to McLuhan biographer W. Terrence Gordon, "by the time it appeared in 1967, McLuhan no doubt recognized that his original saying had become a cliché and welcomed the opportunity to throw it back on the compost heap of language to recycle and revitalize it. But the new title is more than McLuhan indulging his insatiable taste for puns, more than a clever fusion of self-mockery and self-rescue—the subtitle is 'An Inventory of Effects,' underscoring the lesson compressed into the original saying." (Gordon, p. 175.)</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35</a:t>
            </a:fld>
            <a:endParaRPr lang="en-US"/>
          </a:p>
        </p:txBody>
      </p:sp>
    </p:spTree>
    <p:extLst>
      <p:ext uri="{BB962C8B-B14F-4D97-AF65-F5344CB8AC3E}">
        <p14:creationId xmlns:p14="http://schemas.microsoft.com/office/powerpoint/2010/main" val="1432826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38</a:t>
            </a:fld>
            <a:endParaRPr lang="en-US"/>
          </a:p>
        </p:txBody>
      </p:sp>
    </p:spTree>
    <p:extLst>
      <p:ext uri="{BB962C8B-B14F-4D97-AF65-F5344CB8AC3E}">
        <p14:creationId xmlns:p14="http://schemas.microsoft.com/office/powerpoint/2010/main" val="46301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kern="1200" smtClean="0">
                <a:solidFill>
                  <a:schemeClr val="tx1"/>
                </a:solidFill>
                <a:effectLst/>
                <a:latin typeface="+mn-lt"/>
                <a:ea typeface="+mn-ea"/>
                <a:cs typeface="+mn-cs"/>
              </a:rPr>
              <a:t>SLIDE 4</a:t>
            </a:r>
            <a:br>
              <a:rPr lang="is-IS" sz="1200" b="1" kern="1200" smtClean="0">
                <a:solidFill>
                  <a:schemeClr val="tx1"/>
                </a:solidFill>
                <a:effectLst/>
                <a:latin typeface="+mn-lt"/>
                <a:ea typeface="+mn-ea"/>
                <a:cs typeface="+mn-cs"/>
              </a:rPr>
            </a:br>
            <a:r>
              <a:rPr lang="en-US" sz="1200" b="1" kern="1200" smtClean="0">
                <a:solidFill>
                  <a:schemeClr val="tx1"/>
                </a:solidFill>
                <a:effectLst/>
                <a:latin typeface="+mn-lt"/>
                <a:ea typeface="+mn-ea"/>
                <a:cs typeface="+mn-cs"/>
              </a:rPr>
              <a:t>CREDIT.  Difficult to determine, difficult to document, and we don’t yet have a CULTURE of credit and documentation. </a:t>
            </a:r>
            <a:br>
              <a:rPr lang="en-US" sz="1200" b="1" kern="1200" smtClean="0">
                <a:solidFill>
                  <a:schemeClr val="tx1"/>
                </a:solidFill>
                <a:effectLst/>
                <a:latin typeface="+mn-lt"/>
                <a:ea typeface="+mn-ea"/>
                <a:cs typeface="+mn-cs"/>
              </a:rPr>
            </a:br>
            <a:r>
              <a:rPr lang="en-US" sz="1200" b="1" kern="1200" smtClean="0">
                <a:solidFill>
                  <a:schemeClr val="tx1"/>
                </a:solidFill>
                <a:effectLst/>
                <a:latin typeface="+mn-lt"/>
                <a:ea typeface="+mn-ea"/>
                <a:cs typeface="+mn-cs"/>
              </a:rPr>
              <a:t>CREDIT: tracking down artist was not simple.  But also, not SO difficult. I am not sure I would have bothered if it were not a part of the point I am trying to make. </a:t>
            </a:r>
          </a:p>
          <a:p>
            <a:r>
              <a:rPr lang="en-US" sz="1200" kern="1200" smtClean="0">
                <a:solidFill>
                  <a:schemeClr val="tx1"/>
                </a:solidFill>
                <a:effectLst/>
                <a:latin typeface="+mn-lt"/>
                <a:ea typeface="+mn-ea"/>
                <a:cs typeface="+mn-cs"/>
              </a:rPr>
              <a:t>When my abstract refers to “Göttingen” , this is a form of metonymy:  Rome, Athens, Jerusalem, Washington. But it’s also real people. (well, we’ll see about washington). So how do we properly give credit to digital work?</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Essler Digital Corpus of Literary Papyri (DCLP) - Essler / Ast  papyri.info.  Rodney Ast (University of Heidelberg) and Holger Essler (University of Würzburg)</a:t>
            </a:r>
          </a:p>
          <a:p>
            <a:r>
              <a:rPr lang="en-US" sz="1200" kern="1200" smtClean="0">
                <a:solidFill>
                  <a:schemeClr val="tx1"/>
                </a:solidFill>
                <a:effectLst/>
                <a:latin typeface="+mn-lt"/>
                <a:ea typeface="+mn-ea"/>
                <a:cs typeface="+mn-cs"/>
              </a:rPr>
              <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Nor, of collaboration.  We have a culture of hierarchy and authority.  Which also relates to freedom to contribute.</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Charlotte in Leuven: ECONOMICS of Knowledge.  </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Press releases and promotions of SQE Göttingen will usuall name tohe Academy of Sciences and Humanities; Reinhard Kratz; Ingo Kottsieper; Annette Steudel and students. But what about the graduate students over the course of 15 years who entered the data?   (SQL aggregate in raw form)</a:t>
            </a:r>
            <a:r>
              <a:rPr lang="en-US" smtClean="0">
                <a:effectLst/>
              </a:rPr>
              <a:t> </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4</a:t>
            </a:fld>
            <a:endParaRPr lang="en-US"/>
          </a:p>
        </p:txBody>
      </p:sp>
    </p:spTree>
    <p:extLst>
      <p:ext uri="{BB962C8B-B14F-4D97-AF65-F5344CB8AC3E}">
        <p14:creationId xmlns:p14="http://schemas.microsoft.com/office/powerpoint/2010/main" val="98183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But also:  freedom of expression..  Not ancillary, but the heart.</a:t>
            </a:r>
            <a:br>
              <a:rPr lang="en-US" baseline="0" smtClean="0"/>
            </a:b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5</a:t>
            </a:fld>
            <a:endParaRPr lang="en-US"/>
          </a:p>
        </p:txBody>
      </p:sp>
    </p:spTree>
    <p:extLst>
      <p:ext uri="{BB962C8B-B14F-4D97-AF65-F5344CB8AC3E}">
        <p14:creationId xmlns:p14="http://schemas.microsoft.com/office/powerpoint/2010/main" val="7488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REDMINE</a:t>
            </a:r>
            <a:r>
              <a:rPr lang="en-US" smtClean="0"/>
              <a:t>.</a:t>
            </a:r>
            <a:r>
              <a:rPr lang="en-US" baseline="0" smtClean="0"/>
              <a:t>   Check </a:t>
            </a:r>
            <a:r>
              <a:rPr lang="en-US" baseline="0" dirty="0" smtClean="0"/>
              <a:t>names of Papyrus Group.  And </a:t>
            </a:r>
            <a:r>
              <a:rPr lang="en-US" baseline="0" dirty="0" err="1" smtClean="0"/>
              <a:t>wikipedia</a:t>
            </a:r>
            <a:r>
              <a:rPr lang="en-US" baseline="0" dirty="0" smtClean="0"/>
              <a:t> them:  they can’t get credit at their universities.</a:t>
            </a:r>
          </a:p>
          <a:p>
            <a:r>
              <a:rPr lang="en-US" baseline="0" dirty="0" smtClean="0"/>
              <a:t>Amplifying.  But not so simple.  Amplifying becomes a potential way of asserting authority and rank. </a:t>
            </a:r>
            <a:br>
              <a:rPr lang="en-US" baseline="0" dirty="0" smtClean="0"/>
            </a:br>
            <a:r>
              <a:rPr lang="en-US" dirty="0" smtClean="0"/>
              <a:t>Rodney </a:t>
            </a:r>
            <a:r>
              <a:rPr lang="en-US" dirty="0" err="1" smtClean="0"/>
              <a:t>Ast</a:t>
            </a:r>
            <a:r>
              <a:rPr lang="en-US" dirty="0" smtClean="0"/>
              <a:t>, University of Heidelberg, </a:t>
            </a:r>
            <a:r>
              <a:rPr lang="en-US" dirty="0" err="1" smtClean="0"/>
              <a:t>Institut</a:t>
            </a:r>
            <a:r>
              <a:rPr lang="en-US" dirty="0" smtClean="0"/>
              <a:t> </a:t>
            </a:r>
            <a:r>
              <a:rPr lang="en-US" dirty="0" err="1" smtClean="0"/>
              <a:t>für</a:t>
            </a:r>
            <a:r>
              <a:rPr lang="en-US" dirty="0" smtClean="0"/>
              <a:t> </a:t>
            </a:r>
            <a:r>
              <a:rPr lang="en-US" dirty="0" err="1" smtClean="0"/>
              <a:t>Papyrologie</a:t>
            </a:r>
            <a:r>
              <a:rPr lang="en-US" dirty="0" smtClean="0"/>
              <a:t>, </a:t>
            </a:r>
            <a:r>
              <a:rPr lang="en-US" dirty="0" smtClean="0">
                <a:hlinkClick r:id="rId3"/>
              </a:rPr>
              <a:t>papyri.info/</a:t>
            </a:r>
            <a:r>
              <a:rPr lang="en-US" dirty="0" smtClean="0"/>
              <a:t>  </a:t>
            </a:r>
            <a:r>
              <a:rPr lang="en-US" sz="1000" dirty="0" smtClean="0"/>
              <a:t>(personal communication, July 2017, as summarized in  e-mail)</a:t>
            </a:r>
          </a:p>
          <a:p>
            <a:r>
              <a:rPr lang="en-US" dirty="0" smtClean="0"/>
              <a:t>1. Mock-ups:  through communication of visualized front-ends (workspace/edition) to the technician</a:t>
            </a:r>
            <a:br>
              <a:rPr lang="en-US" dirty="0" smtClean="0"/>
            </a:br>
            <a:r>
              <a:rPr lang="en-US" dirty="0" smtClean="0"/>
              <a:t>2. Issue-Tracker</a:t>
            </a:r>
          </a:p>
          <a:p>
            <a:r>
              <a:rPr lang="en-US" dirty="0" smtClean="0"/>
              <a:t>3. Regular skype meetings:  (Rodney said their group of 7-8 people meet every week, and he finds this indispensable.)</a:t>
            </a:r>
          </a:p>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6</a:t>
            </a:fld>
            <a:endParaRPr lang="en-US"/>
          </a:p>
        </p:txBody>
      </p:sp>
    </p:spTree>
    <p:extLst>
      <p:ext uri="{BB962C8B-B14F-4D97-AF65-F5344CB8AC3E}">
        <p14:creationId xmlns:p14="http://schemas.microsoft.com/office/powerpoint/2010/main" val="203288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academic end-users are programmed for abstraction, conditioned</a:t>
            </a:r>
            <a:r>
              <a:rPr lang="en-US" baseline="0" dirty="0" smtClean="0"/>
              <a:t> to it, anyway.  So we have our own set of inclinations, preconceptions, habits, discourse etc.  That need to be brought into conversation with the tech people.  OR, ideally:  CAN BE BOTH!  COPTIC:  So and Carrie Schroeder.</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7</a:t>
            </a:fld>
            <a:endParaRPr lang="en-US"/>
          </a:p>
        </p:txBody>
      </p:sp>
    </p:spTree>
    <p:extLst>
      <p:ext uri="{BB962C8B-B14F-4D97-AF65-F5344CB8AC3E}">
        <p14:creationId xmlns:p14="http://schemas.microsoft.com/office/powerpoint/2010/main" val="118959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QWB:  no URL.   Created</a:t>
            </a:r>
            <a:r>
              <a:rPr lang="en-US" baseline="0" dirty="0" smtClean="0"/>
              <a:t> for Print edition; store data.  Through SQE:  itself a powerful tool.  But transition is needed.   OPEN ACCESS;  also, using OPEN SOURCE</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9</a:t>
            </a:fld>
            <a:endParaRPr lang="en-US"/>
          </a:p>
        </p:txBody>
      </p:sp>
    </p:spTree>
    <p:extLst>
      <p:ext uri="{BB962C8B-B14F-4D97-AF65-F5344CB8AC3E}">
        <p14:creationId xmlns:p14="http://schemas.microsoft.com/office/powerpoint/2010/main" val="5833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10</a:t>
            </a:fld>
            <a:endParaRPr lang="en-US"/>
          </a:p>
        </p:txBody>
      </p:sp>
    </p:spTree>
    <p:extLst>
      <p:ext uri="{BB962C8B-B14F-4D97-AF65-F5344CB8AC3E}">
        <p14:creationId xmlns:p14="http://schemas.microsoft.com/office/powerpoint/2010/main" val="124457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De </a:t>
            </a:r>
            <a:r>
              <a:rPr lang="en-US" dirty="0" err="1" smtClean="0"/>
              <a:t>Gruyter</a:t>
            </a:r>
            <a:endParaRPr lang="en-US" dirty="0"/>
          </a:p>
        </p:txBody>
      </p:sp>
      <p:sp>
        <p:nvSpPr>
          <p:cNvPr id="4" name="Slide Number Placeholder 3"/>
          <p:cNvSpPr>
            <a:spLocks noGrp="1"/>
          </p:cNvSpPr>
          <p:nvPr>
            <p:ph type="sldNum" sz="quarter" idx="10"/>
          </p:nvPr>
        </p:nvSpPr>
        <p:spPr/>
        <p:txBody>
          <a:bodyPr/>
          <a:lstStyle/>
          <a:p>
            <a:fld id="{752ADA38-D806-3F4E-BE73-BA63174BDBF8}" type="slidenum">
              <a:rPr lang="en-US" smtClean="0"/>
              <a:t>11</a:t>
            </a:fld>
            <a:endParaRPr lang="en-US"/>
          </a:p>
        </p:txBody>
      </p:sp>
    </p:spTree>
    <p:extLst>
      <p:ext uri="{BB962C8B-B14F-4D97-AF65-F5344CB8AC3E}">
        <p14:creationId xmlns:p14="http://schemas.microsoft.com/office/powerpoint/2010/main" val="118822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Click to edit Master subtitle style</a:t>
            </a:r>
            <a:endParaRPr lang="en-US"/>
          </a:p>
        </p:txBody>
      </p:sp>
      <p:sp>
        <p:nvSpPr>
          <p:cNvPr id="4" name="Date Placeholder 3"/>
          <p:cNvSpPr>
            <a:spLocks noGrp="1"/>
          </p:cNvSpPr>
          <p:nvPr>
            <p:ph type="dt" sz="half" idx="10"/>
          </p:nvPr>
        </p:nvSpPr>
        <p:spPr/>
        <p:txBody>
          <a:bodyPr/>
          <a:lstStyle/>
          <a:p>
            <a:fld id="{16312235-0AB7-8044-A218-FC93226F03D0}" type="datetimeFigureOut">
              <a:rPr lang="en-US" smtClean="0"/>
              <a:t>11/19/16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33242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6312235-0AB7-8044-A218-FC93226F03D0}" type="datetimeFigureOut">
              <a:rPr lang="en-US" smtClean="0"/>
              <a:t>11/19/16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56232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6312235-0AB7-8044-A218-FC93226F03D0}" type="datetimeFigureOut">
              <a:rPr lang="en-US" smtClean="0"/>
              <a:t>11/19/16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199034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6312235-0AB7-8044-A218-FC93226F03D0}" type="datetimeFigureOut">
              <a:rPr lang="en-US" smtClean="0"/>
              <a:t>11/19/16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194828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16312235-0AB7-8044-A218-FC93226F03D0}" type="datetimeFigureOut">
              <a:rPr lang="en-US" smtClean="0"/>
              <a:t>11/19/16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55713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p:txBody>
          <a:bodyPr/>
          <a:lstStyle/>
          <a:p>
            <a:fld id="{16312235-0AB7-8044-A218-FC93226F03D0}" type="datetimeFigureOut">
              <a:rPr lang="en-US" smtClean="0"/>
              <a:t>11/19/16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78640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p:txBody>
          <a:bodyPr/>
          <a:lstStyle/>
          <a:p>
            <a:fld id="{16312235-0AB7-8044-A218-FC93226F03D0}" type="datetimeFigureOut">
              <a:rPr lang="en-US" smtClean="0"/>
              <a:t>11/19/16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148643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16312235-0AB7-8044-A218-FC93226F03D0}" type="datetimeFigureOut">
              <a:rPr lang="en-US" smtClean="0"/>
              <a:t>11/19/16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8797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12235-0AB7-8044-A218-FC93226F03D0}" type="datetimeFigureOut">
              <a:rPr lang="en-US" smtClean="0"/>
              <a:t>11/19/16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475541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16312235-0AB7-8044-A218-FC93226F03D0}" type="datetimeFigureOut">
              <a:rPr lang="en-US" smtClean="0"/>
              <a:t>11/19/16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163315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16312235-0AB7-8044-A218-FC93226F03D0}" type="datetimeFigureOut">
              <a:rPr lang="en-US" smtClean="0"/>
              <a:t>11/19/16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70D50-212C-5D4E-8327-ECC25CBF71D0}" type="slidenum">
              <a:rPr lang="en-US" smtClean="0"/>
              <a:t>‹#›</a:t>
            </a:fld>
            <a:endParaRPr lang="en-US"/>
          </a:p>
        </p:txBody>
      </p:sp>
    </p:spTree>
    <p:extLst>
      <p:ext uri="{BB962C8B-B14F-4D97-AF65-F5344CB8AC3E}">
        <p14:creationId xmlns:p14="http://schemas.microsoft.com/office/powerpoint/2010/main" val="14482145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12235-0AB7-8044-A218-FC93226F03D0}" type="datetimeFigureOut">
              <a:rPr lang="en-US" smtClean="0"/>
              <a:t>11/19/16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70D50-212C-5D4E-8327-ECC25CBF71D0}" type="slidenum">
              <a:rPr lang="en-US" smtClean="0"/>
              <a:t>‹#›</a:t>
            </a:fld>
            <a:endParaRPr lang="en-US"/>
          </a:p>
        </p:txBody>
      </p:sp>
    </p:spTree>
    <p:extLst>
      <p:ext uri="{BB962C8B-B14F-4D97-AF65-F5344CB8AC3E}">
        <p14:creationId xmlns:p14="http://schemas.microsoft.com/office/powerpoint/2010/main" val="602725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lezer.co.il/2015/04/%d7%9b%d7%a0%d7%92%d7%93-%d7%90%d7%a8%d7%91%d7%a2%d7%94-%d7%9e%d7%a9%d7%aa%d7%9e%d7%a9%d7%99%d7%9d/" TargetMode="External"/><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8.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hyperlink" Target="https://en.wikipedia.org/wiki/Olbia,_Libya"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134.76.19.179/redmine/boards/2/topics/297"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a:t>
            </a:r>
            <a:r>
              <a:rPr lang="en-US" b="1" dirty="0" err="1" smtClean="0"/>
              <a:t>Scripta</a:t>
            </a:r>
            <a:r>
              <a:rPr lang="en-US" b="1" dirty="0" smtClean="0"/>
              <a:t> </a:t>
            </a:r>
            <a:r>
              <a:rPr lang="en-US" b="1" dirty="0" err="1"/>
              <a:t>Qumranica</a:t>
            </a:r>
            <a:r>
              <a:rPr lang="en-US" b="1" dirty="0"/>
              <a:t> Electronica and </a:t>
            </a:r>
            <a:r>
              <a:rPr lang="en-US" b="1" dirty="0" smtClean="0"/>
              <a:t/>
            </a:r>
            <a:br>
              <a:rPr lang="en-US" b="1" dirty="0" smtClean="0"/>
            </a:br>
            <a:r>
              <a:rPr lang="en-US" b="1" dirty="0" smtClean="0"/>
              <a:t>The </a:t>
            </a:r>
            <a:r>
              <a:rPr lang="en-US" b="1" dirty="0"/>
              <a:t>Use of Scripture in the Damascus </a:t>
            </a:r>
            <a:r>
              <a:rPr lang="en-US" b="1" dirty="0" smtClean="0"/>
              <a:t>Document”</a:t>
            </a:r>
            <a:endParaRPr lang="en-US" b="1" dirty="0"/>
          </a:p>
        </p:txBody>
      </p:sp>
      <p:sp>
        <p:nvSpPr>
          <p:cNvPr id="3" name="Subtitle 2"/>
          <p:cNvSpPr>
            <a:spLocks noGrp="1"/>
          </p:cNvSpPr>
          <p:nvPr>
            <p:ph type="subTitle" idx="1"/>
          </p:nvPr>
        </p:nvSpPr>
        <p:spPr>
          <a:xfrm>
            <a:off x="1524000" y="4450976"/>
            <a:ext cx="9144000" cy="1896036"/>
          </a:xfrm>
        </p:spPr>
        <p:txBody>
          <a:bodyPr>
            <a:normAutofit fontScale="92500" lnSpcReduction="10000"/>
          </a:bodyPr>
          <a:lstStyle/>
          <a:p>
            <a:pPr algn="l"/>
            <a:endParaRPr lang="de-DE" dirty="0" smtClean="0"/>
          </a:p>
          <a:p>
            <a:pPr algn="l"/>
            <a:endParaRPr lang="de-DE" dirty="0"/>
          </a:p>
          <a:p>
            <a:pPr algn="l"/>
            <a:r>
              <a:rPr lang="de-DE" dirty="0" smtClean="0"/>
              <a:t>Shani </a:t>
            </a:r>
            <a:r>
              <a:rPr lang="de-DE" dirty="0" err="1" smtClean="0"/>
              <a:t>Tzoref</a:t>
            </a:r>
            <a:r>
              <a:rPr lang="de-DE" dirty="0" smtClean="0"/>
              <a:t>, </a:t>
            </a:r>
            <a:r>
              <a:rPr lang="de-DE" dirty="0" err="1" smtClean="0"/>
              <a:t>representing</a:t>
            </a:r>
            <a:r>
              <a:rPr lang="de-DE" dirty="0" smtClean="0"/>
              <a:t> </a:t>
            </a:r>
            <a:r>
              <a:rPr lang="de-DE" dirty="0" err="1" smtClean="0"/>
              <a:t>the</a:t>
            </a:r>
            <a:r>
              <a:rPr lang="de-DE" dirty="0" smtClean="0"/>
              <a:t> German </a:t>
            </a:r>
            <a:r>
              <a:rPr lang="de-DE" dirty="0" err="1" smtClean="0"/>
              <a:t>team</a:t>
            </a:r>
            <a:r>
              <a:rPr lang="de-DE" dirty="0" smtClean="0"/>
              <a:t> </a:t>
            </a:r>
            <a:r>
              <a:rPr lang="de-DE" dirty="0" err="1" smtClean="0"/>
              <a:t>of</a:t>
            </a:r>
            <a:r>
              <a:rPr lang="de-DE" dirty="0" smtClean="0"/>
              <a:t> </a:t>
            </a:r>
            <a:r>
              <a:rPr lang="de-DE" dirty="0" err="1" smtClean="0"/>
              <a:t>Scripta</a:t>
            </a:r>
            <a:r>
              <a:rPr lang="de-DE" dirty="0" smtClean="0"/>
              <a:t> </a:t>
            </a:r>
            <a:r>
              <a:rPr lang="de-DE" dirty="0" err="1" smtClean="0"/>
              <a:t>Qumranica</a:t>
            </a:r>
            <a:r>
              <a:rPr lang="de-DE" dirty="0" smtClean="0"/>
              <a:t> </a:t>
            </a:r>
            <a:r>
              <a:rPr lang="de-DE" dirty="0" err="1" smtClean="0"/>
              <a:t>Electronica</a:t>
            </a:r>
            <a:r>
              <a:rPr lang="de-DE" dirty="0" smtClean="0"/>
              <a:t/>
            </a:r>
            <a:br>
              <a:rPr lang="de-DE" dirty="0" smtClean="0"/>
            </a:br>
            <a:r>
              <a:rPr lang="de-DE" dirty="0"/>
              <a:t>E</a:t>
            </a:r>
            <a:r>
              <a:rPr lang="de-DE" dirty="0" smtClean="0"/>
              <a:t>ditorial </a:t>
            </a:r>
            <a:r>
              <a:rPr lang="de-DE" dirty="0" err="1" smtClean="0"/>
              <a:t>team</a:t>
            </a:r>
            <a:r>
              <a:rPr lang="de-DE" dirty="0" smtClean="0"/>
              <a:t> </a:t>
            </a:r>
            <a:r>
              <a:rPr lang="de-DE" dirty="0" err="1" smtClean="0"/>
              <a:t>for</a:t>
            </a:r>
            <a:r>
              <a:rPr lang="de-DE" dirty="0" smtClean="0"/>
              <a:t> D/CD:  </a:t>
            </a:r>
            <a:r>
              <a:rPr lang="de-DE" dirty="0" err="1" smtClean="0"/>
              <a:t>Tzoref</a:t>
            </a:r>
            <a:r>
              <a:rPr lang="de-DE" dirty="0" smtClean="0"/>
              <a:t>, Peter </a:t>
            </a:r>
            <a:r>
              <a:rPr lang="de-DE" dirty="0" err="1" smtClean="0"/>
              <a:t>Porzig</a:t>
            </a:r>
            <a:r>
              <a:rPr lang="de-DE" dirty="0" smtClean="0"/>
              <a:t>, James Tucker</a:t>
            </a:r>
            <a:endParaRPr lang="de-DE" dirty="0"/>
          </a:p>
          <a:p>
            <a:pPr algn="l"/>
            <a:r>
              <a:rPr lang="de-DE" dirty="0" smtClean="0"/>
              <a:t>San Antonio SBL Annual Meeting, November 2016</a:t>
            </a:r>
            <a:endParaRPr lang="en-US" dirty="0"/>
          </a:p>
        </p:txBody>
      </p:sp>
    </p:spTree>
    <p:extLst>
      <p:ext uri="{BB962C8B-B14F-4D97-AF65-F5344CB8AC3E}">
        <p14:creationId xmlns:p14="http://schemas.microsoft.com/office/powerpoint/2010/main" val="148911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Preliminaries: </a:t>
            </a:r>
            <a:br>
              <a:rPr lang="en-US" dirty="0" smtClean="0"/>
            </a:br>
            <a:r>
              <a:rPr lang="en-US" dirty="0" smtClean="0"/>
              <a:t>technical, logistical, conceptual challenges</a:t>
            </a:r>
            <a:br>
              <a:rPr lang="en-US" dirty="0" smtClean="0"/>
            </a:br>
            <a:endParaRPr lang="en-US" dirty="0"/>
          </a:p>
        </p:txBody>
      </p:sp>
      <p:sp>
        <p:nvSpPr>
          <p:cNvPr id="3" name="Content Placeholder 2"/>
          <p:cNvSpPr>
            <a:spLocks noGrp="1"/>
          </p:cNvSpPr>
          <p:nvPr>
            <p:ph idx="1"/>
          </p:nvPr>
        </p:nvSpPr>
        <p:spPr>
          <a:xfrm>
            <a:off x="838199" y="1690688"/>
            <a:ext cx="10269071" cy="4938711"/>
          </a:xfrm>
        </p:spPr>
        <p:txBody>
          <a:bodyPr>
            <a:normAutofit fontScale="92500" lnSpcReduction="20000"/>
          </a:bodyPr>
          <a:lstStyle/>
          <a:p>
            <a:pPr marL="0" indent="0">
              <a:lnSpc>
                <a:spcPct val="100000"/>
              </a:lnSpc>
              <a:spcBef>
                <a:spcPts val="0"/>
              </a:spcBef>
              <a:buNone/>
            </a:pPr>
            <a:r>
              <a:rPr lang="en-US" b="1" dirty="0">
                <a:solidFill>
                  <a:srgbClr val="00B0F0"/>
                </a:solidFill>
              </a:rPr>
              <a:t>Who</a:t>
            </a:r>
            <a:r>
              <a:rPr lang="en-US" dirty="0" smtClean="0">
                <a:solidFill>
                  <a:srgbClr val="FF0000"/>
                </a:solidFill>
              </a:rPr>
              <a:t>?  </a:t>
            </a:r>
            <a:r>
              <a:rPr lang="en-US" b="1" dirty="0" smtClean="0"/>
              <a:t>Communication</a:t>
            </a:r>
          </a:p>
          <a:p>
            <a:pPr marL="0" indent="0">
              <a:lnSpc>
                <a:spcPct val="100000"/>
              </a:lnSpc>
              <a:spcBef>
                <a:spcPts val="0"/>
              </a:spcBef>
              <a:buNone/>
            </a:pPr>
            <a:endParaRPr lang="en-US" b="1" dirty="0" smtClean="0"/>
          </a:p>
          <a:p>
            <a:pPr marL="0" indent="0">
              <a:lnSpc>
                <a:spcPct val="100000"/>
              </a:lnSpc>
              <a:spcBef>
                <a:spcPts val="0"/>
              </a:spcBef>
              <a:buNone/>
            </a:pPr>
            <a:r>
              <a:rPr lang="en-US" b="1" dirty="0" smtClean="0"/>
              <a:t>Merging Image and Text</a:t>
            </a:r>
            <a:r>
              <a:rPr lang="en-US" dirty="0" smtClean="0"/>
              <a:t>:</a:t>
            </a:r>
            <a:br>
              <a:rPr lang="en-US" dirty="0" smtClean="0"/>
            </a:br>
            <a:endParaRPr lang="en-US" dirty="0" smtClean="0"/>
          </a:p>
          <a:p>
            <a:pPr marL="0" indent="0">
              <a:lnSpc>
                <a:spcPct val="100000"/>
              </a:lnSpc>
              <a:spcBef>
                <a:spcPts val="0"/>
              </a:spcBef>
              <a:buNone/>
            </a:pPr>
            <a:r>
              <a:rPr lang="en-US" dirty="0" smtClean="0"/>
              <a:t>       </a:t>
            </a:r>
            <a:r>
              <a:rPr lang="en-US" b="1" dirty="0" smtClean="0">
                <a:solidFill>
                  <a:srgbClr val="00B0F0"/>
                </a:solidFill>
              </a:rPr>
              <a:t>Where</a:t>
            </a:r>
            <a:r>
              <a:rPr lang="en-US" dirty="0">
                <a:solidFill>
                  <a:srgbClr val="FF0000"/>
                </a:solidFill>
              </a:rPr>
              <a:t>?</a:t>
            </a:r>
            <a:r>
              <a:rPr lang="en-US" dirty="0" smtClean="0"/>
              <a:t> </a:t>
            </a:r>
            <a:r>
              <a:rPr lang="en-US" b="1" dirty="0" smtClean="0">
                <a:solidFill>
                  <a:srgbClr val="00B0F0"/>
                </a:solidFill>
              </a:rPr>
              <a:t>How</a:t>
            </a:r>
            <a:r>
              <a:rPr lang="en-US" dirty="0" smtClean="0">
                <a:solidFill>
                  <a:srgbClr val="FF0000"/>
                </a:solidFill>
              </a:rPr>
              <a:t>?</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0" indent="0">
              <a:lnSpc>
                <a:spcPct val="100000"/>
              </a:lnSpc>
              <a:spcBef>
                <a:spcPts val="0"/>
              </a:spcBef>
              <a:buNone/>
            </a:pPr>
            <a:r>
              <a:rPr lang="en-US" dirty="0" smtClean="0"/>
              <a:t>Linking databases, not just data;  relational databases </a:t>
            </a:r>
            <a:r>
              <a:rPr lang="en-US" sz="2200" dirty="0" smtClean="0"/>
              <a:t>(Note: thanks to James).</a:t>
            </a:r>
          </a:p>
          <a:p>
            <a:pPr marL="0" indent="0">
              <a:lnSpc>
                <a:spcPct val="100000"/>
              </a:lnSpc>
              <a:spcBef>
                <a:spcPts val="0"/>
              </a:spcBef>
              <a:buNone/>
            </a:pPr>
            <a:endParaRPr lang="en-US" dirty="0" smtClean="0"/>
          </a:p>
          <a:p>
            <a:pPr marL="0" indent="0">
              <a:lnSpc>
                <a:spcPct val="100000"/>
              </a:lnSpc>
              <a:spcBef>
                <a:spcPts val="0"/>
              </a:spcBef>
              <a:buNone/>
            </a:pPr>
            <a:r>
              <a:rPr lang="en-US" b="1" dirty="0" smtClean="0">
                <a:solidFill>
                  <a:srgbClr val="00B0F0"/>
                </a:solidFill>
              </a:rPr>
              <a:t>What</a:t>
            </a:r>
            <a:r>
              <a:rPr lang="en-US" b="1" dirty="0" smtClean="0"/>
              <a:t> is a Digital Edition</a:t>
            </a:r>
            <a:r>
              <a:rPr lang="en-US" b="1" dirty="0" smtClean="0">
                <a:solidFill>
                  <a:srgbClr val="FF0000"/>
                </a:solidFill>
              </a:rPr>
              <a:t>?</a:t>
            </a:r>
          </a:p>
          <a:p>
            <a:pPr marL="0" indent="0">
              <a:lnSpc>
                <a:spcPct val="100000"/>
              </a:lnSpc>
              <a:spcBef>
                <a:spcPts val="0"/>
              </a:spcBef>
              <a:buNone/>
            </a:pPr>
            <a:r>
              <a:rPr lang="en-US" dirty="0" err="1" smtClean="0"/>
              <a:t>Pierazzo</a:t>
            </a:r>
            <a:r>
              <a:rPr lang="en-US" dirty="0" smtClean="0"/>
              <a:t>, Andrews</a:t>
            </a:r>
            <a:r>
              <a:rPr lang="is-IS" dirty="0" smtClean="0"/>
              <a:t>…</a:t>
            </a:r>
            <a:endParaRPr lang="en-US" dirty="0" smtClean="0"/>
          </a:p>
          <a:p>
            <a:pPr marL="0" indent="0">
              <a:lnSpc>
                <a:spcPct val="100000"/>
              </a:lnSpc>
              <a:spcBef>
                <a:spcPts val="0"/>
              </a:spcBef>
              <a:buNone/>
            </a:pPr>
            <a:endParaRPr lang="en-US" dirty="0" smtClean="0"/>
          </a:p>
          <a:p>
            <a:pPr marL="0" indent="0">
              <a:lnSpc>
                <a:spcPct val="100000"/>
              </a:lnSpc>
              <a:spcBef>
                <a:spcPts val="0"/>
              </a:spcBef>
              <a:buNone/>
            </a:pPr>
            <a:r>
              <a:rPr lang="en-US" b="1" dirty="0" smtClean="0">
                <a:solidFill>
                  <a:srgbClr val="00B0F0"/>
                </a:solidFill>
              </a:rPr>
              <a:t>What</a:t>
            </a:r>
            <a:r>
              <a:rPr lang="en-US" dirty="0" smtClean="0"/>
              <a:t> is “</a:t>
            </a:r>
            <a:r>
              <a:rPr lang="en-US" b="1" dirty="0" smtClean="0"/>
              <a:t>D</a:t>
            </a:r>
            <a:r>
              <a:rPr lang="en-US" dirty="0" smtClean="0"/>
              <a:t>”</a:t>
            </a:r>
            <a:r>
              <a:rPr lang="en-US" dirty="0" smtClean="0">
                <a:solidFill>
                  <a:srgbClr val="FF0000"/>
                </a:solidFill>
              </a:rPr>
              <a:t>? </a:t>
            </a:r>
            <a:r>
              <a:rPr lang="en-US" dirty="0"/>
              <a:t>W</a:t>
            </a:r>
            <a:r>
              <a:rPr lang="en-US" dirty="0" smtClean="0"/>
              <a:t>hat is a </a:t>
            </a:r>
            <a:r>
              <a:rPr lang="en-US" dirty="0" smtClean="0">
                <a:solidFill>
                  <a:srgbClr val="7030A0"/>
                </a:solidFill>
              </a:rPr>
              <a:t>composition</a:t>
            </a:r>
            <a:r>
              <a:rPr lang="en-US" dirty="0" smtClean="0"/>
              <a:t>? a </a:t>
            </a:r>
            <a:r>
              <a:rPr lang="en-US" dirty="0" smtClean="0">
                <a:solidFill>
                  <a:srgbClr val="7030A0"/>
                </a:solidFill>
              </a:rPr>
              <a:t>fragment</a:t>
            </a:r>
            <a:r>
              <a:rPr lang="en-US" dirty="0" smtClean="0"/>
              <a:t>? “an </a:t>
            </a:r>
            <a:r>
              <a:rPr lang="en-US" dirty="0" smtClean="0">
                <a:solidFill>
                  <a:srgbClr val="7030A0"/>
                </a:solidFill>
              </a:rPr>
              <a:t>image</a:t>
            </a:r>
            <a:r>
              <a:rPr lang="en-US" dirty="0" smtClean="0"/>
              <a:t>”? </a:t>
            </a:r>
            <a:r>
              <a:rPr lang="is-IS" dirty="0" smtClean="0"/>
              <a:t>….  </a:t>
            </a:r>
            <a:br>
              <a:rPr lang="is-IS" dirty="0" smtClean="0"/>
            </a:br>
            <a:endParaRPr lang="en-US" dirty="0"/>
          </a:p>
        </p:txBody>
      </p:sp>
      <p:pic>
        <p:nvPicPr>
          <p:cNvPr id="1044" name="Picture 20" descr="נגד ארבעה בנים">
            <a:hlinkClick r:id="rId3" tooltip="כנגד ארבעה משתמשים…"/>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754" y="0"/>
            <a:ext cx="2823882" cy="7900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570381" y="2400162"/>
            <a:ext cx="2105765" cy="1490547"/>
          </a:xfrm>
          <a:prstGeom prst="rect">
            <a:avLst/>
          </a:prstGeom>
        </p:spPr>
      </p:pic>
    </p:spTree>
    <p:extLst>
      <p:ext uri="{BB962C8B-B14F-4D97-AF65-F5344CB8AC3E}">
        <p14:creationId xmlns:p14="http://schemas.microsoft.com/office/powerpoint/2010/main" val="109742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F0"/>
                </a:solidFill>
              </a:rPr>
              <a:t>WHO? </a:t>
            </a:r>
            <a:r>
              <a:rPr lang="en-US" dirty="0" smtClean="0"/>
              <a:t>ACADEMIC POLITICS &amp; PREJUDICES  1:  </a:t>
            </a:r>
            <a:br>
              <a:rPr lang="en-US" dirty="0" smtClean="0"/>
            </a:br>
            <a:r>
              <a:rPr lang="en-US" dirty="0" smtClean="0"/>
              <a:t>Is Digitization Scholarship?  </a:t>
            </a:r>
            <a:endParaRPr lang="en-US" b="1" dirty="0">
              <a:solidFill>
                <a:srgbClr val="00B0F0"/>
              </a:solidFill>
            </a:endParaRPr>
          </a:p>
        </p:txBody>
      </p:sp>
      <p:pic>
        <p:nvPicPr>
          <p:cNvPr id="4" name="Content Placeholder 5"/>
          <p:cNvPicPr>
            <a:picLocks noGrp="1" noChangeAspect="1"/>
          </p:cNvPicPr>
          <p:nvPr>
            <p:ph idx="1"/>
          </p:nvPr>
        </p:nvPicPr>
        <p:blipFill>
          <a:blip r:embed="rId3"/>
          <a:stretch>
            <a:fillRect/>
          </a:stretch>
        </p:blipFill>
        <p:spPr>
          <a:xfrm>
            <a:off x="6713621" y="3379616"/>
            <a:ext cx="5101390" cy="3478383"/>
          </a:xfrm>
          <a:prstGeom prst="rect">
            <a:avLst/>
          </a:prstGeom>
        </p:spPr>
      </p:pic>
      <p:pic>
        <p:nvPicPr>
          <p:cNvPr id="6" name="Picture 5"/>
          <p:cNvPicPr>
            <a:picLocks noChangeAspect="1"/>
          </p:cNvPicPr>
          <p:nvPr/>
        </p:nvPicPr>
        <p:blipFill>
          <a:blip r:embed="rId4"/>
          <a:stretch>
            <a:fillRect/>
          </a:stretch>
        </p:blipFill>
        <p:spPr>
          <a:xfrm>
            <a:off x="358881" y="3379615"/>
            <a:ext cx="5167748" cy="3478383"/>
          </a:xfrm>
          <a:prstGeom prst="rect">
            <a:avLst/>
          </a:prstGeom>
        </p:spPr>
      </p:pic>
      <p:pic>
        <p:nvPicPr>
          <p:cNvPr id="7" name="Content Placeholder 7"/>
          <p:cNvPicPr>
            <a:picLocks noChangeAspect="1"/>
          </p:cNvPicPr>
          <p:nvPr/>
        </p:nvPicPr>
        <p:blipFill>
          <a:blip r:embed="rId5"/>
          <a:stretch>
            <a:fillRect/>
          </a:stretch>
        </p:blipFill>
        <p:spPr>
          <a:xfrm>
            <a:off x="262936" y="1600564"/>
            <a:ext cx="2451100" cy="1066800"/>
          </a:xfrm>
          <a:prstGeom prst="rect">
            <a:avLst/>
          </a:prstGeom>
        </p:spPr>
      </p:pic>
      <p:sp>
        <p:nvSpPr>
          <p:cNvPr id="5" name="TextBox 4"/>
          <p:cNvSpPr txBox="1"/>
          <p:nvPr/>
        </p:nvSpPr>
        <p:spPr>
          <a:xfrm>
            <a:off x="5654842" y="2298032"/>
            <a:ext cx="184731"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6"/>
          <a:stretch>
            <a:fillRect/>
          </a:stretch>
        </p:blipFill>
        <p:spPr>
          <a:xfrm>
            <a:off x="6805863" y="2470667"/>
            <a:ext cx="2853397" cy="778647"/>
          </a:xfrm>
          <a:prstGeom prst="rect">
            <a:avLst/>
          </a:prstGeom>
        </p:spPr>
      </p:pic>
      <p:pic>
        <p:nvPicPr>
          <p:cNvPr id="10" name="Picture 9"/>
          <p:cNvPicPr>
            <a:picLocks noChangeAspect="1"/>
          </p:cNvPicPr>
          <p:nvPr/>
        </p:nvPicPr>
        <p:blipFill>
          <a:blip r:embed="rId7"/>
          <a:stretch>
            <a:fillRect/>
          </a:stretch>
        </p:blipFill>
        <p:spPr>
          <a:xfrm>
            <a:off x="2401092" y="2671557"/>
            <a:ext cx="3125537" cy="590539"/>
          </a:xfrm>
          <a:prstGeom prst="rect">
            <a:avLst/>
          </a:prstGeom>
        </p:spPr>
      </p:pic>
      <p:pic>
        <p:nvPicPr>
          <p:cNvPr id="11" name="Picture 10"/>
          <p:cNvPicPr>
            <a:picLocks noChangeAspect="1"/>
          </p:cNvPicPr>
          <p:nvPr/>
        </p:nvPicPr>
        <p:blipFill>
          <a:blip r:embed="rId8"/>
          <a:stretch>
            <a:fillRect/>
          </a:stretch>
        </p:blipFill>
        <p:spPr>
          <a:xfrm>
            <a:off x="9075487" y="1536255"/>
            <a:ext cx="2739524" cy="940275"/>
          </a:xfrm>
          <a:prstGeom prst="rect">
            <a:avLst/>
          </a:prstGeom>
        </p:spPr>
      </p:pic>
    </p:spTree>
    <p:extLst>
      <p:ext uri="{BB962C8B-B14F-4D97-AF65-F5344CB8AC3E}">
        <p14:creationId xmlns:p14="http://schemas.microsoft.com/office/powerpoint/2010/main" val="164628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
            </a:r>
            <a:br>
              <a:rPr lang="en-US" sz="6000" dirty="0"/>
            </a:b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Content Placeholder 3"/>
          <p:cNvPicPr>
            <a:picLocks noChangeAspect="1"/>
          </p:cNvPicPr>
          <p:nvPr/>
        </p:nvPicPr>
        <p:blipFill>
          <a:blip r:embed="rId3"/>
          <a:stretch>
            <a:fillRect/>
          </a:stretch>
        </p:blipFill>
        <p:spPr>
          <a:xfrm>
            <a:off x="8948228" y="1"/>
            <a:ext cx="3243772" cy="2669976"/>
          </a:xfrm>
          <a:prstGeom prst="rect">
            <a:avLst/>
          </a:prstGeom>
        </p:spPr>
      </p:pic>
      <p:pic>
        <p:nvPicPr>
          <p:cNvPr id="5" name="Picture 4"/>
          <p:cNvPicPr>
            <a:picLocks noChangeAspect="1"/>
          </p:cNvPicPr>
          <p:nvPr/>
        </p:nvPicPr>
        <p:blipFill>
          <a:blip r:embed="rId4"/>
          <a:stretch>
            <a:fillRect/>
          </a:stretch>
        </p:blipFill>
        <p:spPr>
          <a:xfrm>
            <a:off x="8497459" y="3035101"/>
            <a:ext cx="3578533" cy="3822900"/>
          </a:xfrm>
          <a:prstGeom prst="rect">
            <a:avLst/>
          </a:prstGeom>
        </p:spPr>
      </p:pic>
      <p:pic>
        <p:nvPicPr>
          <p:cNvPr id="6" name="Picture 5"/>
          <p:cNvPicPr>
            <a:picLocks noChangeAspect="1"/>
          </p:cNvPicPr>
          <p:nvPr/>
        </p:nvPicPr>
        <p:blipFill>
          <a:blip r:embed="rId5"/>
          <a:stretch>
            <a:fillRect/>
          </a:stretch>
        </p:blipFill>
        <p:spPr>
          <a:xfrm>
            <a:off x="0" y="1"/>
            <a:ext cx="7444837" cy="6858000"/>
          </a:xfrm>
          <a:prstGeom prst="rect">
            <a:avLst/>
          </a:prstGeom>
        </p:spPr>
      </p:pic>
    </p:spTree>
    <p:extLst>
      <p:ext uri="{BB962C8B-B14F-4D97-AF65-F5344CB8AC3E}">
        <p14:creationId xmlns:p14="http://schemas.microsoft.com/office/powerpoint/2010/main" val="205761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506"/>
            <a:ext cx="10515600" cy="878542"/>
          </a:xfrm>
        </p:spPr>
        <p:txBody>
          <a:bodyPr>
            <a:normAutofit/>
          </a:bodyPr>
          <a:lstStyle/>
          <a:p>
            <a:r>
              <a:rPr lang="en-US" b="1" dirty="0" smtClean="0"/>
              <a:t>UNIQUE IDENTIFIERS</a:t>
            </a:r>
            <a:r>
              <a:rPr lang="is-IS" dirty="0" smtClean="0"/>
              <a:t>… vs...  </a:t>
            </a:r>
            <a:r>
              <a:rPr lang="en-US" dirty="0" smtClean="0"/>
              <a:t>H</a:t>
            </a:r>
            <a:r>
              <a:rPr lang="is-IS" dirty="0" smtClean="0"/>
              <a:t>avoc </a:t>
            </a:r>
            <a:endParaRPr lang="en-US" dirty="0"/>
          </a:p>
        </p:txBody>
      </p:sp>
      <p:pic>
        <p:nvPicPr>
          <p:cNvPr id="4" name="Content Placeholder 3"/>
          <p:cNvPicPr>
            <a:picLocks noGrp="1" noChangeAspect="1"/>
          </p:cNvPicPr>
          <p:nvPr>
            <p:ph idx="1"/>
          </p:nvPr>
        </p:nvPicPr>
        <p:blipFill>
          <a:blip r:embed="rId2"/>
          <a:stretch>
            <a:fillRect/>
          </a:stretch>
        </p:blipFill>
        <p:spPr>
          <a:xfrm>
            <a:off x="215155" y="994914"/>
            <a:ext cx="6705600" cy="5519436"/>
          </a:xfrm>
          <a:prstGeom prst="rect">
            <a:avLst/>
          </a:prstGeom>
        </p:spPr>
      </p:pic>
      <p:pic>
        <p:nvPicPr>
          <p:cNvPr id="5" name="Picture 4"/>
          <p:cNvPicPr>
            <a:picLocks noChangeAspect="1"/>
          </p:cNvPicPr>
          <p:nvPr/>
        </p:nvPicPr>
        <p:blipFill>
          <a:blip r:embed="rId3"/>
          <a:stretch>
            <a:fillRect/>
          </a:stretch>
        </p:blipFill>
        <p:spPr>
          <a:xfrm>
            <a:off x="8791572" y="53453"/>
            <a:ext cx="3400427" cy="1882923"/>
          </a:xfrm>
          <a:prstGeom prst="rect">
            <a:avLst/>
          </a:prstGeom>
        </p:spPr>
      </p:pic>
    </p:spTree>
    <p:extLst>
      <p:ext uri="{BB962C8B-B14F-4D97-AF65-F5344CB8AC3E}">
        <p14:creationId xmlns:p14="http://schemas.microsoft.com/office/powerpoint/2010/main" val="196740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ACADEMIC POLITICS &amp; PREJUDICES  2 </a:t>
            </a:r>
            <a:r>
              <a:rPr lang="is-IS" dirty="0"/>
              <a:t/>
            </a:r>
            <a:br>
              <a:rPr lang="is-IS" dirty="0"/>
            </a:br>
            <a:r>
              <a:rPr lang="is-IS" sz="3000" dirty="0"/>
              <a:t>(</a:t>
            </a:r>
            <a:r>
              <a:rPr lang="is-IS" sz="3000" b="1" dirty="0">
                <a:solidFill>
                  <a:srgbClr val="00B0F0"/>
                </a:solidFill>
              </a:rPr>
              <a:t>WHY</a:t>
            </a:r>
            <a:r>
              <a:rPr lang="is-IS" sz="3000" dirty="0"/>
              <a:t> and) </a:t>
            </a:r>
            <a:r>
              <a:rPr lang="is-IS" b="1" dirty="0">
                <a:solidFill>
                  <a:srgbClr val="00B0F0"/>
                </a:solidFill>
              </a:rPr>
              <a:t>WHAT</a:t>
            </a:r>
            <a:r>
              <a:rPr lang="is-IS" dirty="0"/>
              <a:t> and </a:t>
            </a:r>
            <a:r>
              <a:rPr lang="is-IS" b="1" dirty="0">
                <a:solidFill>
                  <a:srgbClr val="00B0F0"/>
                </a:solidFill>
              </a:rPr>
              <a:t>WHY</a:t>
            </a:r>
            <a:r>
              <a:rPr lang="is-IS" dirty="0"/>
              <a:t>?</a:t>
            </a:r>
            <a:r>
              <a:rPr lang="en-US" dirty="0"/>
              <a:t/>
            </a:r>
            <a:br>
              <a:rPr lang="en-US" dirty="0"/>
            </a:br>
            <a:r>
              <a:rPr lang="en-US" sz="3300" dirty="0"/>
              <a:t>Is </a:t>
            </a:r>
            <a:r>
              <a:rPr lang="en-US" sz="3300" dirty="0" smtClean="0"/>
              <a:t>producing a </a:t>
            </a:r>
            <a:r>
              <a:rPr lang="en-US" sz="3300" dirty="0"/>
              <a:t>DIGITAL EDITION </a:t>
            </a:r>
            <a:r>
              <a:rPr lang="en-US" sz="3300" dirty="0" smtClean="0"/>
              <a:t>considered SCHOLARSHIP? </a:t>
            </a:r>
            <a:endParaRPr lang="en-US" sz="3300" dirty="0"/>
          </a:p>
        </p:txBody>
      </p:sp>
      <p:sp>
        <p:nvSpPr>
          <p:cNvPr id="3" name="Content Placeholder 2"/>
          <p:cNvSpPr>
            <a:spLocks noGrp="1"/>
          </p:cNvSpPr>
          <p:nvPr>
            <p:ph idx="1"/>
          </p:nvPr>
        </p:nvSpPr>
        <p:spPr/>
        <p:txBody>
          <a:bodyPr>
            <a:normAutofit lnSpcReduction="10000"/>
          </a:bodyPr>
          <a:lstStyle/>
          <a:p>
            <a:pPr marL="0" indent="0">
              <a:lnSpc>
                <a:spcPct val="100000"/>
              </a:lnSpc>
              <a:spcBef>
                <a:spcPts val="0"/>
              </a:spcBef>
              <a:buNone/>
            </a:pPr>
            <a:endParaRPr lang="en-US" i="1" dirty="0" smtClean="0"/>
          </a:p>
          <a:p>
            <a:pPr marL="0" indent="0">
              <a:lnSpc>
                <a:spcPct val="100000"/>
              </a:lnSpc>
              <a:spcBef>
                <a:spcPts val="0"/>
              </a:spcBef>
              <a:buNone/>
            </a:pPr>
            <a:endParaRPr lang="en-US" i="1" dirty="0"/>
          </a:p>
          <a:p>
            <a:pPr marL="0" indent="0">
              <a:lnSpc>
                <a:spcPct val="100000"/>
              </a:lnSpc>
              <a:spcBef>
                <a:spcPts val="0"/>
              </a:spcBef>
              <a:buNone/>
            </a:pPr>
            <a:endParaRPr lang="en-US" i="1" dirty="0" smtClean="0"/>
          </a:p>
          <a:p>
            <a:pPr marL="0" indent="0">
              <a:lnSpc>
                <a:spcPct val="100000"/>
              </a:lnSpc>
              <a:spcBef>
                <a:spcPts val="0"/>
              </a:spcBef>
              <a:buNone/>
            </a:pPr>
            <a:endParaRPr lang="en-US" i="1" dirty="0"/>
          </a:p>
          <a:p>
            <a:pPr marL="0" indent="0">
              <a:lnSpc>
                <a:spcPct val="100000"/>
              </a:lnSpc>
              <a:spcBef>
                <a:spcPts val="0"/>
              </a:spcBef>
              <a:buNone/>
            </a:pPr>
            <a:endParaRPr lang="en-US" i="1" dirty="0" smtClean="0"/>
          </a:p>
          <a:p>
            <a:pPr marL="0" indent="0">
              <a:lnSpc>
                <a:spcPct val="100000"/>
              </a:lnSpc>
              <a:spcBef>
                <a:spcPts val="0"/>
              </a:spcBef>
              <a:buNone/>
            </a:pPr>
            <a:r>
              <a:rPr lang="en-US" i="1" dirty="0" smtClean="0"/>
              <a:t>The </a:t>
            </a:r>
            <a:r>
              <a:rPr lang="en-US" i="1" dirty="0">
                <a:solidFill>
                  <a:srgbClr val="00B0F0"/>
                </a:solidFill>
              </a:rPr>
              <a:t>exemplary edition of D/CD </a:t>
            </a:r>
            <a:r>
              <a:rPr lang="en-US" i="1" dirty="0"/>
              <a:t>will feature multiple search capabilities and viewing options for the images, transcriptions, and translations of all of the manuscript witnesses, with extensive critical apparatuses, and notes. A composite edition will be based upon the material reconstruction work done by </a:t>
            </a:r>
            <a:r>
              <a:rPr lang="en-US" i="1" dirty="0" err="1"/>
              <a:t>Stegemann</a:t>
            </a:r>
            <a:r>
              <a:rPr lang="en-US" i="1" dirty="0"/>
              <a:t> and </a:t>
            </a:r>
            <a:r>
              <a:rPr lang="en-US" i="1" dirty="0" err="1"/>
              <a:t>Steudel</a:t>
            </a:r>
            <a:r>
              <a:rPr lang="en-US" i="1" dirty="0"/>
              <a:t>, including some of their previously unpublished research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838200" y="2062310"/>
            <a:ext cx="2589545" cy="1638217"/>
          </a:xfrm>
          <a:prstGeom prst="rect">
            <a:avLst/>
          </a:prstGeom>
        </p:spPr>
      </p:pic>
      <p:pic>
        <p:nvPicPr>
          <p:cNvPr id="5" name="Content Placeholder 5"/>
          <p:cNvPicPr>
            <a:picLocks noChangeAspect="1"/>
          </p:cNvPicPr>
          <p:nvPr/>
        </p:nvPicPr>
        <p:blipFill>
          <a:blip r:embed="rId3"/>
          <a:stretch>
            <a:fillRect/>
          </a:stretch>
        </p:blipFill>
        <p:spPr>
          <a:xfrm>
            <a:off x="4035216" y="2062310"/>
            <a:ext cx="2590593" cy="1638217"/>
          </a:xfrm>
          <a:prstGeom prst="rect">
            <a:avLst/>
          </a:prstGeom>
        </p:spPr>
      </p:pic>
    </p:spTree>
    <p:extLst>
      <p:ext uri="{BB962C8B-B14F-4D97-AF65-F5344CB8AC3E}">
        <p14:creationId xmlns:p14="http://schemas.microsoft.com/office/powerpoint/2010/main" val="160967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457200"/>
          </a:xfrm>
        </p:spPr>
        <p:txBody>
          <a:bodyPr>
            <a:normAutofit fontScale="90000"/>
          </a:bodyPr>
          <a:lstStyle/>
          <a:p>
            <a:endParaRPr lang="en-US"/>
          </a:p>
        </p:txBody>
      </p:sp>
      <p:pic>
        <p:nvPicPr>
          <p:cNvPr id="5" name="Content Placeholder 4"/>
          <p:cNvPicPr>
            <a:picLocks noGrp="1" noChangeAspect="1"/>
          </p:cNvPicPr>
          <p:nvPr>
            <p:ph idx="1"/>
          </p:nvPr>
        </p:nvPicPr>
        <p:blipFill>
          <a:blip r:embed="rId3"/>
          <a:stretch>
            <a:fillRect/>
          </a:stretch>
        </p:blipFill>
        <p:spPr>
          <a:xfrm>
            <a:off x="1" y="-39252"/>
            <a:ext cx="11766146" cy="6897252"/>
          </a:xfrm>
          <a:prstGeom prst="rect">
            <a:avLst/>
          </a:prstGeom>
        </p:spPr>
      </p:pic>
    </p:spTree>
    <p:extLst>
      <p:ext uri="{BB962C8B-B14F-4D97-AF65-F5344CB8AC3E}">
        <p14:creationId xmlns:p14="http://schemas.microsoft.com/office/powerpoint/2010/main" val="113601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3496"/>
          </a:xfrm>
        </p:spPr>
        <p:txBody>
          <a:bodyPr>
            <a:normAutofit fontScale="90000"/>
          </a:bodyPr>
          <a:lstStyle/>
          <a:p>
            <a:r>
              <a:rPr lang="en-US" dirty="0" smtClean="0"/>
              <a:t>QWB</a:t>
            </a:r>
            <a:endParaRPr lang="en-US" dirty="0"/>
          </a:p>
        </p:txBody>
      </p:sp>
      <p:pic>
        <p:nvPicPr>
          <p:cNvPr id="4" name="pasted-image.png"/>
          <p:cNvPicPr>
            <a:picLocks noGrp="1" noChangeAspect="1"/>
          </p:cNvPicPr>
          <p:nvPr>
            <p:ph idx="1"/>
          </p:nvPr>
        </p:nvPicPr>
        <p:blipFill>
          <a:blip r:embed="rId3" cstate="print">
            <a:extLst/>
          </a:blip>
          <a:stretch>
            <a:fillRect/>
          </a:stretch>
        </p:blipFill>
        <p:spPr>
          <a:xfrm>
            <a:off x="433390" y="914399"/>
            <a:ext cx="11911009" cy="6593461"/>
          </a:xfrm>
          <a:prstGeom prst="rect">
            <a:avLst/>
          </a:prstGeom>
          <a:ln w="12700">
            <a:miter lim="400000"/>
          </a:ln>
        </p:spPr>
      </p:pic>
    </p:spTree>
    <p:extLst>
      <p:ext uri="{BB962C8B-B14F-4D97-AF65-F5344CB8AC3E}">
        <p14:creationId xmlns:p14="http://schemas.microsoft.com/office/powerpoint/2010/main" val="15668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ACADEMIC POLITICS </a:t>
            </a:r>
            <a:r>
              <a:rPr lang="en-US" dirty="0" smtClean="0"/>
              <a:t>3:  </a:t>
            </a:r>
            <a:r>
              <a:rPr lang="en-US" b="1" dirty="0" smtClean="0">
                <a:solidFill>
                  <a:srgbClr val="00B0F0"/>
                </a:solidFill>
              </a:rPr>
              <a:t>WHERE?</a:t>
            </a:r>
            <a:r>
              <a:rPr lang="en-US" dirty="0" smtClean="0"/>
              <a:t> </a:t>
            </a:r>
            <a:br>
              <a:rPr lang="en-US" dirty="0" smtClean="0"/>
            </a:br>
            <a:r>
              <a:rPr lang="en-US" dirty="0" smtClean="0"/>
              <a:t>Your Place or Mine</a:t>
            </a:r>
            <a:endParaRPr lang="en-US" sz="2200" b="1" dirty="0"/>
          </a:p>
        </p:txBody>
      </p:sp>
      <p:pic>
        <p:nvPicPr>
          <p:cNvPr id="4" name="Content Placeholder 5"/>
          <p:cNvPicPr>
            <a:picLocks noGrp="1" noChangeAspect="1"/>
          </p:cNvPicPr>
          <p:nvPr>
            <p:ph idx="1"/>
          </p:nvPr>
        </p:nvPicPr>
        <p:blipFill>
          <a:blip r:embed="rId3"/>
          <a:stretch>
            <a:fillRect/>
          </a:stretch>
        </p:blipFill>
        <p:spPr>
          <a:xfrm>
            <a:off x="6761746" y="2865567"/>
            <a:ext cx="4438141" cy="2806554"/>
          </a:xfrm>
          <a:prstGeom prst="rect">
            <a:avLst/>
          </a:prstGeom>
        </p:spPr>
      </p:pic>
      <p:pic>
        <p:nvPicPr>
          <p:cNvPr id="7" name="Picture 6"/>
          <p:cNvPicPr>
            <a:picLocks noChangeAspect="1"/>
          </p:cNvPicPr>
          <p:nvPr/>
        </p:nvPicPr>
        <p:blipFill>
          <a:blip r:embed="rId4"/>
          <a:stretch>
            <a:fillRect/>
          </a:stretch>
        </p:blipFill>
        <p:spPr>
          <a:xfrm>
            <a:off x="838200" y="2917501"/>
            <a:ext cx="4138863" cy="2754620"/>
          </a:xfrm>
          <a:prstGeom prst="rect">
            <a:avLst/>
          </a:prstGeom>
        </p:spPr>
      </p:pic>
      <p:pic>
        <p:nvPicPr>
          <p:cNvPr id="11" name="Content Placeholder 7"/>
          <p:cNvPicPr>
            <a:picLocks noChangeAspect="1"/>
          </p:cNvPicPr>
          <p:nvPr/>
        </p:nvPicPr>
        <p:blipFill>
          <a:blip r:embed="rId5"/>
          <a:stretch>
            <a:fillRect/>
          </a:stretch>
        </p:blipFill>
        <p:spPr>
          <a:xfrm>
            <a:off x="1537703" y="1591938"/>
            <a:ext cx="2451100" cy="1066800"/>
          </a:xfrm>
          <a:prstGeom prst="rect">
            <a:avLst/>
          </a:prstGeom>
        </p:spPr>
      </p:pic>
      <p:pic>
        <p:nvPicPr>
          <p:cNvPr id="13" name="Picture 12"/>
          <p:cNvPicPr>
            <a:picLocks noChangeAspect="1"/>
          </p:cNvPicPr>
          <p:nvPr/>
        </p:nvPicPr>
        <p:blipFill>
          <a:blip r:embed="rId6"/>
          <a:stretch>
            <a:fillRect/>
          </a:stretch>
        </p:blipFill>
        <p:spPr>
          <a:xfrm>
            <a:off x="7095916" y="1690688"/>
            <a:ext cx="2853397" cy="778647"/>
          </a:xfrm>
          <a:prstGeom prst="rect">
            <a:avLst/>
          </a:prstGeom>
        </p:spPr>
      </p:pic>
      <p:pic>
        <p:nvPicPr>
          <p:cNvPr id="15" name="Picture 14"/>
          <p:cNvPicPr>
            <a:picLocks noChangeAspect="1"/>
          </p:cNvPicPr>
          <p:nvPr/>
        </p:nvPicPr>
        <p:blipFill>
          <a:blip r:embed="rId7"/>
          <a:stretch>
            <a:fillRect/>
          </a:stretch>
        </p:blipFill>
        <p:spPr>
          <a:xfrm>
            <a:off x="5137484" y="5336897"/>
            <a:ext cx="1203158" cy="1305120"/>
          </a:xfrm>
          <a:prstGeom prst="rect">
            <a:avLst/>
          </a:prstGeom>
        </p:spPr>
      </p:pic>
    </p:spTree>
    <p:extLst>
      <p:ext uri="{BB962C8B-B14F-4D97-AF65-F5344CB8AC3E}">
        <p14:creationId xmlns:p14="http://schemas.microsoft.com/office/powerpoint/2010/main" val="2057206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July, 2017   API  </a:t>
            </a:r>
            <a:endParaRPr lang="en-US" dirty="0"/>
          </a:p>
        </p:txBody>
      </p:sp>
      <p:pic>
        <p:nvPicPr>
          <p:cNvPr id="5" name="Content Placeholder 4"/>
          <p:cNvPicPr>
            <a:picLocks noGrp="1" noChangeAspect="1"/>
          </p:cNvPicPr>
          <p:nvPr>
            <p:ph idx="1"/>
          </p:nvPr>
        </p:nvPicPr>
        <p:blipFill>
          <a:blip r:embed="rId3"/>
          <a:stretch>
            <a:fillRect/>
          </a:stretch>
        </p:blipFill>
        <p:spPr>
          <a:xfrm>
            <a:off x="2711626" y="1825625"/>
            <a:ext cx="6768748" cy="4351338"/>
          </a:xfrm>
          <a:prstGeom prst="rect">
            <a:avLst/>
          </a:prstGeom>
        </p:spPr>
      </p:pic>
    </p:spTree>
    <p:extLst>
      <p:ext uri="{BB962C8B-B14F-4D97-AF65-F5344CB8AC3E}">
        <p14:creationId xmlns:p14="http://schemas.microsoft.com/office/powerpoint/2010/main" val="286206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API sketch posted to </a:t>
            </a:r>
            <a:r>
              <a:rPr lang="en-US" dirty="0" err="1" smtClean="0">
                <a:solidFill>
                  <a:srgbClr val="FF0000"/>
                </a:solidFill>
              </a:rPr>
              <a:t>Redmine</a:t>
            </a:r>
            <a:r>
              <a:rPr lang="en-US" dirty="0" smtClean="0">
                <a:solidFill>
                  <a:srgbClr val="FF0000"/>
                </a:solidFill>
              </a:rPr>
              <a:t> </a:t>
            </a:r>
            <a:r>
              <a:rPr lang="en-US" dirty="0" smtClean="0">
                <a:solidFill>
                  <a:srgbClr val="FF0000"/>
                </a:solidFill>
              </a:rPr>
              <a:t>13 Nov, 2017</a:t>
            </a:r>
            <a:endParaRPr lang="en-US" dirty="0">
              <a:solidFill>
                <a:srgbClr val="FF0000"/>
              </a:solidFill>
            </a:endParaRPr>
          </a:p>
        </p:txBody>
      </p:sp>
      <p:pic>
        <p:nvPicPr>
          <p:cNvPr id="4" name="Content Placeholder 3"/>
          <p:cNvPicPr>
            <a:picLocks noGrp="1" noChangeAspect="1"/>
          </p:cNvPicPr>
          <p:nvPr>
            <p:ph idx="1"/>
          </p:nvPr>
        </p:nvPicPr>
        <p:blipFill>
          <a:blip r:embed="rId3"/>
          <a:stretch>
            <a:fillRect/>
          </a:stretch>
        </p:blipFill>
        <p:spPr>
          <a:xfrm>
            <a:off x="1524000" y="1311966"/>
            <a:ext cx="7835140" cy="5546034"/>
          </a:xfrm>
          <a:prstGeom prst="rect">
            <a:avLst/>
          </a:prstGeom>
        </p:spPr>
      </p:pic>
    </p:spTree>
    <p:extLst>
      <p:ext uri="{BB962C8B-B14F-4D97-AF65-F5344CB8AC3E}">
        <p14:creationId xmlns:p14="http://schemas.microsoft.com/office/powerpoint/2010/main" val="186784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Collaborative “Interactivity”:  </a:t>
            </a:r>
            <a:br>
              <a:rPr lang="en-US" dirty="0" smtClean="0"/>
            </a:br>
            <a:r>
              <a:rPr lang="en-US" dirty="0" smtClean="0"/>
              <a:t>please access the abstract for this paper </a:t>
            </a:r>
            <a:r>
              <a:rPr lang="is-IS" b="1" dirty="0"/>
              <a:t>S21-238</a:t>
            </a:r>
            <a:endParaRPr lang="en-US" b="1" dirty="0"/>
          </a:p>
        </p:txBody>
      </p:sp>
      <p:sp>
        <p:nvSpPr>
          <p:cNvPr id="3" name="Content Placeholder 2"/>
          <p:cNvSpPr>
            <a:spLocks noGrp="1"/>
          </p:cNvSpPr>
          <p:nvPr>
            <p:ph idx="1"/>
          </p:nvPr>
        </p:nvSpPr>
        <p:spPr/>
        <p:txBody>
          <a:bodyPr>
            <a:noAutofit/>
          </a:bodyPr>
          <a:lstStyle/>
          <a:p>
            <a:pPr marL="0" lvl="0" indent="0">
              <a:lnSpc>
                <a:spcPct val="100000"/>
              </a:lnSpc>
              <a:spcBef>
                <a:spcPts val="0"/>
              </a:spcBef>
              <a:buNone/>
            </a:pPr>
            <a:r>
              <a:rPr lang="en-US" sz="2700" b="1" i="1" dirty="0" smtClean="0">
                <a:solidFill>
                  <a:srgbClr val="00B0F0"/>
                </a:solidFill>
              </a:rPr>
              <a:t>As part of the </a:t>
            </a:r>
            <a:r>
              <a:rPr lang="en-US" sz="2700" b="1" i="1" dirty="0" err="1" smtClean="0">
                <a:solidFill>
                  <a:srgbClr val="00B0F0"/>
                </a:solidFill>
              </a:rPr>
              <a:t>Scripta</a:t>
            </a:r>
            <a:r>
              <a:rPr lang="en-US" sz="2700" b="1" i="1" dirty="0" smtClean="0">
                <a:solidFill>
                  <a:srgbClr val="00B0F0"/>
                </a:solidFill>
              </a:rPr>
              <a:t> </a:t>
            </a:r>
            <a:r>
              <a:rPr lang="en-US" sz="2700" b="1" i="1" dirty="0" err="1" smtClean="0">
                <a:solidFill>
                  <a:srgbClr val="00B0F0"/>
                </a:solidFill>
              </a:rPr>
              <a:t>Qumranica</a:t>
            </a:r>
            <a:r>
              <a:rPr lang="en-US" sz="2700" b="1" i="1" dirty="0" smtClean="0">
                <a:solidFill>
                  <a:srgbClr val="00B0F0"/>
                </a:solidFill>
              </a:rPr>
              <a:t> Electronica digitization project, </a:t>
            </a:r>
            <a:r>
              <a:rPr lang="en-US" sz="2700" b="1" i="1" dirty="0" err="1" smtClean="0">
                <a:solidFill>
                  <a:srgbClr val="00B0F0"/>
                </a:solidFill>
              </a:rPr>
              <a:t>Göttingen</a:t>
            </a:r>
            <a:r>
              <a:rPr lang="en-US" sz="2700" b="1" i="1" dirty="0" smtClean="0">
                <a:solidFill>
                  <a:srgbClr val="00B0F0"/>
                </a:solidFill>
              </a:rPr>
              <a:t> University is preparing a digital edition of the Damascus Document, which will take maximum advantage of the electronic medium. </a:t>
            </a:r>
            <a:r>
              <a:rPr lang="en-US" sz="2700" i="1" dirty="0" smtClean="0"/>
              <a:t>The foundation of the project is the merging of the textual data of </a:t>
            </a:r>
            <a:r>
              <a:rPr lang="en-US" sz="2700" i="1" dirty="0" err="1" smtClean="0"/>
              <a:t>Göttingen’s</a:t>
            </a:r>
            <a:r>
              <a:rPr lang="en-US" sz="2700" i="1" dirty="0" smtClean="0"/>
              <a:t> Qumran-Lexicon-project with the images of the IAA’s Leon Levy Digital Dead Sea Scrolls Library. The exemplary edition of D/CD will feature multiple search capabilities and viewing options for the images, transcriptions, and translations of all of the manuscript witnesses, with extensive critical apparatuses, and notes. A composite edition will be based upon the material reconstruction work done by </a:t>
            </a:r>
            <a:r>
              <a:rPr lang="en-US" sz="2700" i="1" dirty="0" err="1" smtClean="0"/>
              <a:t>Stegemann</a:t>
            </a:r>
            <a:r>
              <a:rPr lang="en-US" sz="2700" i="1" dirty="0" smtClean="0"/>
              <a:t> and </a:t>
            </a:r>
            <a:r>
              <a:rPr lang="en-US" sz="2700" i="1" dirty="0" err="1" smtClean="0"/>
              <a:t>Steudel</a:t>
            </a:r>
            <a:r>
              <a:rPr lang="en-US" sz="2700" i="1" dirty="0" smtClean="0"/>
              <a:t>, including some of their previously unpublished research</a:t>
            </a:r>
            <a:r>
              <a:rPr lang="is-IS" sz="2700" i="1" dirty="0" smtClean="0"/>
              <a:t>….</a:t>
            </a:r>
            <a:r>
              <a:rPr lang="en-US" sz="2700" i="1" dirty="0" smtClean="0"/>
              <a:t> </a:t>
            </a:r>
            <a:endParaRPr lang="en-US" sz="2700" i="1" dirty="0"/>
          </a:p>
        </p:txBody>
      </p:sp>
    </p:spTree>
    <p:extLst>
      <p:ext uri="{BB962C8B-B14F-4D97-AF65-F5344CB8AC3E}">
        <p14:creationId xmlns:p14="http://schemas.microsoft.com/office/powerpoint/2010/main" val="150337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461" y="524152"/>
            <a:ext cx="10515600" cy="1325563"/>
          </a:xfrm>
        </p:spPr>
        <p:txBody>
          <a:bodyPr>
            <a:normAutofit/>
          </a:bodyPr>
          <a:lstStyle/>
          <a:p>
            <a:pPr lvl="0"/>
            <a:r>
              <a:rPr lang="en-US" dirty="0" smtClean="0"/>
              <a:t>ELVES and ICE CREAM</a:t>
            </a:r>
            <a:br>
              <a:rPr lang="en-US" dirty="0" smtClean="0"/>
            </a:br>
            <a:endParaRPr lang="en-US" dirty="0"/>
          </a:p>
        </p:txBody>
      </p:sp>
      <p:pic>
        <p:nvPicPr>
          <p:cNvPr id="4" name="Content Placeholder 3"/>
          <p:cNvPicPr>
            <a:picLocks noGrp="1" noChangeAspect="1"/>
          </p:cNvPicPr>
          <p:nvPr>
            <p:ph idx="1"/>
          </p:nvPr>
        </p:nvPicPr>
        <p:blipFill>
          <a:blip r:embed="rId3"/>
          <a:stretch>
            <a:fillRect/>
          </a:stretch>
        </p:blipFill>
        <p:spPr>
          <a:xfrm>
            <a:off x="683061" y="1958146"/>
            <a:ext cx="5286470" cy="4351338"/>
          </a:xfrm>
          <a:prstGeom prst="rect">
            <a:avLst/>
          </a:prstGeom>
        </p:spPr>
      </p:pic>
      <p:sp>
        <p:nvSpPr>
          <p:cNvPr id="5" name="TextBox 4"/>
          <p:cNvSpPr txBox="1"/>
          <p:nvPr/>
        </p:nvSpPr>
        <p:spPr>
          <a:xfrm>
            <a:off x="6124074" y="2803358"/>
            <a:ext cx="5853883" cy="1631216"/>
          </a:xfrm>
          <a:prstGeom prst="rect">
            <a:avLst/>
          </a:prstGeom>
          <a:noFill/>
        </p:spPr>
        <p:txBody>
          <a:bodyPr wrap="square" rtlCol="0">
            <a:spAutoFit/>
          </a:bodyPr>
          <a:lstStyle/>
          <a:p>
            <a:r>
              <a:rPr lang="en-US" sz="9600" dirty="0" smtClean="0"/>
              <a:t>        </a:t>
            </a:r>
            <a:r>
              <a:rPr lang="en-US" sz="10000" dirty="0" smtClean="0"/>
              <a:t>? </a:t>
            </a:r>
            <a:r>
              <a:rPr lang="en-US" sz="9600" dirty="0" smtClean="0"/>
              <a:t>         </a:t>
            </a:r>
            <a:endParaRPr lang="en-US" sz="9600" dirty="0"/>
          </a:p>
        </p:txBody>
      </p:sp>
      <p:pic>
        <p:nvPicPr>
          <p:cNvPr id="6" name="Content Placeholder 3"/>
          <p:cNvPicPr>
            <a:picLocks noChangeAspect="1"/>
          </p:cNvPicPr>
          <p:nvPr/>
        </p:nvPicPr>
        <p:blipFill>
          <a:blip r:embed="rId4"/>
          <a:stretch>
            <a:fillRect/>
          </a:stretch>
        </p:blipFill>
        <p:spPr>
          <a:xfrm>
            <a:off x="7152731" y="524152"/>
            <a:ext cx="2420518" cy="1713342"/>
          </a:xfrm>
          <a:prstGeom prst="rect">
            <a:avLst/>
          </a:prstGeom>
        </p:spPr>
      </p:pic>
      <p:pic>
        <p:nvPicPr>
          <p:cNvPr id="3" name="Picture 2"/>
          <p:cNvPicPr>
            <a:picLocks noChangeAspect="1"/>
          </p:cNvPicPr>
          <p:nvPr/>
        </p:nvPicPr>
        <p:blipFill>
          <a:blip r:embed="rId5"/>
          <a:stretch>
            <a:fillRect/>
          </a:stretch>
        </p:blipFill>
        <p:spPr>
          <a:xfrm>
            <a:off x="7984876" y="5698163"/>
            <a:ext cx="1038237" cy="1162904"/>
          </a:xfrm>
          <a:prstGeom prst="rect">
            <a:avLst/>
          </a:prstGeom>
        </p:spPr>
      </p:pic>
      <p:pic>
        <p:nvPicPr>
          <p:cNvPr id="7" name="Picture 6"/>
          <p:cNvPicPr>
            <a:picLocks noChangeAspect="1"/>
          </p:cNvPicPr>
          <p:nvPr/>
        </p:nvPicPr>
        <p:blipFill>
          <a:blip r:embed="rId6"/>
          <a:stretch>
            <a:fillRect/>
          </a:stretch>
        </p:blipFill>
        <p:spPr>
          <a:xfrm>
            <a:off x="10395689" y="5350726"/>
            <a:ext cx="1681006" cy="1123873"/>
          </a:xfrm>
          <a:prstGeom prst="rect">
            <a:avLst/>
          </a:prstGeom>
        </p:spPr>
      </p:pic>
      <p:pic>
        <p:nvPicPr>
          <p:cNvPr id="11" name="Picture 10"/>
          <p:cNvPicPr>
            <a:picLocks noChangeAspect="1"/>
          </p:cNvPicPr>
          <p:nvPr/>
        </p:nvPicPr>
        <p:blipFill>
          <a:blip r:embed="rId7"/>
          <a:stretch>
            <a:fillRect/>
          </a:stretch>
        </p:blipFill>
        <p:spPr>
          <a:xfrm>
            <a:off x="9023113" y="5000478"/>
            <a:ext cx="1462963" cy="1860589"/>
          </a:xfrm>
          <a:prstGeom prst="rect">
            <a:avLst/>
          </a:prstGeom>
        </p:spPr>
      </p:pic>
    </p:spTree>
    <p:extLst>
      <p:ext uri="{BB962C8B-B14F-4D97-AF65-F5344CB8AC3E}">
        <p14:creationId xmlns:p14="http://schemas.microsoft.com/office/powerpoint/2010/main" val="27826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ICE-CREAM   API  </a:t>
            </a:r>
            <a:r>
              <a:rPr lang="en-US" dirty="0"/>
              <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538324" y="5688708"/>
            <a:ext cx="1437905" cy="1183552"/>
          </a:xfrm>
          <a:prstGeom prst="rect">
            <a:avLst/>
          </a:prstGeom>
        </p:spPr>
      </p:pic>
      <p:pic>
        <p:nvPicPr>
          <p:cNvPr id="5" name="Picture 4"/>
          <p:cNvPicPr>
            <a:picLocks noChangeAspect="1"/>
          </p:cNvPicPr>
          <p:nvPr/>
        </p:nvPicPr>
        <p:blipFill>
          <a:blip r:embed="rId4"/>
          <a:stretch>
            <a:fillRect/>
          </a:stretch>
        </p:blipFill>
        <p:spPr>
          <a:xfrm>
            <a:off x="0" y="1503639"/>
            <a:ext cx="11899900" cy="4229100"/>
          </a:xfrm>
          <a:prstGeom prst="rect">
            <a:avLst/>
          </a:prstGeom>
        </p:spPr>
      </p:pic>
      <p:pic>
        <p:nvPicPr>
          <p:cNvPr id="8" name="Content Placeholder 3"/>
          <p:cNvPicPr>
            <a:picLocks noChangeAspect="1"/>
          </p:cNvPicPr>
          <p:nvPr/>
        </p:nvPicPr>
        <p:blipFill>
          <a:blip r:embed="rId5"/>
          <a:stretch>
            <a:fillRect/>
          </a:stretch>
        </p:blipFill>
        <p:spPr>
          <a:xfrm>
            <a:off x="5421739" y="66261"/>
            <a:ext cx="1607159" cy="1636052"/>
          </a:xfrm>
          <a:prstGeom prst="rect">
            <a:avLst/>
          </a:prstGeom>
        </p:spPr>
      </p:pic>
      <p:pic>
        <p:nvPicPr>
          <p:cNvPr id="10" name="Content Placeholder 3"/>
          <p:cNvPicPr>
            <a:picLocks noChangeAspect="1"/>
          </p:cNvPicPr>
          <p:nvPr/>
        </p:nvPicPr>
        <p:blipFill>
          <a:blip r:embed="rId6"/>
          <a:stretch>
            <a:fillRect/>
          </a:stretch>
        </p:blipFill>
        <p:spPr>
          <a:xfrm>
            <a:off x="10001204" y="66261"/>
            <a:ext cx="2171746" cy="1537251"/>
          </a:xfrm>
          <a:prstGeom prst="rect">
            <a:avLst/>
          </a:prstGeom>
        </p:spPr>
      </p:pic>
      <p:sp>
        <p:nvSpPr>
          <p:cNvPr id="11" name="TextBox 10"/>
          <p:cNvSpPr txBox="1"/>
          <p:nvPr/>
        </p:nvSpPr>
        <p:spPr>
          <a:xfrm>
            <a:off x="7301948" y="821635"/>
            <a:ext cx="1872629" cy="369332"/>
          </a:xfrm>
          <a:prstGeom prst="rect">
            <a:avLst/>
          </a:prstGeom>
          <a:noFill/>
        </p:spPr>
        <p:txBody>
          <a:bodyPr wrap="none" rtlCol="0">
            <a:spAutoFit/>
          </a:bodyPr>
          <a:lstStyle/>
          <a:p>
            <a:r>
              <a:rPr lang="en-US" dirty="0" smtClean="0"/>
              <a:t>By Martin </a:t>
            </a:r>
            <a:r>
              <a:rPr lang="en-US" dirty="0" err="1" smtClean="0"/>
              <a:t>Schöter</a:t>
            </a:r>
            <a:endParaRPr lang="en-US" dirty="0"/>
          </a:p>
        </p:txBody>
      </p:sp>
      <p:sp>
        <p:nvSpPr>
          <p:cNvPr id="12" name="TextBox 11"/>
          <p:cNvSpPr txBox="1"/>
          <p:nvPr/>
        </p:nvSpPr>
        <p:spPr>
          <a:xfrm>
            <a:off x="2791326" y="6280484"/>
            <a:ext cx="7170553" cy="369332"/>
          </a:xfrm>
          <a:prstGeom prst="rect">
            <a:avLst/>
          </a:prstGeom>
          <a:noFill/>
        </p:spPr>
        <p:txBody>
          <a:bodyPr wrap="none" rtlCol="0">
            <a:spAutoFit/>
          </a:bodyPr>
          <a:lstStyle/>
          <a:p>
            <a:r>
              <a:rPr lang="en-US" dirty="0" smtClean="0"/>
              <a:t>From protocol </a:t>
            </a:r>
            <a:r>
              <a:rPr lang="en-US" dirty="0" err="1" smtClean="0"/>
              <a:t>Göttingen</a:t>
            </a:r>
            <a:r>
              <a:rPr lang="en-US" dirty="0" smtClean="0"/>
              <a:t> SQE meeting, prepared by Peter </a:t>
            </a:r>
            <a:r>
              <a:rPr lang="en-US" dirty="0" err="1" smtClean="0"/>
              <a:t>Porzig</a:t>
            </a:r>
            <a:r>
              <a:rPr lang="en-US" dirty="0" smtClean="0"/>
              <a:t>, July 2017</a:t>
            </a:r>
            <a:endParaRPr lang="en-US" dirty="0"/>
          </a:p>
        </p:txBody>
      </p:sp>
      <p:pic>
        <p:nvPicPr>
          <p:cNvPr id="13" name="Picture 12"/>
          <p:cNvPicPr>
            <a:picLocks noChangeAspect="1"/>
          </p:cNvPicPr>
          <p:nvPr/>
        </p:nvPicPr>
        <p:blipFill>
          <a:blip r:embed="rId7"/>
          <a:stretch>
            <a:fillRect/>
          </a:stretch>
        </p:blipFill>
        <p:spPr>
          <a:xfrm>
            <a:off x="10144976" y="5384499"/>
            <a:ext cx="1754924" cy="1321823"/>
          </a:xfrm>
          <a:prstGeom prst="rect">
            <a:avLst/>
          </a:prstGeom>
        </p:spPr>
      </p:pic>
      <p:pic>
        <p:nvPicPr>
          <p:cNvPr id="6" name="Picture 5"/>
          <p:cNvPicPr>
            <a:picLocks noChangeAspect="1"/>
          </p:cNvPicPr>
          <p:nvPr/>
        </p:nvPicPr>
        <p:blipFill>
          <a:blip r:embed="rId8"/>
          <a:stretch>
            <a:fillRect/>
          </a:stretch>
        </p:blipFill>
        <p:spPr>
          <a:xfrm>
            <a:off x="10278211" y="2688090"/>
            <a:ext cx="694587" cy="1556888"/>
          </a:xfrm>
          <a:prstGeom prst="rect">
            <a:avLst/>
          </a:prstGeom>
        </p:spPr>
      </p:pic>
    </p:spTree>
    <p:extLst>
      <p:ext uri="{BB962C8B-B14F-4D97-AF65-F5344CB8AC3E}">
        <p14:creationId xmlns:p14="http://schemas.microsoft.com/office/powerpoint/2010/main" val="32684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Back-end, front-end.  ”Where do I fit in”?</a:t>
            </a:r>
            <a:endParaRPr lang="en-US" dirty="0"/>
          </a:p>
        </p:txBody>
      </p:sp>
      <p:pic>
        <p:nvPicPr>
          <p:cNvPr id="4" name="Content Placeholder 3"/>
          <p:cNvPicPr>
            <a:picLocks noGrp="1" noChangeAspect="1"/>
          </p:cNvPicPr>
          <p:nvPr>
            <p:ph idx="1"/>
          </p:nvPr>
        </p:nvPicPr>
        <p:blipFill>
          <a:blip r:embed="rId3"/>
          <a:stretch>
            <a:fillRect/>
          </a:stretch>
        </p:blipFill>
        <p:spPr>
          <a:xfrm>
            <a:off x="3022331" y="1825625"/>
            <a:ext cx="6147337" cy="4351338"/>
          </a:xfrm>
          <a:prstGeom prst="rect">
            <a:avLst/>
          </a:prstGeom>
        </p:spPr>
      </p:pic>
    </p:spTree>
    <p:extLst>
      <p:ext uri="{BB962C8B-B14F-4D97-AF65-F5344CB8AC3E}">
        <p14:creationId xmlns:p14="http://schemas.microsoft.com/office/powerpoint/2010/main" val="214213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5686"/>
          </a:xfrm>
        </p:spPr>
        <p:txBody>
          <a:bodyPr>
            <a:normAutofit/>
          </a:bodyPr>
          <a:lstStyle/>
          <a:p>
            <a:r>
              <a:rPr lang="en-US" dirty="0" smtClean="0"/>
              <a:t>DYNAMIC INTERACTIVE EDITION</a:t>
            </a:r>
            <a:endParaRPr lang="en-US" dirty="0"/>
          </a:p>
        </p:txBody>
      </p:sp>
      <p:sp>
        <p:nvSpPr>
          <p:cNvPr id="3" name="Content Placeholder 2"/>
          <p:cNvSpPr>
            <a:spLocks noGrp="1"/>
          </p:cNvSpPr>
          <p:nvPr>
            <p:ph idx="1"/>
          </p:nvPr>
        </p:nvSpPr>
        <p:spPr>
          <a:xfrm>
            <a:off x="838200" y="1070811"/>
            <a:ext cx="10515600" cy="5106152"/>
          </a:xfrm>
        </p:spPr>
        <p:txBody>
          <a:bodyPr>
            <a:normAutofit/>
          </a:bodyPr>
          <a:lstStyle/>
          <a:p>
            <a:pPr marL="0" indent="0">
              <a:lnSpc>
                <a:spcPct val="100000"/>
              </a:lnSpc>
              <a:spcBef>
                <a:spcPts val="0"/>
              </a:spcBef>
              <a:buNone/>
            </a:pPr>
            <a:r>
              <a:rPr lang="en-US" sz="3500" i="1" dirty="0" smtClean="0"/>
              <a:t>The </a:t>
            </a:r>
            <a:r>
              <a:rPr lang="en-US" sz="3500" i="1" dirty="0"/>
              <a:t>notes in the edition will include a full record of all proposed readings attested in the secondary literature, as well as </a:t>
            </a:r>
            <a:r>
              <a:rPr lang="en-US" sz="3500" b="1" i="1" dirty="0">
                <a:solidFill>
                  <a:srgbClr val="00B0F0"/>
                </a:solidFill>
              </a:rPr>
              <a:t>semantic, syntactic, and morphological information for each word</a:t>
            </a:r>
            <a:r>
              <a:rPr lang="en-US" sz="3500" i="1" dirty="0"/>
              <a:t>. </a:t>
            </a:r>
            <a:endParaRPr lang="en-US" sz="3500" i="1" dirty="0" smtClean="0"/>
          </a:p>
          <a:p>
            <a:pPr marL="0" indent="0">
              <a:lnSpc>
                <a:spcPct val="100000"/>
              </a:lnSpc>
              <a:spcBef>
                <a:spcPts val="0"/>
              </a:spcBef>
              <a:buNone/>
            </a:pPr>
            <a:endParaRPr lang="en-US" sz="3500" i="1" dirty="0"/>
          </a:p>
          <a:p>
            <a:pPr marL="0" indent="0">
              <a:lnSpc>
                <a:spcPct val="100000"/>
              </a:lnSpc>
              <a:spcBef>
                <a:spcPts val="0"/>
              </a:spcBef>
              <a:buNone/>
            </a:pPr>
            <a:r>
              <a:rPr lang="en-US" sz="3500" i="1" dirty="0" smtClean="0"/>
              <a:t>They </a:t>
            </a:r>
            <a:r>
              <a:rPr lang="en-US" sz="3500" i="1" dirty="0"/>
              <a:t>will record, and link to, </a:t>
            </a:r>
            <a:r>
              <a:rPr lang="en-US" sz="3500" b="1" i="1" dirty="0">
                <a:solidFill>
                  <a:srgbClr val="00B0F0"/>
                </a:solidFill>
              </a:rPr>
              <a:t>variant readings in parallel passages in the multiple D manuscripts,</a:t>
            </a:r>
            <a:r>
              <a:rPr lang="en-US" sz="3500" i="1" dirty="0"/>
              <a:t> and a bibliography. </a:t>
            </a:r>
            <a:endParaRPr lang="en-US" sz="3500" i="1" dirty="0" smtClean="0"/>
          </a:p>
          <a:p>
            <a:pPr marL="0" indent="0">
              <a:lnSpc>
                <a:spcPct val="100000"/>
              </a:lnSpc>
              <a:spcBef>
                <a:spcPts val="0"/>
              </a:spcBef>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37917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9126" y="-633495"/>
            <a:ext cx="10515600" cy="5598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118535" y="49328"/>
            <a:ext cx="7548157" cy="6808672"/>
          </a:xfrm>
          <a:prstGeom prst="rect">
            <a:avLst/>
          </a:prstGeom>
        </p:spPr>
      </p:pic>
    </p:spTree>
    <p:extLst>
      <p:ext uri="{BB962C8B-B14F-4D97-AF65-F5344CB8AC3E}">
        <p14:creationId xmlns:p14="http://schemas.microsoft.com/office/powerpoint/2010/main" val="75394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228" y="-27659"/>
            <a:ext cx="7734950" cy="6885659"/>
          </a:xfrm>
          <a:prstGeom prst="rect">
            <a:avLst/>
          </a:prstGeom>
        </p:spPr>
      </p:pic>
      <p:sp>
        <p:nvSpPr>
          <p:cNvPr id="3" name="TextBox 2"/>
          <p:cNvSpPr txBox="1"/>
          <p:nvPr/>
        </p:nvSpPr>
        <p:spPr>
          <a:xfrm>
            <a:off x="7892716" y="1192696"/>
            <a:ext cx="3924232" cy="2308324"/>
          </a:xfrm>
          <a:prstGeom prst="rect">
            <a:avLst/>
          </a:prstGeom>
          <a:noFill/>
        </p:spPr>
        <p:txBody>
          <a:bodyPr wrap="square" rtlCol="0">
            <a:spAutoFit/>
          </a:bodyPr>
          <a:lstStyle/>
          <a:p>
            <a:r>
              <a:rPr lang="en-US" dirty="0" smtClean="0"/>
              <a:t>NOV 2017</a:t>
            </a:r>
          </a:p>
          <a:p>
            <a:endParaRPr lang="en-US" dirty="0"/>
          </a:p>
          <a:p>
            <a:r>
              <a:rPr lang="en-US" dirty="0"/>
              <a:t>IAA WEBSITE ARCHITECTURE</a:t>
            </a:r>
          </a:p>
          <a:p>
            <a:r>
              <a:rPr lang="en-US" dirty="0" smtClean="0"/>
              <a:t>In progress.  </a:t>
            </a:r>
            <a:br>
              <a:rPr lang="en-US" dirty="0" smtClean="0"/>
            </a:br>
            <a:r>
              <a:rPr lang="en-US" dirty="0" smtClean="0"/>
              <a:t>Sketch by </a:t>
            </a:r>
            <a:r>
              <a:rPr lang="en-US" dirty="0" err="1" smtClean="0"/>
              <a:t>Itai</a:t>
            </a:r>
            <a:r>
              <a:rPr lang="en-US" dirty="0" smtClean="0"/>
              <a:t> Ben-</a:t>
            </a:r>
            <a:r>
              <a:rPr lang="en-US" dirty="0" err="1" smtClean="0"/>
              <a:t>Shalush</a:t>
            </a:r>
            <a:r>
              <a:rPr lang="en-US" dirty="0" smtClean="0"/>
              <a:t>, IAA, </a:t>
            </a:r>
          </a:p>
          <a:p>
            <a:r>
              <a:rPr lang="en-US" dirty="0"/>
              <a:t>v</a:t>
            </a:r>
            <a:r>
              <a:rPr lang="en-US" dirty="0" smtClean="0"/>
              <a:t>ia REDMINE</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946443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99930" y="17107"/>
            <a:ext cx="7734950" cy="6885659"/>
          </a:xfrm>
          <a:prstGeom prst="rect">
            <a:avLst/>
          </a:prstGeom>
        </p:spPr>
      </p:pic>
      <p:sp>
        <p:nvSpPr>
          <p:cNvPr id="3" name="TextBox 2"/>
          <p:cNvSpPr txBox="1"/>
          <p:nvPr/>
        </p:nvSpPr>
        <p:spPr>
          <a:xfrm>
            <a:off x="9130748" y="1192696"/>
            <a:ext cx="2686200" cy="369332"/>
          </a:xfrm>
          <a:prstGeom prst="rect">
            <a:avLst/>
          </a:prstGeom>
          <a:noFill/>
        </p:spPr>
        <p:txBody>
          <a:bodyPr wrap="square" rtlCol="0">
            <a:spAutoFit/>
          </a:bodyPr>
          <a:lstStyle/>
          <a:p>
            <a:r>
              <a:rPr lang="en-US" dirty="0" smtClean="0"/>
              <a:t>NOV 2017</a:t>
            </a:r>
          </a:p>
        </p:txBody>
      </p:sp>
      <p:pic>
        <p:nvPicPr>
          <p:cNvPr id="5" name="Content Placeholder 3"/>
          <p:cNvPicPr>
            <a:picLocks noChangeAspect="1"/>
          </p:cNvPicPr>
          <p:nvPr/>
        </p:nvPicPr>
        <p:blipFill>
          <a:blip r:embed="rId4"/>
          <a:stretch>
            <a:fillRect/>
          </a:stretch>
        </p:blipFill>
        <p:spPr>
          <a:xfrm>
            <a:off x="9501808" y="2890854"/>
            <a:ext cx="1607159" cy="1636052"/>
          </a:xfrm>
          <a:prstGeom prst="rect">
            <a:avLst/>
          </a:prstGeom>
        </p:spPr>
      </p:pic>
    </p:spTree>
    <p:extLst>
      <p:ext uri="{BB962C8B-B14F-4D97-AF65-F5344CB8AC3E}">
        <p14:creationId xmlns:p14="http://schemas.microsoft.com/office/powerpoint/2010/main" val="167284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Box: sharing and protection  </a:t>
            </a:r>
            <a:endParaRPr lang="en-US" dirty="0"/>
          </a:p>
        </p:txBody>
      </p:sp>
      <p:sp>
        <p:nvSpPr>
          <p:cNvPr id="3" name="Content Placeholder 2"/>
          <p:cNvSpPr>
            <a:spLocks noGrp="1"/>
          </p:cNvSpPr>
          <p:nvPr>
            <p:ph idx="1"/>
          </p:nvPr>
        </p:nvSpPr>
        <p:spPr/>
        <p:txBody>
          <a:bodyP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WIKIPEDIA</a:t>
            </a:r>
            <a:br>
              <a:rPr lang="en-US" dirty="0" smtClean="0"/>
            </a:br>
            <a:r>
              <a:rPr lang="en-US" dirty="0" smtClean="0"/>
              <a:t/>
            </a:r>
            <a:br>
              <a:rPr lang="en-US" dirty="0" smtClean="0"/>
            </a:br>
            <a:r>
              <a:rPr lang="en-US" dirty="0" smtClean="0"/>
              <a:t>GAVIN POWELL (thank James for reminding 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We make our own black boxes.  Information overload.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Cp. Archaeology session by </a:t>
            </a:r>
            <a:r>
              <a:rPr lang="en-US" dirty="0" err="1" smtClean="0"/>
              <a:t>Zevitt</a:t>
            </a:r>
            <a:r>
              <a:rPr lang="en-US" dirty="0" smtClean="0"/>
              <a:t>.</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Cp. </a:t>
            </a:r>
            <a:r>
              <a:rPr lang="en-US" dirty="0" err="1" smtClean="0"/>
              <a:t>Hanan</a:t>
            </a:r>
            <a:r>
              <a:rPr lang="en-US" dirty="0" smtClean="0"/>
              <a:t> on archaeology and history</a:t>
            </a:r>
          </a:p>
          <a:p>
            <a:pPr marL="0" marR="0" lvl="0" indent="0" defTabSz="914400" eaLnBrk="1" fontAlgn="auto" latinLnBrk="0" hangingPunct="1">
              <a:lnSpc>
                <a:spcPct val="100000"/>
              </a:lnSpc>
              <a:spcBef>
                <a:spcPts val="0"/>
              </a:spcBef>
              <a:spcAft>
                <a:spcPts val="0"/>
              </a:spcAft>
              <a:buClrTx/>
              <a:buSzTx/>
              <a:buFontTx/>
              <a:buNone/>
              <a:tabLst/>
              <a:defRPr/>
            </a:pPr>
            <a:r>
              <a:rPr lang="is-IS" dirty="0" smtClean="0"/>
              <a:t>Cp  Forgeries: Academia.edu</a:t>
            </a:r>
          </a:p>
          <a:p>
            <a:pPr marL="0" marR="0" lvl="0" indent="0" defTabSz="914400" eaLnBrk="1" fontAlgn="auto" latinLnBrk="0" hangingPunct="1">
              <a:lnSpc>
                <a:spcPct val="100000"/>
              </a:lnSpc>
              <a:spcBef>
                <a:spcPts val="0"/>
              </a:spcBef>
              <a:spcAft>
                <a:spcPts val="0"/>
              </a:spcAft>
              <a:buClrTx/>
              <a:buSzTx/>
              <a:buFontTx/>
              <a:buNone/>
              <a:tabLst/>
              <a:defRPr/>
            </a:pPr>
            <a:r>
              <a:rPr lang="is-IS" dirty="0" smtClean="0"/>
              <a:t>Cp. </a:t>
            </a:r>
            <a:r>
              <a:rPr lang="en-US" dirty="0" smtClean="0"/>
              <a:t>Sexual misconduct.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Transparency and Accountability </a:t>
            </a:r>
          </a:p>
        </p:txBody>
      </p:sp>
      <p:pic>
        <p:nvPicPr>
          <p:cNvPr id="4" name="Content Placeholder 3"/>
          <p:cNvPicPr>
            <a:picLocks noChangeAspect="1"/>
          </p:cNvPicPr>
          <p:nvPr/>
        </p:nvPicPr>
        <p:blipFill>
          <a:blip r:embed="rId3"/>
          <a:stretch>
            <a:fillRect/>
          </a:stretch>
        </p:blipFill>
        <p:spPr>
          <a:xfrm>
            <a:off x="9330054" y="2013451"/>
            <a:ext cx="1607159" cy="1636052"/>
          </a:xfrm>
          <a:prstGeom prst="rect">
            <a:avLst/>
          </a:prstGeom>
        </p:spPr>
      </p:pic>
    </p:spTree>
    <p:extLst>
      <p:ext uri="{BB962C8B-B14F-4D97-AF65-F5344CB8AC3E}">
        <p14:creationId xmlns:p14="http://schemas.microsoft.com/office/powerpoint/2010/main" val="126173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Niglot</a:t>
            </a:r>
            <a:r>
              <a:rPr lang="en-US" dirty="0" smtClean="0"/>
              <a:t> and </a:t>
            </a:r>
            <a:r>
              <a:rPr lang="en-US" dirty="0" err="1" smtClean="0"/>
              <a:t>Nistarot</a:t>
            </a:r>
            <a:endParaRPr lang="en-US" dirty="0"/>
          </a:p>
        </p:txBody>
      </p:sp>
      <p:sp>
        <p:nvSpPr>
          <p:cNvPr id="3" name="Content Placeholder 2"/>
          <p:cNvSpPr>
            <a:spLocks noGrp="1"/>
          </p:cNvSpPr>
          <p:nvPr>
            <p:ph idx="1"/>
          </p:nvPr>
        </p:nvSpPr>
        <p:spPr>
          <a:xfrm>
            <a:off x="838200" y="1825625"/>
            <a:ext cx="10515600" cy="4779712"/>
          </a:xfrm>
        </p:spPr>
        <p:txBody>
          <a:bodyPr>
            <a:normAutofit/>
          </a:bodyPr>
          <a:lstStyle/>
          <a:p>
            <a:r>
              <a:rPr lang="en-US" b="1" dirty="0" smtClean="0"/>
              <a:t>CD </a:t>
            </a:r>
            <a:r>
              <a:rPr lang="en-US" b="1" dirty="0"/>
              <a:t>13 </a:t>
            </a:r>
            <a:r>
              <a:rPr lang="en-US" dirty="0"/>
              <a:t>This is the rule for the Overseer of a camp. … </a:t>
            </a:r>
            <a:r>
              <a:rPr lang="en-US" b="1" dirty="0"/>
              <a:t>11</a:t>
            </a:r>
            <a:r>
              <a:rPr lang="en-US" dirty="0"/>
              <a:t>  He shall observe everyone who is added to his group as to his actions, his intelligence, his ability, his strength, and his wealth  </a:t>
            </a:r>
            <a:r>
              <a:rPr lang="en-US" b="1" dirty="0"/>
              <a:t>12</a:t>
            </a:r>
            <a:r>
              <a:rPr lang="en-US" dirty="0"/>
              <a:t>  and write him down by his place according to his share in the allotment of Light. No members of the camp are allowed  </a:t>
            </a:r>
            <a:r>
              <a:rPr lang="en-US" b="1" dirty="0"/>
              <a:t>13</a:t>
            </a:r>
            <a:r>
              <a:rPr lang="en-US" dirty="0"/>
              <a:t>  to bring anyone into the group except by permission of the Overseer of the camp; </a:t>
            </a:r>
          </a:p>
          <a:p>
            <a:r>
              <a:rPr lang="en-US" b="1" dirty="0"/>
              <a:t> </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From                                  to                                    and onward </a:t>
            </a:r>
            <a:r>
              <a:rPr lang="is-IS" dirty="0" smtClean="0"/>
              <a:t>…</a:t>
            </a:r>
            <a:endParaRPr lang="en-US" dirty="0"/>
          </a:p>
        </p:txBody>
      </p:sp>
      <p:pic>
        <p:nvPicPr>
          <p:cNvPr id="4" name="Content Placeholder 3"/>
          <p:cNvPicPr>
            <a:picLocks noChangeAspect="1"/>
          </p:cNvPicPr>
          <p:nvPr/>
        </p:nvPicPr>
        <p:blipFill>
          <a:blip r:embed="rId3"/>
          <a:stretch>
            <a:fillRect/>
          </a:stretch>
        </p:blipFill>
        <p:spPr>
          <a:xfrm>
            <a:off x="1916123" y="4692360"/>
            <a:ext cx="1724469" cy="1220650"/>
          </a:xfrm>
          <a:prstGeom prst="rect">
            <a:avLst/>
          </a:prstGeom>
        </p:spPr>
      </p:pic>
      <p:pic>
        <p:nvPicPr>
          <p:cNvPr id="5" name="Content Placeholder 3"/>
          <p:cNvPicPr>
            <a:picLocks noChangeAspect="1"/>
          </p:cNvPicPr>
          <p:nvPr/>
        </p:nvPicPr>
        <p:blipFill>
          <a:blip r:embed="rId4"/>
          <a:stretch>
            <a:fillRect/>
          </a:stretch>
        </p:blipFill>
        <p:spPr>
          <a:xfrm>
            <a:off x="4966581" y="4668296"/>
            <a:ext cx="1943750" cy="1730328"/>
          </a:xfrm>
          <a:prstGeom prst="rect">
            <a:avLst/>
          </a:prstGeom>
        </p:spPr>
      </p:pic>
      <p:pic>
        <p:nvPicPr>
          <p:cNvPr id="7" name="Content Placeholder 3"/>
          <p:cNvPicPr>
            <a:picLocks noChangeAspect="1"/>
          </p:cNvPicPr>
          <p:nvPr/>
        </p:nvPicPr>
        <p:blipFill>
          <a:blip r:embed="rId5"/>
          <a:stretch>
            <a:fillRect/>
          </a:stretch>
        </p:blipFill>
        <p:spPr>
          <a:xfrm>
            <a:off x="7748337" y="251667"/>
            <a:ext cx="1479885" cy="1506490"/>
          </a:xfrm>
          <a:prstGeom prst="rect">
            <a:avLst/>
          </a:prstGeom>
        </p:spPr>
      </p:pic>
    </p:spTree>
    <p:extLst>
      <p:ext uri="{BB962C8B-B14F-4D97-AF65-F5344CB8AC3E}">
        <p14:creationId xmlns:p14="http://schemas.microsoft.com/office/powerpoint/2010/main" val="106072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789"/>
            <a:ext cx="10515600" cy="385011"/>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1318856"/>
            <a:ext cx="12192000" cy="8891482"/>
          </a:xfrm>
          <a:prstGeom prst="rect">
            <a:avLst/>
          </a:prstGeom>
        </p:spPr>
      </p:pic>
    </p:spTree>
    <p:extLst>
      <p:ext uri="{BB962C8B-B14F-4D97-AF65-F5344CB8AC3E}">
        <p14:creationId xmlns:p14="http://schemas.microsoft.com/office/powerpoint/2010/main" val="81431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828799"/>
          </a:xfrm>
        </p:spPr>
        <p:txBody>
          <a:bodyPr>
            <a:normAutofit/>
          </a:bodyPr>
          <a:lstStyle/>
          <a:p>
            <a:r>
              <a:rPr lang="en-US" sz="4000" dirty="0" smtClean="0"/>
              <a:t>What SQE is *NOT* </a:t>
            </a:r>
            <a:r>
              <a:rPr lang="en-US" sz="2000" dirty="0"/>
              <a:t>(according to </a:t>
            </a:r>
            <a:r>
              <a:rPr lang="en-US" sz="2000" dirty="0" err="1"/>
              <a:t>Tzoref</a:t>
            </a:r>
            <a:r>
              <a:rPr lang="en-US" sz="2000" dirty="0"/>
              <a:t>, following, esp. </a:t>
            </a:r>
            <a:r>
              <a:rPr lang="en-US" sz="2000" dirty="0" err="1"/>
              <a:t>Pierazzo</a:t>
            </a:r>
            <a:r>
              <a:rPr lang="en-US" sz="2000" dirty="0"/>
              <a:t>, Andrews) </a:t>
            </a:r>
            <a:r>
              <a:rPr lang="en-US" dirty="0" smtClean="0"/>
              <a:t/>
            </a:r>
            <a:br>
              <a:rPr lang="en-US" dirty="0" smtClean="0"/>
            </a:br>
            <a:r>
              <a:rPr lang="en-US" sz="2200" dirty="0"/>
              <a:t/>
            </a:r>
            <a:br>
              <a:rPr lang="en-US" sz="2200" dirty="0"/>
            </a:br>
            <a:endParaRPr lang="en-US" sz="14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14399"/>
            <a:ext cx="6930553" cy="6318355"/>
          </a:xfrm>
          <a:prstGeom prst="rect">
            <a:avLst/>
          </a:prstGeom>
        </p:spPr>
      </p:pic>
      <p:sp>
        <p:nvSpPr>
          <p:cNvPr id="6" name="TextBox 5"/>
          <p:cNvSpPr txBox="1"/>
          <p:nvPr/>
        </p:nvSpPr>
        <p:spPr>
          <a:xfrm>
            <a:off x="8484433" y="2728210"/>
            <a:ext cx="184731" cy="369332"/>
          </a:xfrm>
          <a:prstGeom prst="rect">
            <a:avLst/>
          </a:prstGeom>
          <a:noFill/>
        </p:spPr>
        <p:txBody>
          <a:bodyPr wrap="none" rtlCol="0">
            <a:spAutoFit/>
          </a:bodyPr>
          <a:lstStyle/>
          <a:p>
            <a:endParaRPr lang="en-US" dirty="0"/>
          </a:p>
        </p:txBody>
      </p:sp>
      <p:sp>
        <p:nvSpPr>
          <p:cNvPr id="7" name="TextBox 6"/>
          <p:cNvSpPr txBox="1"/>
          <p:nvPr/>
        </p:nvSpPr>
        <p:spPr>
          <a:xfrm>
            <a:off x="7050505" y="2490537"/>
            <a:ext cx="4701784" cy="2677656"/>
          </a:xfrm>
          <a:prstGeom prst="rect">
            <a:avLst/>
          </a:prstGeom>
          <a:noFill/>
        </p:spPr>
        <p:txBody>
          <a:bodyPr wrap="square" rtlCol="0">
            <a:spAutoFit/>
          </a:bodyPr>
          <a:lstStyle/>
          <a:p>
            <a:r>
              <a:rPr lang="en-US" u="sng" dirty="0" smtClean="0"/>
              <a:t>EXCERPT from ABSTRACT</a:t>
            </a:r>
          </a:p>
          <a:p>
            <a:r>
              <a:rPr lang="en-US" sz="2500" i="1" dirty="0" smtClean="0"/>
              <a:t>As </a:t>
            </a:r>
            <a:r>
              <a:rPr lang="en-US" sz="2500" i="1" dirty="0"/>
              <a:t>part of the </a:t>
            </a:r>
            <a:endParaRPr lang="en-US" sz="2500" i="1" dirty="0" smtClean="0"/>
          </a:p>
          <a:p>
            <a:r>
              <a:rPr lang="en-US" sz="2500" b="1" dirty="0" err="1" smtClean="0">
                <a:solidFill>
                  <a:srgbClr val="FF0000"/>
                </a:solidFill>
              </a:rPr>
              <a:t>Scripta</a:t>
            </a:r>
            <a:r>
              <a:rPr lang="en-US" sz="2500" b="1" dirty="0" smtClean="0">
                <a:solidFill>
                  <a:srgbClr val="FF0000"/>
                </a:solidFill>
              </a:rPr>
              <a:t> </a:t>
            </a:r>
            <a:r>
              <a:rPr lang="en-US" sz="2500" b="1" dirty="0" err="1">
                <a:solidFill>
                  <a:srgbClr val="FF0000"/>
                </a:solidFill>
              </a:rPr>
              <a:t>Qumranica</a:t>
            </a:r>
            <a:r>
              <a:rPr lang="en-US" sz="2500" b="1" dirty="0">
                <a:solidFill>
                  <a:srgbClr val="FF0000"/>
                </a:solidFill>
              </a:rPr>
              <a:t> Electronica </a:t>
            </a:r>
            <a:r>
              <a:rPr lang="en-US" sz="2500" b="1" i="1" dirty="0"/>
              <a:t>digitization</a:t>
            </a:r>
            <a:r>
              <a:rPr lang="en-US" sz="2500" i="1" dirty="0"/>
              <a:t> project, </a:t>
            </a:r>
            <a:endParaRPr lang="en-US" sz="2500" i="1" dirty="0" smtClean="0"/>
          </a:p>
          <a:p>
            <a:r>
              <a:rPr lang="en-US" sz="2500" i="1" dirty="0" err="1" smtClean="0"/>
              <a:t>Göttingen</a:t>
            </a:r>
            <a:r>
              <a:rPr lang="en-US" sz="2500" i="1" dirty="0" smtClean="0"/>
              <a:t> </a:t>
            </a:r>
            <a:r>
              <a:rPr lang="en-US" sz="2500" i="1" dirty="0"/>
              <a:t>University is preparing a digital edition of the </a:t>
            </a:r>
            <a:endParaRPr lang="en-US" sz="2500" i="1" dirty="0" smtClean="0"/>
          </a:p>
          <a:p>
            <a:r>
              <a:rPr lang="en-US" sz="2500" i="1" dirty="0" smtClean="0"/>
              <a:t>Damascus Document</a:t>
            </a:r>
            <a:endParaRPr lang="en-US" sz="2500" dirty="0"/>
          </a:p>
        </p:txBody>
      </p:sp>
    </p:spTree>
    <p:extLst>
      <p:ext uri="{BB962C8B-B14F-4D97-AF65-F5344CB8AC3E}">
        <p14:creationId xmlns:p14="http://schemas.microsoft.com/office/powerpoint/2010/main" val="585454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comfy editor here</a:t>
            </a:r>
            <a:endParaRPr lang="en-US" dirty="0"/>
          </a:p>
        </p:txBody>
      </p:sp>
      <p:pic>
        <p:nvPicPr>
          <p:cNvPr id="4" name="Content Placeholder 3"/>
          <p:cNvPicPr>
            <a:picLocks noGrp="1" noChangeAspect="1"/>
          </p:cNvPicPr>
          <p:nvPr>
            <p:ph idx="1"/>
          </p:nvPr>
        </p:nvPicPr>
        <p:blipFill>
          <a:blip r:embed="rId3"/>
          <a:stretch>
            <a:fillRect/>
          </a:stretch>
        </p:blipFill>
        <p:spPr>
          <a:xfrm>
            <a:off x="205516" y="0"/>
            <a:ext cx="11986483" cy="6858000"/>
          </a:xfrm>
          <a:prstGeom prst="rect">
            <a:avLst/>
          </a:prstGeom>
        </p:spPr>
      </p:pic>
    </p:spTree>
    <p:extLst>
      <p:ext uri="{BB962C8B-B14F-4D97-AF65-F5344CB8AC3E}">
        <p14:creationId xmlns:p14="http://schemas.microsoft.com/office/powerpoint/2010/main" val="628039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9628"/>
          </a:xfrm>
        </p:spPr>
        <p:txBody>
          <a:bodyPr>
            <a:normAutofit fontScale="90000"/>
          </a:bodyPr>
          <a:lstStyle/>
          <a:p>
            <a:r>
              <a:rPr lang="he-IL" dirty="0" err="1" smtClean="0"/>
              <a:t>םויב</a:t>
            </a:r>
            <a:r>
              <a:rPr lang="he-IL" dirty="0" smtClean="0"/>
              <a:t> </a:t>
            </a:r>
            <a:r>
              <a:rPr lang="he-IL" dirty="0" err="1" smtClean="0"/>
              <a:t>ןושארה</a:t>
            </a:r>
            <a:r>
              <a:rPr lang="he-IL" dirty="0" smtClean="0"/>
              <a:t> </a:t>
            </a:r>
            <a:r>
              <a:rPr lang="he-IL" dirty="0" err="1" smtClean="0"/>
              <a:t>םיהלא</a:t>
            </a:r>
            <a:r>
              <a:rPr lang="he-IL" dirty="0" smtClean="0"/>
              <a:t> ארב</a:t>
            </a:r>
            <a:endParaRPr lang="en-US" dirty="0"/>
          </a:p>
        </p:txBody>
      </p:sp>
      <p:sp>
        <p:nvSpPr>
          <p:cNvPr id="3" name="Content Placeholder 2"/>
          <p:cNvSpPr>
            <a:spLocks noGrp="1"/>
          </p:cNvSpPr>
          <p:nvPr>
            <p:ph idx="1"/>
          </p:nvPr>
        </p:nvSpPr>
        <p:spPr>
          <a:xfrm>
            <a:off x="268941" y="1075764"/>
            <a:ext cx="11923059" cy="5504329"/>
          </a:xfrm>
        </p:spPr>
        <p:txBody>
          <a:bodyPr>
            <a:noAutofit/>
          </a:bodyPr>
          <a:lstStyle/>
          <a:p>
            <a:pPr marL="0" lvl="0" indent="0">
              <a:lnSpc>
                <a:spcPct val="100000"/>
              </a:lnSpc>
              <a:spcBef>
                <a:spcPts val="0"/>
              </a:spcBef>
              <a:buNone/>
            </a:pPr>
            <a:r>
              <a:rPr lang="en-US" sz="2000" dirty="0"/>
              <a:t>Hi Martin,</a:t>
            </a:r>
            <a:br>
              <a:rPr lang="en-US" sz="2000" dirty="0"/>
            </a:br>
            <a:r>
              <a:rPr lang="en-US" sz="2000" dirty="0"/>
              <a:t/>
            </a:r>
            <a:br>
              <a:rPr lang="en-US" sz="2000" dirty="0"/>
            </a:br>
            <a:r>
              <a:rPr lang="en-US" sz="2000" dirty="0"/>
              <a:t>I think I've asked you this before.  If so, </a:t>
            </a:r>
            <a:r>
              <a:rPr lang="en-US" sz="2000" dirty="0" err="1"/>
              <a:t>i</a:t>
            </a:r>
            <a:r>
              <a:rPr lang="en-US" sz="2000" dirty="0"/>
              <a:t> am sorry.</a:t>
            </a:r>
            <a:br>
              <a:rPr lang="en-US" sz="2000" dirty="0"/>
            </a:br>
            <a:r>
              <a:rPr lang="en-US" sz="2000" dirty="0"/>
              <a:t>Where did you get the </a:t>
            </a:r>
            <a:r>
              <a:rPr lang="en-US" sz="2000" dirty="0" err="1"/>
              <a:t>hebrew</a:t>
            </a:r>
            <a:r>
              <a:rPr lang="en-US" sz="2000" dirty="0"/>
              <a:t> text that you put in your mock-up?</a:t>
            </a:r>
            <a:br>
              <a:rPr lang="en-US" sz="2000" dirty="0"/>
            </a:br>
            <a:r>
              <a:rPr lang="en-US" sz="2000" dirty="0"/>
              <a:t>I am assuming you typed in German to an automatic translator?  It is good Hebrew.  Just not Biblical Hebrew.  (In fact, I would be interested to compare it to an edition of the Bible that was produced in Israel a few years ago-- translating the ancient Hebrew into modern Hebrew.</a:t>
            </a:r>
            <a:br>
              <a:rPr lang="en-US" sz="2000" dirty="0"/>
            </a:br>
            <a:r>
              <a:rPr lang="en-US" sz="2000" dirty="0"/>
              <a:t>This is relevant to me as an example of tech people (you) trying to accommodate users (me and others),  by literally trying to use our "language".   I see this as a development from your Ice Cream example for describing API.  In that attempt-- you tried to look for something universal, that we could all talk about.  At this </a:t>
            </a:r>
            <a:r>
              <a:rPr lang="en-US" sz="2000" dirty="0" err="1"/>
              <a:t>piont</a:t>
            </a:r>
            <a:r>
              <a:rPr lang="en-US" sz="2000" dirty="0"/>
              <a:t> of the project, you are able to try some "style switching", and adaptation of users' frames of reference.   </a:t>
            </a:r>
            <a:br>
              <a:rPr lang="en-US" sz="2000" dirty="0"/>
            </a:br>
            <a:r>
              <a:rPr lang="en-US" sz="2000" dirty="0"/>
              <a:t>Something else I noticed.  I am not sure if it's just me, or common among academics, at least in my field.  I notice that in your simple explanation of the API, you did not include a key to the acronym.  Maybe you were relying on this info being provided elsewhere in the minutes?  I think it is important to me to know that API is Application program interface (</a:t>
            </a:r>
            <a:r>
              <a:rPr lang="en-US" sz="2000" b="1" dirty="0"/>
              <a:t>API</a:t>
            </a:r>
            <a:r>
              <a:rPr lang="en-US" sz="2000" dirty="0"/>
              <a:t>) or  that GUI is Graphical User Interface</a:t>
            </a:r>
            <a:br>
              <a:rPr lang="en-US" sz="2000" dirty="0"/>
            </a:br>
            <a:r>
              <a:rPr lang="en-US" sz="2000" dirty="0"/>
              <a:t/>
            </a:r>
            <a:br>
              <a:rPr lang="en-US" sz="2000" dirty="0"/>
            </a:br>
            <a:r>
              <a:rPr lang="en-US" sz="2000" dirty="0"/>
              <a:t>Is there a reason not to pose the comfy editor to </a:t>
            </a:r>
            <a:r>
              <a:rPr lang="en-US" sz="2000" dirty="0" err="1"/>
              <a:t>Redmine</a:t>
            </a:r>
            <a:r>
              <a:rPr lang="en-US" sz="2000" dirty="0"/>
              <a:t>?</a:t>
            </a:r>
          </a:p>
        </p:txBody>
      </p:sp>
    </p:spTree>
    <p:extLst>
      <p:ext uri="{BB962C8B-B14F-4D97-AF65-F5344CB8AC3E}">
        <p14:creationId xmlns:p14="http://schemas.microsoft.com/office/powerpoint/2010/main" val="87363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74828"/>
          </a:xfrm>
        </p:spPr>
        <p:txBody>
          <a:bodyPr>
            <a:normAutofit fontScale="90000"/>
          </a:bodyPr>
          <a:lstStyle/>
          <a:p>
            <a:r>
              <a:rPr lang="en-US" dirty="0" smtClean="0"/>
              <a:t>TEI</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0" y="574828"/>
            <a:ext cx="12192000" cy="5708344"/>
          </a:xfrm>
          <a:prstGeom prst="rect">
            <a:avLst/>
          </a:prstGeom>
        </p:spPr>
      </p:pic>
    </p:spTree>
    <p:extLst>
      <p:ext uri="{BB962C8B-B14F-4D97-AF65-F5344CB8AC3E}">
        <p14:creationId xmlns:p14="http://schemas.microsoft.com/office/powerpoint/2010/main" val="987146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17763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17176"/>
          </a:xfrm>
        </p:spPr>
        <p:txBody>
          <a:bodyPr>
            <a:normAutofit/>
          </a:bodyPr>
          <a:lstStyle/>
          <a:p>
            <a:r>
              <a:rPr lang="en-US" dirty="0" smtClean="0"/>
              <a:t>Noam’s Database</a:t>
            </a:r>
            <a:endParaRPr lang="en-US" dirty="0"/>
          </a:p>
        </p:txBody>
      </p:sp>
      <p:pic>
        <p:nvPicPr>
          <p:cNvPr id="4" name="Content Placeholder 3"/>
          <p:cNvPicPr>
            <a:picLocks noGrp="1" noChangeAspect="1"/>
          </p:cNvPicPr>
          <p:nvPr>
            <p:ph idx="1"/>
          </p:nvPr>
        </p:nvPicPr>
        <p:blipFill>
          <a:blip r:embed="rId3"/>
          <a:stretch>
            <a:fillRect/>
          </a:stretch>
        </p:blipFill>
        <p:spPr>
          <a:xfrm>
            <a:off x="367973" y="863280"/>
            <a:ext cx="10837909" cy="6284258"/>
          </a:xfrm>
          <a:prstGeom prst="rect">
            <a:avLst/>
          </a:prstGeom>
        </p:spPr>
      </p:pic>
      <p:sp>
        <p:nvSpPr>
          <p:cNvPr id="5" name="Rectangle 4"/>
          <p:cNvSpPr/>
          <p:nvPr/>
        </p:nvSpPr>
        <p:spPr>
          <a:xfrm>
            <a:off x="5974813" y="3244334"/>
            <a:ext cx="242374" cy="369332"/>
          </a:xfrm>
          <a:prstGeom prst="rect">
            <a:avLst/>
          </a:prstGeom>
        </p:spPr>
        <p:txBody>
          <a:bodyPr wrap="none">
            <a:spAutoFit/>
          </a:bodyPr>
          <a:lstStyle/>
          <a:p>
            <a:r>
              <a:rPr lang="en-US" dirty="0">
                <a:latin typeface="Times New Roman" charset="0"/>
                <a:ea typeface="Times New Roman" charset="0"/>
                <a:cs typeface="Times New Roman" charset="0"/>
              </a:rPr>
              <a:t> </a:t>
            </a:r>
            <a:endParaRPr lang="en-US" dirty="0"/>
          </a:p>
        </p:txBody>
      </p:sp>
      <p:sp>
        <p:nvSpPr>
          <p:cNvPr id="7" name="Rectangle 6"/>
          <p:cNvSpPr/>
          <p:nvPr/>
        </p:nvSpPr>
        <p:spPr>
          <a:xfrm>
            <a:off x="5974813" y="3244334"/>
            <a:ext cx="242374" cy="369332"/>
          </a:xfrm>
          <a:prstGeom prst="rect">
            <a:avLst/>
          </a:prstGeom>
        </p:spPr>
        <p:txBody>
          <a:bodyPr wrap="none">
            <a:spAutoFit/>
          </a:bodyPr>
          <a:lstStyle/>
          <a:p>
            <a:r>
              <a:rPr lang="en-US">
                <a:latin typeface="Times New Roman" charset="0"/>
                <a:ea typeface="Times New Roman" charset="0"/>
                <a:cs typeface="Times New Roman" charset="0"/>
              </a:rPr>
              <a:t> </a:t>
            </a:r>
            <a:endParaRPr lang="en-US"/>
          </a:p>
        </p:txBody>
      </p:sp>
      <p:sp>
        <p:nvSpPr>
          <p:cNvPr id="8" name="Rectangle 7"/>
          <p:cNvSpPr/>
          <p:nvPr/>
        </p:nvSpPr>
        <p:spPr>
          <a:xfrm>
            <a:off x="838200" y="412376"/>
            <a:ext cx="2568388" cy="369332"/>
          </a:xfrm>
          <a:prstGeom prst="rect">
            <a:avLst/>
          </a:prstGeom>
        </p:spPr>
        <p:txBody>
          <a:bodyPr wrap="square">
            <a:spAutoFit/>
          </a:bodyPr>
          <a:lstStyle/>
          <a:p>
            <a:r>
              <a:rPr lang="en-US">
                <a:latin typeface="Times New Roman" charset="0"/>
                <a:ea typeface="Times New Roman" charset="0"/>
                <a:cs typeface="Times New Roman" charset="0"/>
              </a:rPr>
              <a:t> </a:t>
            </a:r>
            <a:r>
              <a:rPr lang="en-US" smtClean="0">
                <a:latin typeface="Times New Roman" charset="0"/>
                <a:ea typeface="Times New Roman" charset="0"/>
                <a:cs typeface="Times New Roman" charset="0"/>
              </a:rPr>
              <a:t>                                 </a:t>
            </a:r>
            <a:endParaRPr lang="en-US"/>
          </a:p>
        </p:txBody>
      </p:sp>
      <p:pic>
        <p:nvPicPr>
          <p:cNvPr id="9" name="Picture 8"/>
          <p:cNvPicPr>
            <a:picLocks noChangeAspect="1"/>
          </p:cNvPicPr>
          <p:nvPr/>
        </p:nvPicPr>
        <p:blipFill>
          <a:blip r:embed="rId4"/>
          <a:stretch>
            <a:fillRect/>
          </a:stretch>
        </p:blipFill>
        <p:spPr>
          <a:xfrm>
            <a:off x="1580776" y="772743"/>
            <a:ext cx="1825812" cy="356809"/>
          </a:xfrm>
          <a:prstGeom prst="rect">
            <a:avLst/>
          </a:prstGeom>
        </p:spPr>
      </p:pic>
    </p:spTree>
    <p:extLst>
      <p:ext uri="{BB962C8B-B14F-4D97-AF65-F5344CB8AC3E}">
        <p14:creationId xmlns:p14="http://schemas.microsoft.com/office/powerpoint/2010/main" val="1683143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636" y="-1625040"/>
            <a:ext cx="10515600" cy="1325563"/>
          </a:xfrm>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1"/>
            <a:ext cx="4123765" cy="6845452"/>
          </a:xfrm>
          <a:prstGeom prst="rect">
            <a:avLst/>
          </a:prstGeom>
        </p:spPr>
      </p:pic>
      <p:pic>
        <p:nvPicPr>
          <p:cNvPr id="6" name="Picture 5"/>
          <p:cNvPicPr>
            <a:picLocks noChangeAspect="1"/>
          </p:cNvPicPr>
          <p:nvPr/>
        </p:nvPicPr>
        <p:blipFill>
          <a:blip r:embed="rId4"/>
          <a:stretch>
            <a:fillRect/>
          </a:stretch>
        </p:blipFill>
        <p:spPr>
          <a:xfrm>
            <a:off x="8247530" y="-12547"/>
            <a:ext cx="4020830" cy="6858000"/>
          </a:xfrm>
          <a:prstGeom prst="rect">
            <a:avLst/>
          </a:prstGeom>
        </p:spPr>
      </p:pic>
      <p:sp>
        <p:nvSpPr>
          <p:cNvPr id="3" name="TextBox 2"/>
          <p:cNvSpPr txBox="1"/>
          <p:nvPr/>
        </p:nvSpPr>
        <p:spPr>
          <a:xfrm>
            <a:off x="4123765" y="1506071"/>
            <a:ext cx="4061281" cy="1938992"/>
          </a:xfrm>
          <a:prstGeom prst="rect">
            <a:avLst/>
          </a:prstGeom>
          <a:noFill/>
        </p:spPr>
        <p:txBody>
          <a:bodyPr wrap="square" rtlCol="0">
            <a:spAutoFit/>
          </a:bodyPr>
          <a:lstStyle/>
          <a:p>
            <a:r>
              <a:rPr lang="en-US" sz="4000" b="1" i="1" dirty="0" smtClean="0">
                <a:solidFill>
                  <a:srgbClr val="FF0000"/>
                </a:solidFill>
              </a:rPr>
              <a:t>The Medium</a:t>
            </a:r>
          </a:p>
          <a:p>
            <a:r>
              <a:rPr lang="en-US" sz="4000" b="1" i="1" dirty="0" smtClean="0">
                <a:solidFill>
                  <a:srgbClr val="FF0000"/>
                </a:solidFill>
              </a:rPr>
              <a:t> is </a:t>
            </a:r>
          </a:p>
          <a:p>
            <a:r>
              <a:rPr lang="en-US" sz="4000" b="1" i="1" dirty="0" smtClean="0">
                <a:solidFill>
                  <a:srgbClr val="FF0000"/>
                </a:solidFill>
              </a:rPr>
              <a:t>the  </a:t>
            </a:r>
            <a:r>
              <a:rPr lang="en-US" sz="4000" dirty="0" smtClean="0"/>
              <a:t>___________</a:t>
            </a:r>
            <a:endParaRPr lang="en-US" sz="4000" dirty="0"/>
          </a:p>
        </p:txBody>
      </p:sp>
    </p:spTree>
    <p:extLst>
      <p:ext uri="{BB962C8B-B14F-4D97-AF65-F5344CB8AC3E}">
        <p14:creationId xmlns:p14="http://schemas.microsoft.com/office/powerpoint/2010/main" val="329939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9906"/>
          </a:xfrm>
        </p:spPr>
        <p:txBody>
          <a:bodyPr>
            <a:normAutofit/>
          </a:bodyPr>
          <a:lstStyle/>
          <a:p>
            <a:r>
              <a:rPr lang="en-US" dirty="0" smtClean="0"/>
              <a:t>LXX translation</a:t>
            </a:r>
            <a:endParaRPr lang="en-US" dirty="0"/>
          </a:p>
        </p:txBody>
      </p:sp>
      <p:sp>
        <p:nvSpPr>
          <p:cNvPr id="3" name="Content Placeholder 2"/>
          <p:cNvSpPr>
            <a:spLocks noGrp="1"/>
          </p:cNvSpPr>
          <p:nvPr>
            <p:ph idx="1"/>
          </p:nvPr>
        </p:nvSpPr>
        <p:spPr>
          <a:xfrm>
            <a:off x="233082" y="1039907"/>
            <a:ext cx="11120718" cy="5818093"/>
          </a:xfrm>
        </p:spPr>
        <p:txBody>
          <a:bodyPr/>
          <a:lstStyle/>
          <a:p>
            <a:pPr marL="0" lvl="0" indent="0">
              <a:lnSpc>
                <a:spcPct val="100000"/>
              </a:lnSpc>
              <a:spcBef>
                <a:spcPts val="0"/>
              </a:spcBef>
              <a:buNone/>
            </a:pPr>
            <a:r>
              <a:rPr lang="en-US" dirty="0" err="1" smtClean="0"/>
              <a:t>b.Megilla</a:t>
            </a:r>
            <a:r>
              <a:rPr lang="en-US" dirty="0" smtClean="0"/>
              <a:t> 9a</a:t>
            </a:r>
          </a:p>
          <a:p>
            <a:pPr marL="0" lvl="0" indent="0">
              <a:lnSpc>
                <a:spcPct val="100000"/>
              </a:lnSpc>
              <a:spcBef>
                <a:spcPts val="0"/>
              </a:spcBef>
              <a:buNone/>
            </a:pPr>
            <a:r>
              <a:rPr lang="en-US" dirty="0" smtClean="0"/>
              <a:t>King </a:t>
            </a:r>
            <a:r>
              <a:rPr lang="en-US" dirty="0"/>
              <a:t>Ptolemy once gathered 72 Elders. He placed them in 72 chambers, each of them in a separate one, without revealing to them why they were summoned. He entered each one's room and said: "Write for me the Torah of Moshe, your teacher". God put it in the heart of each one to translate identically as all the others did</a:t>
            </a:r>
            <a:r>
              <a:rPr lang="en-US" dirty="0" smtClean="0"/>
              <a:t>.</a:t>
            </a:r>
          </a:p>
          <a:p>
            <a:pPr marL="0" lvl="0" indent="0">
              <a:lnSpc>
                <a:spcPct val="100000"/>
              </a:lnSpc>
              <a:spcBef>
                <a:spcPts val="0"/>
              </a:spcBef>
              <a:buNone/>
            </a:pPr>
            <a:endParaRPr lang="he-IL" dirty="0" smtClean="0"/>
          </a:p>
          <a:p>
            <a:pPr marL="0" lvl="0" indent="0">
              <a:lnSpc>
                <a:spcPct val="100000"/>
              </a:lnSpc>
              <a:spcBef>
                <a:spcPts val="0"/>
              </a:spcBef>
              <a:buNone/>
            </a:pPr>
            <a:endParaRPr lang="he-IL" dirty="0" smtClean="0"/>
          </a:p>
          <a:p>
            <a:pPr marL="0" lvl="0" indent="0">
              <a:lnSpc>
                <a:spcPct val="100000"/>
              </a:lnSpc>
              <a:spcBef>
                <a:spcPts val="0"/>
              </a:spcBef>
              <a:buNone/>
            </a:pPr>
            <a:endParaRPr lang="en-US" dirty="0"/>
          </a:p>
        </p:txBody>
      </p:sp>
      <p:pic>
        <p:nvPicPr>
          <p:cNvPr id="5" name="Picture 4"/>
          <p:cNvPicPr>
            <a:picLocks noChangeAspect="1"/>
          </p:cNvPicPr>
          <p:nvPr/>
        </p:nvPicPr>
        <p:blipFill>
          <a:blip r:embed="rId2"/>
          <a:stretch>
            <a:fillRect/>
          </a:stretch>
        </p:blipFill>
        <p:spPr>
          <a:xfrm>
            <a:off x="465478" y="3675530"/>
            <a:ext cx="11726522" cy="3545227"/>
          </a:xfrm>
          <a:prstGeom prst="rect">
            <a:avLst/>
          </a:prstGeom>
        </p:spPr>
      </p:pic>
    </p:spTree>
    <p:extLst>
      <p:ext uri="{BB962C8B-B14F-4D97-AF65-F5344CB8AC3E}">
        <p14:creationId xmlns:p14="http://schemas.microsoft.com/office/powerpoint/2010/main" val="1140174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DIGITAL</a:t>
            </a:r>
            <a:r>
              <a:rPr lang="en-US" dirty="0"/>
              <a:t/>
            </a:r>
            <a:br>
              <a:rPr lang="en-US" dirty="0"/>
            </a:br>
            <a:r>
              <a:rPr lang="en-US" dirty="0" smtClean="0"/>
              <a:t>DIVERSITY: </a:t>
            </a:r>
            <a:r>
              <a:rPr lang="en-US" sz="2800" dirty="0" smtClean="0"/>
              <a:t>we don’t need to agree with one another </a:t>
            </a:r>
            <a:r>
              <a:rPr lang="en-US" sz="2200" dirty="0"/>
              <a:t>(</a:t>
            </a:r>
            <a:r>
              <a:rPr lang="en-US" sz="2200" dirty="0" smtClean="0"/>
              <a:t>Even about the questions)</a:t>
            </a:r>
            <a:r>
              <a:rPr lang="en-US" dirty="0" smtClean="0"/>
              <a:t/>
            </a:r>
            <a:br>
              <a:rPr lang="en-US" dirty="0" smtClean="0"/>
            </a:br>
            <a:r>
              <a:rPr lang="en-US" dirty="0" smtClean="0"/>
              <a:t>DYNAMIC: </a:t>
            </a:r>
            <a:r>
              <a:rPr lang="en-US" sz="2800" dirty="0" smtClean="0"/>
              <a:t>we can change our minds </a:t>
            </a:r>
            <a:r>
              <a:rPr lang="en-US" sz="2200" dirty="0" smtClean="0"/>
              <a:t>(responding to new evidence and arguments)</a:t>
            </a:r>
            <a:endParaRPr lang="en-US" sz="2200" dirty="0"/>
          </a:p>
        </p:txBody>
      </p:sp>
      <p:sp>
        <p:nvSpPr>
          <p:cNvPr id="3" name="Content Placeholder 2"/>
          <p:cNvSpPr>
            <a:spLocks noGrp="1"/>
          </p:cNvSpPr>
          <p:nvPr>
            <p:ph idx="1"/>
          </p:nvPr>
        </p:nvSpPr>
        <p:spPr>
          <a:xfrm>
            <a:off x="320842" y="2138446"/>
            <a:ext cx="10515600" cy="4351338"/>
          </a:xfrm>
        </p:spPr>
        <p:txBody>
          <a:bodyPr>
            <a:normAutofit lnSpcReduction="10000"/>
          </a:bodyPr>
          <a:lstStyle/>
          <a:p>
            <a:pPr marL="0" lvl="0" indent="0">
              <a:lnSpc>
                <a:spcPct val="100000"/>
              </a:lnSpc>
              <a:spcBef>
                <a:spcPts val="0"/>
              </a:spcBef>
              <a:buNone/>
            </a:pPr>
            <a:r>
              <a:rPr lang="en-US" i="1" dirty="0" smtClean="0"/>
              <a:t>LETTER of ARISTEAS</a:t>
            </a:r>
          </a:p>
          <a:p>
            <a:pPr marL="0" lvl="0" indent="0">
              <a:lnSpc>
                <a:spcPct val="100000"/>
              </a:lnSpc>
              <a:spcBef>
                <a:spcPts val="0"/>
              </a:spcBef>
              <a:buNone/>
            </a:pPr>
            <a:endParaRPr lang="en-US" dirty="0"/>
          </a:p>
          <a:p>
            <a:pPr marL="0" lvl="0" indent="0">
              <a:lnSpc>
                <a:spcPct val="100000"/>
              </a:lnSpc>
              <a:spcBef>
                <a:spcPts val="0"/>
              </a:spcBef>
              <a:buNone/>
            </a:pPr>
            <a:r>
              <a:rPr lang="en-US" dirty="0">
                <a:solidFill>
                  <a:srgbClr val="0000FF"/>
                </a:solidFill>
                <a:latin typeface="Times New Roman" charset="0"/>
              </a:rPr>
              <a:t>302</a:t>
            </a:r>
            <a:r>
              <a:rPr lang="en-US" dirty="0">
                <a:solidFill>
                  <a:srgbClr val="000000"/>
                </a:solidFill>
                <a:latin typeface="Times New Roman" charset="0"/>
              </a:rPr>
              <a:t> was placed at their disposal. So they set to work comparing their several results and making them agree, and whatever they agreed upon was suitably copied out under the direction of </a:t>
            </a:r>
            <a:r>
              <a:rPr lang="en-US" dirty="0" smtClean="0">
                <a:solidFill>
                  <a:srgbClr val="000000"/>
                </a:solidFill>
                <a:latin typeface="Times New Roman" charset="0"/>
              </a:rPr>
              <a:t>Demetrius</a:t>
            </a:r>
          </a:p>
          <a:p>
            <a:pPr marL="0" lvl="0" indent="0">
              <a:lnSpc>
                <a:spcPct val="100000"/>
              </a:lnSpc>
              <a:spcBef>
                <a:spcPts val="0"/>
              </a:spcBef>
              <a:buNone/>
            </a:pPr>
            <a:endParaRPr lang="en-US" dirty="0">
              <a:solidFill>
                <a:srgbClr val="000000"/>
              </a:solidFill>
              <a:latin typeface="Times New Roman" charset="0"/>
            </a:endParaRPr>
          </a:p>
          <a:p>
            <a:pPr marL="0" lvl="0" indent="0">
              <a:lnSpc>
                <a:spcPct val="100000"/>
              </a:lnSpc>
              <a:spcBef>
                <a:spcPts val="0"/>
              </a:spcBef>
              <a:buNone/>
            </a:pPr>
            <a:r>
              <a:rPr lang="en-US" dirty="0">
                <a:solidFill>
                  <a:srgbClr val="0000FF"/>
                </a:solidFill>
                <a:latin typeface="Times New Roman" charset="0"/>
              </a:rPr>
              <a:t>307</a:t>
            </a:r>
            <a:r>
              <a:rPr lang="en-US" dirty="0">
                <a:solidFill>
                  <a:srgbClr val="000000"/>
                </a:solidFill>
                <a:latin typeface="Times New Roman" charset="0"/>
              </a:rPr>
              <a:t> As I have already said, they met together daily in the place which was delightful for its quiet and its brightness and applied themselves to their task. And it so chanced that the work of translation was completed in seventy-two days, just as if this had been arranged of set purpose</a:t>
            </a:r>
            <a:endParaRPr lang="en-US" dirty="0" smtClean="0"/>
          </a:p>
          <a:p>
            <a:pPr marL="0" lvl="0" indent="0">
              <a:lnSpc>
                <a:spcPct val="100000"/>
              </a:lnSpc>
              <a:spcBef>
                <a:spcPts val="0"/>
              </a:spcBef>
              <a:buNone/>
            </a:pPr>
            <a:endParaRPr lang="en-US" dirty="0"/>
          </a:p>
        </p:txBody>
      </p:sp>
    </p:spTree>
    <p:extLst>
      <p:ext uri="{BB962C8B-B14F-4D97-AF65-F5344CB8AC3E}">
        <p14:creationId xmlns:p14="http://schemas.microsoft.com/office/powerpoint/2010/main" val="1662077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2052"/>
            <a:ext cx="10515600" cy="385010"/>
          </a:xfrm>
        </p:spPr>
        <p:txBody>
          <a:bodyPr>
            <a:normAutofit fontScale="90000"/>
          </a:bodyPr>
          <a:lstStyle/>
          <a:p>
            <a:endParaRPr lang="en-US"/>
          </a:p>
        </p:txBody>
      </p:sp>
      <p:sp>
        <p:nvSpPr>
          <p:cNvPr id="3" name="Content Placeholder 2"/>
          <p:cNvSpPr>
            <a:spLocks noGrp="1"/>
          </p:cNvSpPr>
          <p:nvPr>
            <p:ph idx="1"/>
          </p:nvPr>
        </p:nvSpPr>
        <p:spPr>
          <a:xfrm>
            <a:off x="0" y="1"/>
            <a:ext cx="12191999" cy="6220326"/>
          </a:xfrm>
        </p:spPr>
        <p:txBody>
          <a:bodyPr>
            <a:normAutofit lnSpcReduction="10000"/>
          </a:bodyPr>
          <a:lstStyle/>
          <a:p>
            <a:r>
              <a:rPr lang="en-US" sz="2500" dirty="0">
                <a:solidFill>
                  <a:srgbClr val="0000FF"/>
                </a:solidFill>
                <a:latin typeface="Times New Roman" charset="0"/>
              </a:rPr>
              <a:t>301</a:t>
            </a:r>
            <a:r>
              <a:rPr lang="en-US" sz="2500" dirty="0">
                <a:solidFill>
                  <a:srgbClr val="000000"/>
                </a:solidFill>
                <a:latin typeface="Times New Roman" charset="0"/>
              </a:rPr>
              <a:t> Three days later Demetrius took the men and passing along </a:t>
            </a:r>
            <a:r>
              <a:rPr lang="en-US" sz="2500" dirty="0" smtClean="0">
                <a:solidFill>
                  <a:srgbClr val="000000"/>
                </a:solidFill>
                <a:latin typeface="Times New Roman" charset="0"/>
              </a:rPr>
              <a:t>the </a:t>
            </a:r>
            <a:r>
              <a:rPr lang="en-US" sz="2500" dirty="0">
                <a:solidFill>
                  <a:srgbClr val="000000"/>
                </a:solidFill>
                <a:latin typeface="Times New Roman" charset="0"/>
              </a:rPr>
              <a:t>sea-wall, seven stadia long, to the island, crossed the bridge and made for the northern districts of Pharos. There he assembled them in a house, which had been built upon the sea-shore, of great beauty and in a secluded situation, and invited them to carry out the work of translation, since everything that they needed for the purpose </a:t>
            </a:r>
            <a:r>
              <a:rPr lang="en-US" sz="2500" dirty="0">
                <a:solidFill>
                  <a:srgbClr val="0000FF"/>
                </a:solidFill>
                <a:latin typeface="Times New Roman" charset="0"/>
              </a:rPr>
              <a:t>302</a:t>
            </a:r>
            <a:r>
              <a:rPr lang="en-US" sz="2500" dirty="0">
                <a:solidFill>
                  <a:srgbClr val="000000"/>
                </a:solidFill>
                <a:latin typeface="Times New Roman" charset="0"/>
              </a:rPr>
              <a:t> was placed at their disposal. So they set to work comparing their several results and making them agree, and whatever they agreed upon was suitably copied out under the direction of Demetrius. </a:t>
            </a:r>
            <a:endParaRPr lang="en-US" sz="2500" dirty="0" smtClean="0">
              <a:solidFill>
                <a:srgbClr val="000000"/>
              </a:solidFill>
              <a:latin typeface="Times New Roman" charset="0"/>
            </a:endParaRPr>
          </a:p>
          <a:p>
            <a:endParaRPr lang="en-US" sz="2500" dirty="0">
              <a:solidFill>
                <a:srgbClr val="000000"/>
              </a:solidFill>
              <a:latin typeface="Times New Roman" charset="0"/>
            </a:endParaRPr>
          </a:p>
          <a:p>
            <a:endParaRPr lang="en-US" sz="2500" dirty="0" smtClean="0">
              <a:solidFill>
                <a:srgbClr val="000000"/>
              </a:solidFill>
              <a:latin typeface="Times New Roman" charset="0"/>
            </a:endParaRPr>
          </a:p>
          <a:p>
            <a:endParaRPr lang="en-US" sz="2500" dirty="0">
              <a:solidFill>
                <a:srgbClr val="000000"/>
              </a:solidFill>
              <a:latin typeface="Times New Roman" charset="0"/>
            </a:endParaRPr>
          </a:p>
          <a:p>
            <a:endParaRPr lang="en-US" sz="2200" dirty="0" smtClean="0">
              <a:solidFill>
                <a:srgbClr val="000000"/>
              </a:solidFill>
              <a:latin typeface="Times New Roman" charset="0"/>
            </a:endParaRPr>
          </a:p>
          <a:p>
            <a:endParaRPr lang="en-US" dirty="0" smtClean="0">
              <a:solidFill>
                <a:srgbClr val="0000FF"/>
              </a:solidFill>
              <a:latin typeface="Times New Roman" charset="0"/>
            </a:endParaRPr>
          </a:p>
          <a:p>
            <a:endParaRPr lang="en-US" dirty="0">
              <a:solidFill>
                <a:srgbClr val="0000FF"/>
              </a:solidFill>
              <a:latin typeface="Times New Roman" charset="0"/>
            </a:endParaRPr>
          </a:p>
          <a:p>
            <a:r>
              <a:rPr lang="en-US" sz="2500" dirty="0" smtClean="0">
                <a:solidFill>
                  <a:srgbClr val="0000FF"/>
                </a:solidFill>
                <a:latin typeface="Times New Roman" charset="0"/>
              </a:rPr>
              <a:t>307</a:t>
            </a:r>
            <a:r>
              <a:rPr lang="en-US" sz="2500" dirty="0">
                <a:solidFill>
                  <a:srgbClr val="000000"/>
                </a:solidFill>
                <a:latin typeface="Times New Roman" charset="0"/>
              </a:rPr>
              <a:t> As I have already said, they met together daily in the place which was delightful for its quiet and its brightness and applied themselves to their task. And it so chanced that the work of translation was completed in seventy-two days, just as if this had been arranged of set purpose.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6" name="Content Placeholder 4"/>
          <p:cNvPicPr>
            <a:picLocks noChangeAspect="1"/>
          </p:cNvPicPr>
          <p:nvPr/>
        </p:nvPicPr>
        <p:blipFill>
          <a:blip r:embed="rId3"/>
          <a:stretch>
            <a:fillRect/>
          </a:stretch>
        </p:blipFill>
        <p:spPr>
          <a:xfrm>
            <a:off x="2650957" y="2322093"/>
            <a:ext cx="4235116" cy="2382253"/>
          </a:xfrm>
          <a:prstGeom prst="rect">
            <a:avLst/>
          </a:prstGeom>
        </p:spPr>
      </p:pic>
      <p:pic>
        <p:nvPicPr>
          <p:cNvPr id="7" name="Picture 6"/>
          <p:cNvPicPr>
            <a:picLocks noChangeAspect="1"/>
          </p:cNvPicPr>
          <p:nvPr/>
        </p:nvPicPr>
        <p:blipFill>
          <a:blip r:embed="rId4"/>
          <a:stretch>
            <a:fillRect/>
          </a:stretch>
        </p:blipFill>
        <p:spPr>
          <a:xfrm>
            <a:off x="653250" y="2322093"/>
            <a:ext cx="1661289" cy="601581"/>
          </a:xfrm>
          <a:prstGeom prst="rect">
            <a:avLst/>
          </a:prstGeom>
        </p:spPr>
      </p:pic>
      <p:pic>
        <p:nvPicPr>
          <p:cNvPr id="8" name="Picture 7"/>
          <p:cNvPicPr>
            <a:picLocks noChangeAspect="1"/>
          </p:cNvPicPr>
          <p:nvPr/>
        </p:nvPicPr>
        <p:blipFill>
          <a:blip r:embed="rId5"/>
          <a:stretch>
            <a:fillRect/>
          </a:stretch>
        </p:blipFill>
        <p:spPr>
          <a:xfrm>
            <a:off x="8253664" y="2359975"/>
            <a:ext cx="2312402" cy="2344371"/>
          </a:xfrm>
          <a:prstGeom prst="rect">
            <a:avLst/>
          </a:prstGeom>
        </p:spPr>
      </p:pic>
      <p:sp>
        <p:nvSpPr>
          <p:cNvPr id="9" name="TextBox 8"/>
          <p:cNvSpPr txBox="1"/>
          <p:nvPr/>
        </p:nvSpPr>
        <p:spPr>
          <a:xfrm>
            <a:off x="84221" y="6220327"/>
            <a:ext cx="13260522" cy="830997"/>
          </a:xfrm>
          <a:prstGeom prst="rect">
            <a:avLst/>
          </a:prstGeom>
          <a:noFill/>
        </p:spPr>
        <p:txBody>
          <a:bodyPr wrap="square" rtlCol="0">
            <a:spAutoFit/>
          </a:bodyPr>
          <a:lstStyle/>
          <a:p>
            <a:r>
              <a:rPr lang="en-US" sz="1500" dirty="0" smtClean="0"/>
              <a:t>*https</a:t>
            </a:r>
            <a:r>
              <a:rPr lang="en-US" sz="1500" dirty="0"/>
              <a:t>://</a:t>
            </a:r>
            <a:r>
              <a:rPr lang="en-US" sz="1500" dirty="0" err="1"/>
              <a:t>en.wikipedia.org</a:t>
            </a:r>
            <a:r>
              <a:rPr lang="en-US" sz="1500" dirty="0"/>
              <a:t>/wiki/</a:t>
            </a:r>
            <a:r>
              <a:rPr lang="en-US" sz="1500" dirty="0" err="1"/>
              <a:t>Lighthouse_of_Alexandria</a:t>
            </a:r>
            <a:r>
              <a:rPr lang="en-US" sz="1500" dirty="0"/>
              <a:t>#/media/</a:t>
            </a:r>
            <a:r>
              <a:rPr lang="en-US" sz="1500" dirty="0" err="1"/>
              <a:t>File:Mosaic_Ancient_Lighthouse_of_Alexandria.jpg</a:t>
            </a:r>
            <a:r>
              <a:rPr lang="en-US" sz="1500" dirty="0"/>
              <a:t/>
            </a:r>
            <a:br>
              <a:rPr lang="en-US" sz="1500" dirty="0"/>
            </a:br>
            <a:r>
              <a:rPr lang="en-US" sz="1500" dirty="0"/>
              <a:t>A mosaic depicting the Pharos of Alexandria (labeled "</a:t>
            </a:r>
            <a:r>
              <a:rPr lang="en-US" sz="1500" dirty="0" err="1"/>
              <a:t>Ο</a:t>
            </a:r>
            <a:r>
              <a:rPr lang="en-US" sz="1500" dirty="0"/>
              <a:t> ΦΑΡΟC"), from </a:t>
            </a:r>
            <a:r>
              <a:rPr lang="en-US" sz="1500" dirty="0">
                <a:hlinkClick r:id="rId6" tooltip="Olbia, Libya"/>
              </a:rPr>
              <a:t>Olbia, Libya</a:t>
            </a:r>
            <a:r>
              <a:rPr lang="en-US" sz="1500" dirty="0"/>
              <a:t> </a:t>
            </a:r>
            <a:r>
              <a:rPr lang="en-US" sz="1500" i="1" dirty="0"/>
              <a:t>c</a:t>
            </a:r>
            <a:r>
              <a:rPr lang="en-US" sz="1500" dirty="0"/>
              <a:t>. 4th century AD</a:t>
            </a:r>
          </a:p>
          <a:p>
            <a:endParaRPr lang="en-US" dirty="0"/>
          </a:p>
        </p:txBody>
      </p:sp>
    </p:spTree>
    <p:extLst>
      <p:ext uri="{BB962C8B-B14F-4D97-AF65-F5344CB8AC3E}">
        <p14:creationId xmlns:p14="http://schemas.microsoft.com/office/powerpoint/2010/main" val="440398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3612"/>
            <a:ext cx="10515600" cy="385011"/>
          </a:xfrm>
        </p:spPr>
        <p:txBody>
          <a:bodyPr>
            <a:normAutofit fontScale="90000"/>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893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165"/>
            <a:ext cx="10515600" cy="1325563"/>
          </a:xfrm>
        </p:spPr>
        <p:txBody>
          <a:bodyPr>
            <a:normAutofit fontScale="90000"/>
          </a:bodyPr>
          <a:lstStyle/>
          <a:p>
            <a:r>
              <a:rPr lang="en-US" b="1" dirty="0" smtClean="0">
                <a:solidFill>
                  <a:schemeClr val="accent1"/>
                </a:solidFill>
              </a:rPr>
              <a:t>INTELLECTUAL PROPERTY: CREDIT– </a:t>
            </a:r>
            <a:r>
              <a:rPr lang="en-US" sz="2800" b="1" dirty="0" smtClean="0">
                <a:solidFill>
                  <a:schemeClr val="accent1"/>
                </a:solidFill>
              </a:rPr>
              <a:t>proprietary concerns</a:t>
            </a:r>
            <a:r>
              <a:rPr lang="en-US" dirty="0" smtClean="0"/>
              <a:t/>
            </a:r>
            <a:br>
              <a:rPr lang="en-US" dirty="0" smtClean="0"/>
            </a:br>
            <a:r>
              <a:rPr lang="en-US" sz="3800" dirty="0" smtClean="0"/>
              <a:t>By </a:t>
            </a:r>
            <a:r>
              <a:rPr lang="en-US" sz="3800" dirty="0"/>
              <a:t>Bruce McKinnon, editorial cartoonist for The Chronicle-Herald in Halifax, Nova Scotia </a:t>
            </a:r>
            <a:r>
              <a:rPr lang="en-US" sz="3800" dirty="0" smtClean="0"/>
              <a:t>Canada, Oct. 2011</a:t>
            </a:r>
            <a:r>
              <a:rPr lang="en-US" dirty="0" smtClean="0"/>
              <a:t/>
            </a:r>
            <a:br>
              <a:rPr lang="en-US" dirty="0" smtClean="0"/>
            </a:br>
            <a:endParaRPr lang="en-US" sz="2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631" y="1986174"/>
            <a:ext cx="4772948" cy="4351338"/>
          </a:xfrm>
          <a:prstGeom prst="rect">
            <a:avLst/>
          </a:prstGeom>
        </p:spPr>
      </p:pic>
      <p:sp>
        <p:nvSpPr>
          <p:cNvPr id="5" name="TextBox 4"/>
          <p:cNvSpPr txBox="1"/>
          <p:nvPr/>
        </p:nvSpPr>
        <p:spPr>
          <a:xfrm>
            <a:off x="5531370" y="3792511"/>
            <a:ext cx="184731" cy="369332"/>
          </a:xfrm>
          <a:prstGeom prst="rect">
            <a:avLst/>
          </a:prstGeom>
          <a:noFill/>
        </p:spPr>
        <p:txBody>
          <a:bodyPr wrap="none" rtlCol="0">
            <a:spAutoFit/>
          </a:bodyPr>
          <a:lstStyle/>
          <a:p>
            <a:endParaRPr lang="en-US" dirty="0"/>
          </a:p>
        </p:txBody>
      </p:sp>
      <p:sp>
        <p:nvSpPr>
          <p:cNvPr id="6" name="TextBox 5"/>
          <p:cNvSpPr txBox="1"/>
          <p:nvPr/>
        </p:nvSpPr>
        <p:spPr>
          <a:xfrm>
            <a:off x="5013579" y="1945852"/>
            <a:ext cx="21663026" cy="2031325"/>
          </a:xfrm>
          <a:prstGeom prst="rect">
            <a:avLst/>
          </a:prstGeom>
          <a:noFill/>
        </p:spPr>
        <p:txBody>
          <a:bodyPr wrap="square" rtlCol="0">
            <a:spAutoFit/>
          </a:bodyPr>
          <a:lstStyle/>
          <a:p>
            <a:r>
              <a:rPr lang="en-US" dirty="0"/>
              <a:t>accessed via </a:t>
            </a:r>
            <a:r>
              <a:rPr lang="en-US" dirty="0" err="1"/>
              <a:t>Asaf</a:t>
            </a:r>
            <a:r>
              <a:rPr lang="en-US" dirty="0"/>
              <a:t> Geyer, </a:t>
            </a:r>
            <a:r>
              <a:rPr lang="en-US" dirty="0" smtClean="0"/>
              <a:t>via</a:t>
            </a:r>
          </a:p>
          <a:p>
            <a:r>
              <a:rPr lang="en-US" dirty="0" smtClean="0"/>
              <a:t> </a:t>
            </a:r>
            <a:r>
              <a:rPr lang="en-US" dirty="0">
                <a:hlinkClick r:id="rId4"/>
              </a:rPr>
              <a:t>http://134.76.19.179/redmine/boards/2/topics/297</a:t>
            </a:r>
            <a:r>
              <a:rPr lang="en-US" dirty="0"/>
              <a:t> </a:t>
            </a:r>
            <a:r>
              <a:rPr lang="en-US" dirty="0" smtClean="0"/>
              <a:t>,</a:t>
            </a:r>
          </a:p>
          <a:p>
            <a:r>
              <a:rPr lang="en-US" dirty="0" smtClean="0"/>
              <a:t>upload </a:t>
            </a:r>
            <a:r>
              <a:rPr lang="en-US" dirty="0"/>
              <a:t>of slides for </a:t>
            </a:r>
            <a:r>
              <a:rPr lang="en-US" dirty="0" smtClean="0"/>
              <a:t>presentation: </a:t>
            </a:r>
            <a:r>
              <a:rPr lang="en-US" dirty="0"/>
              <a:t>Jonathan </a:t>
            </a:r>
            <a:r>
              <a:rPr lang="en-US" dirty="0" smtClean="0"/>
              <a:t>Ben-</a:t>
            </a:r>
            <a:r>
              <a:rPr lang="en-US" dirty="0" err="1" smtClean="0"/>
              <a:t>Dov</a:t>
            </a:r>
            <a:r>
              <a:rPr lang="en-US" dirty="0" smtClean="0"/>
              <a:t>,</a:t>
            </a:r>
          </a:p>
          <a:p>
            <a:r>
              <a:rPr lang="en-US" dirty="0" smtClean="0"/>
              <a:t>“</a:t>
            </a:r>
            <a:r>
              <a:rPr lang="en-US" dirty="0" err="1"/>
              <a:t>Scripta</a:t>
            </a:r>
            <a:r>
              <a:rPr lang="en-US" dirty="0"/>
              <a:t> </a:t>
            </a:r>
            <a:r>
              <a:rPr lang="en-US" dirty="0" err="1"/>
              <a:t>Qumranica</a:t>
            </a:r>
            <a:r>
              <a:rPr lang="en-US" dirty="0"/>
              <a:t> Electronica: Dead Sea Scrolls Aggregated </a:t>
            </a:r>
            <a:r>
              <a:rPr lang="en-US" dirty="0" smtClean="0"/>
              <a:t>Database</a:t>
            </a:r>
          </a:p>
          <a:p>
            <a:r>
              <a:rPr lang="en-US" dirty="0" smtClean="0"/>
              <a:t> </a:t>
            </a:r>
            <a:r>
              <a:rPr lang="en-US" dirty="0"/>
              <a:t>and Virtual Research </a:t>
            </a:r>
            <a:r>
              <a:rPr lang="en-US" dirty="0" smtClean="0"/>
              <a:t>Environment”</a:t>
            </a:r>
            <a:r>
              <a:rPr lang="en-US" dirty="0"/>
              <a:t/>
            </a:r>
            <a:br>
              <a:rPr lang="en-US" dirty="0"/>
            </a:br>
            <a:r>
              <a:rPr lang="en-US" sz="1600" dirty="0" smtClean="0"/>
              <a:t>http</a:t>
            </a:r>
            <a:r>
              <a:rPr lang="en-US" sz="1600" dirty="0"/>
              <a:t>://</a:t>
            </a:r>
            <a:r>
              <a:rPr lang="en-US" sz="1600" dirty="0" err="1"/>
              <a:t>www.thedigin.org</a:t>
            </a:r>
            <a:r>
              <a:rPr lang="en-US" sz="1600" dirty="0"/>
              <a:t>/2016/11/09/digital-</a:t>
            </a:r>
            <a:r>
              <a:rPr lang="en-US" sz="1600" dirty="0" err="1"/>
              <a:t>jewish</a:t>
            </a:r>
            <a:r>
              <a:rPr lang="en-US" sz="1600" dirty="0"/>
              <a:t>-studies-special-track-streaming/</a:t>
            </a:r>
          </a:p>
          <a:p>
            <a:endParaRPr lang="en-US" dirty="0"/>
          </a:p>
        </p:txBody>
      </p:sp>
      <p:sp>
        <p:nvSpPr>
          <p:cNvPr id="8" name="Rectangle 7"/>
          <p:cNvSpPr/>
          <p:nvPr/>
        </p:nvSpPr>
        <p:spPr>
          <a:xfrm>
            <a:off x="5531370" y="4161843"/>
            <a:ext cx="6127230" cy="2631490"/>
          </a:xfrm>
          <a:prstGeom prst="rect">
            <a:avLst/>
          </a:prstGeom>
        </p:spPr>
        <p:txBody>
          <a:bodyPr wrap="square">
            <a:spAutoFit/>
          </a:bodyPr>
          <a:lstStyle/>
          <a:p>
            <a:r>
              <a:rPr lang="en-US" sz="2000" i="1" dirty="0" smtClean="0"/>
              <a:t>As </a:t>
            </a:r>
            <a:r>
              <a:rPr lang="en-US" sz="2000" i="1" dirty="0"/>
              <a:t>part of the </a:t>
            </a:r>
            <a:r>
              <a:rPr lang="en-US" sz="2000" i="1" dirty="0" err="1"/>
              <a:t>Scripta</a:t>
            </a:r>
            <a:r>
              <a:rPr lang="en-US" sz="2000" i="1" dirty="0"/>
              <a:t> </a:t>
            </a:r>
            <a:r>
              <a:rPr lang="en-US" sz="2000" i="1" dirty="0" err="1"/>
              <a:t>Qumranica</a:t>
            </a:r>
            <a:r>
              <a:rPr lang="en-US" sz="2000" i="1" dirty="0"/>
              <a:t> Electronica digitization project, </a:t>
            </a:r>
            <a:r>
              <a:rPr lang="en-US" sz="2500" b="1" i="1" dirty="0" err="1">
                <a:solidFill>
                  <a:srgbClr val="FF0000"/>
                </a:solidFill>
              </a:rPr>
              <a:t>Göttingen</a:t>
            </a:r>
            <a:r>
              <a:rPr lang="en-US" sz="2500" b="1" i="1" dirty="0">
                <a:solidFill>
                  <a:srgbClr val="FF0000"/>
                </a:solidFill>
              </a:rPr>
              <a:t> University </a:t>
            </a:r>
            <a:r>
              <a:rPr lang="en-US" sz="2000" i="1" dirty="0"/>
              <a:t>is preparing a digital edition of the Damascus </a:t>
            </a:r>
            <a:r>
              <a:rPr lang="en-US" sz="2000" i="1" dirty="0" smtClean="0"/>
              <a:t>Document</a:t>
            </a:r>
            <a:br>
              <a:rPr lang="en-US" sz="2000" i="1" dirty="0" smtClean="0"/>
            </a:br>
            <a:r>
              <a:rPr lang="en-US" sz="2000" i="1" dirty="0" smtClean="0"/>
              <a:t/>
            </a:r>
            <a:br>
              <a:rPr lang="en-US" sz="2000" i="1" dirty="0" smtClean="0"/>
            </a:br>
            <a:r>
              <a:rPr lang="en-US" sz="2000" dirty="0" smtClean="0"/>
              <a:t>editors: </a:t>
            </a:r>
            <a:r>
              <a:rPr lang="en-US" sz="2000" dirty="0" err="1" smtClean="0"/>
              <a:t>Tzoref</a:t>
            </a:r>
            <a:r>
              <a:rPr lang="en-US" sz="2000" dirty="0" smtClean="0"/>
              <a:t>, Peter </a:t>
            </a:r>
            <a:r>
              <a:rPr lang="en-US" sz="2000" dirty="0" err="1" smtClean="0"/>
              <a:t>Porzig</a:t>
            </a:r>
            <a:r>
              <a:rPr lang="en-US" sz="2000" dirty="0" smtClean="0"/>
              <a:t>, James Tucker</a:t>
            </a:r>
            <a:br>
              <a:rPr lang="en-US" sz="2000" dirty="0" smtClean="0"/>
            </a:br>
            <a:r>
              <a:rPr lang="en-US" sz="2000" dirty="0" smtClean="0"/>
              <a:t>programmer: Martin </a:t>
            </a:r>
            <a:r>
              <a:rPr lang="en-US" sz="2000" dirty="0" err="1" smtClean="0"/>
              <a:t>Schröter</a:t>
            </a:r>
            <a:r>
              <a:rPr lang="en-US" sz="2000" dirty="0" smtClean="0"/>
              <a:t/>
            </a:r>
            <a:br>
              <a:rPr lang="en-US" sz="2000" dirty="0" smtClean="0"/>
            </a:br>
            <a:r>
              <a:rPr lang="en-US" sz="2000" dirty="0" smtClean="0"/>
              <a:t>QWB: </a:t>
            </a:r>
            <a:r>
              <a:rPr lang="is-IS" sz="2000" dirty="0" smtClean="0"/>
              <a:t>…   </a:t>
            </a:r>
            <a:br>
              <a:rPr lang="is-IS" sz="2000" dirty="0" smtClean="0"/>
            </a:br>
            <a:r>
              <a:rPr lang="is-IS" sz="2000" dirty="0" smtClean="0"/>
              <a:t>SQE: ...</a:t>
            </a:r>
            <a:endParaRPr lang="en-US" sz="2000" dirty="0"/>
          </a:p>
        </p:txBody>
      </p:sp>
    </p:spTree>
    <p:extLst>
      <p:ext uri="{BB962C8B-B14F-4D97-AF65-F5344CB8AC3E}">
        <p14:creationId xmlns:p14="http://schemas.microsoft.com/office/powerpoint/2010/main" val="1955037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7907" y="-726954"/>
            <a:ext cx="12344401" cy="8445847"/>
          </a:xfrm>
          <a:prstGeom prst="rect">
            <a:avLst/>
          </a:prstGeom>
        </p:spPr>
      </p:pic>
    </p:spTree>
    <p:extLst>
      <p:ext uri="{BB962C8B-B14F-4D97-AF65-F5344CB8AC3E}">
        <p14:creationId xmlns:p14="http://schemas.microsoft.com/office/powerpoint/2010/main" val="596874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64647"/>
            <a:ext cx="12192000" cy="7364242"/>
          </a:xfrm>
          <a:prstGeom prst="rect">
            <a:avLst/>
          </a:prstGeom>
        </p:spPr>
      </p:pic>
    </p:spTree>
    <p:extLst>
      <p:ext uri="{BB962C8B-B14F-4D97-AF65-F5344CB8AC3E}">
        <p14:creationId xmlns:p14="http://schemas.microsoft.com/office/powerpoint/2010/main" val="1332298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QWB</a:t>
            </a:r>
            <a:endParaRPr lang="en-US" dirty="0"/>
          </a:p>
        </p:txBody>
      </p:sp>
      <p:sp>
        <p:nvSpPr>
          <p:cNvPr id="3" name="Content Placeholder 2"/>
          <p:cNvSpPr>
            <a:spLocks noGrp="1"/>
          </p:cNvSpPr>
          <p:nvPr>
            <p:ph idx="1"/>
          </p:nvPr>
        </p:nvSpPr>
        <p:spPr/>
        <p:txBody>
          <a:bodyPr/>
          <a:lstStyle/>
          <a:p>
            <a:pPr marL="0" lvl="0" indent="0">
              <a:lnSpc>
                <a:spcPct val="100000"/>
              </a:lnSpc>
              <a:spcBef>
                <a:spcPts val="0"/>
              </a:spcBef>
              <a:buNone/>
            </a:pPr>
            <a:r>
              <a:rPr lang="en-US" i="1" dirty="0" smtClean="0"/>
              <a:t>The </a:t>
            </a:r>
            <a:r>
              <a:rPr lang="en-US" i="1" dirty="0"/>
              <a:t>notes in the edition will include a full record of all proposed readings attested in the secondary literature, as well as semantic, syntactic, and morphological information for each word. </a:t>
            </a:r>
            <a:endParaRPr lang="en-US" i="1" dirty="0" smtClean="0"/>
          </a:p>
          <a:p>
            <a:pPr marL="0" lvl="0" indent="0">
              <a:lnSpc>
                <a:spcPct val="100000"/>
              </a:lnSpc>
              <a:spcBef>
                <a:spcPts val="0"/>
              </a:spcBef>
              <a:buNone/>
            </a:pPr>
            <a:endParaRPr lang="en-US" i="1" dirty="0"/>
          </a:p>
          <a:p>
            <a:pPr marL="0" lvl="0" indent="0">
              <a:lnSpc>
                <a:spcPct val="100000"/>
              </a:lnSpc>
              <a:spcBef>
                <a:spcPts val="0"/>
              </a:spcBef>
              <a:buNone/>
            </a:pPr>
            <a:r>
              <a:rPr lang="en-US" i="1" dirty="0"/>
              <a:t>They will record, and link to, variant readings in parallel passages in the multiple D manuscripts, and a bibliography.</a:t>
            </a:r>
            <a:endParaRPr lang="en-US" i="1" dirty="0" smtClean="0"/>
          </a:p>
          <a:p>
            <a:pPr marL="0" indent="0">
              <a:lnSpc>
                <a:spcPct val="100000"/>
              </a:lnSpc>
              <a:spcBef>
                <a:spcPts val="0"/>
              </a:spcBef>
              <a:buNone/>
            </a:pP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endParaRPr lang="en-US" i="1" dirty="0"/>
          </a:p>
          <a:p>
            <a:pPr marL="0" lvl="0" indent="0">
              <a:lnSpc>
                <a:spcPct val="100000"/>
              </a:lnSpc>
              <a:spcBef>
                <a:spcPts val="0"/>
              </a:spcBef>
              <a:buNone/>
            </a:pPr>
            <a:endParaRPr lang="en-US" dirty="0">
              <a:solidFill>
                <a:srgbClr val="FF0000"/>
              </a:solidFill>
            </a:endParaRPr>
          </a:p>
        </p:txBody>
      </p:sp>
    </p:spTree>
    <p:extLst>
      <p:ext uri="{BB962C8B-B14F-4D97-AF65-F5344CB8AC3E}">
        <p14:creationId xmlns:p14="http://schemas.microsoft.com/office/powerpoint/2010/main" val="136806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838200" y="96253"/>
            <a:ext cx="10515600" cy="6555641"/>
          </a:xfrm>
          <a:prstGeom prst="rect">
            <a:avLst/>
          </a:prstGeom>
        </p:spPr>
        <p:txBody>
          <a:bodyPr wrap="square">
            <a:spAutoFit/>
          </a:bodyPr>
          <a:lstStyle/>
          <a:p>
            <a:r>
              <a:rPr lang="en-US" sz="1500" dirty="0">
                <a:solidFill>
                  <a:srgbClr val="0000FF"/>
                </a:solidFill>
                <a:latin typeface="Times New Roman" charset="0"/>
              </a:rPr>
              <a:t>295</a:t>
            </a:r>
            <a:r>
              <a:rPr lang="en-US" sz="1500" dirty="0">
                <a:solidFill>
                  <a:srgbClr val="000000"/>
                </a:solidFill>
                <a:latin typeface="Times New Roman" charset="0"/>
              </a:rPr>
              <a:t> I have written at length and must crave your pardon, </a:t>
            </a:r>
            <a:r>
              <a:rPr lang="en-US" sz="1500" dirty="0" err="1">
                <a:solidFill>
                  <a:srgbClr val="000000"/>
                </a:solidFill>
                <a:latin typeface="Times New Roman" charset="0"/>
              </a:rPr>
              <a:t>Philocrates</a:t>
            </a:r>
            <a:r>
              <a:rPr lang="en-US" sz="1500" dirty="0">
                <a:solidFill>
                  <a:srgbClr val="000000"/>
                </a:solidFill>
                <a:latin typeface="Times New Roman" charset="0"/>
              </a:rPr>
              <a:t>. I was astonished beyond measure at the men and the way in which on the spur of the moment they gave answers which </a:t>
            </a:r>
            <a:r>
              <a:rPr lang="en-US" sz="1500" dirty="0">
                <a:solidFill>
                  <a:srgbClr val="0000FF"/>
                </a:solidFill>
                <a:latin typeface="Times New Roman" charset="0"/>
              </a:rPr>
              <a:t>296</a:t>
            </a:r>
            <a:r>
              <a:rPr lang="en-US" sz="1500" dirty="0">
                <a:solidFill>
                  <a:srgbClr val="000000"/>
                </a:solidFill>
                <a:latin typeface="Times New Roman" charset="0"/>
              </a:rPr>
              <a:t> really needed a long time to devise. For though the questioner had given great thought to each particular question, those who replied one after the other had their answers to the questions ready at once and so they seemed to me and to all who were present and especially to the philosophers to be worthy of admiration. And I suppose that the thing will seem incredible to those who will </a:t>
            </a:r>
            <a:r>
              <a:rPr lang="en-US" sz="1500" dirty="0">
                <a:solidFill>
                  <a:srgbClr val="0000FF"/>
                </a:solidFill>
                <a:latin typeface="Times New Roman" charset="0"/>
              </a:rPr>
              <a:t>297</a:t>
            </a:r>
            <a:r>
              <a:rPr lang="en-US" sz="1500" dirty="0">
                <a:solidFill>
                  <a:srgbClr val="000000"/>
                </a:solidFill>
                <a:latin typeface="Times New Roman" charset="0"/>
              </a:rPr>
              <a:t> read my narrative in the future. But it is unseemly to misrepresent facts which are recorded in the public archives. And it would not be right for me to transgress in such a matter as this. I tell the story just as it happened, conscientiously avoiding any error. I was so impressed by the force of their utterances, that I made an effort to consult those whose business it was to make </a:t>
            </a:r>
            <a:r>
              <a:rPr lang="en-US" sz="1500" dirty="0">
                <a:solidFill>
                  <a:srgbClr val="0000FF"/>
                </a:solidFill>
                <a:latin typeface="Times New Roman" charset="0"/>
              </a:rPr>
              <a:t>298</a:t>
            </a:r>
            <a:r>
              <a:rPr lang="en-US" sz="1500" dirty="0">
                <a:solidFill>
                  <a:srgbClr val="000000"/>
                </a:solidFill>
                <a:latin typeface="Times New Roman" charset="0"/>
              </a:rPr>
              <a:t> a record of all that happened at the royal audiences and banquets. For it is the custom, as you know, from the moment the king begins to transact business until the time when he retires to rest, for a record to be taken of all his sayings and doings - a most excellent and useful arrangement. </a:t>
            </a:r>
            <a:r>
              <a:rPr lang="en-US" sz="1500" dirty="0">
                <a:solidFill>
                  <a:srgbClr val="0000FF"/>
                </a:solidFill>
                <a:latin typeface="Times New Roman" charset="0"/>
              </a:rPr>
              <a:t>299</a:t>
            </a:r>
            <a:r>
              <a:rPr lang="en-US" sz="1500" dirty="0">
                <a:solidFill>
                  <a:srgbClr val="000000"/>
                </a:solidFill>
                <a:latin typeface="Times New Roman" charset="0"/>
              </a:rPr>
              <a:t> For on the following day the minutes of the doings and sayings of the previous day are read over before business commences, and if there has been any irregularity, the matter is at once set right. </a:t>
            </a:r>
            <a:r>
              <a:rPr lang="en-US" sz="1500" dirty="0">
                <a:solidFill>
                  <a:srgbClr val="0000FF"/>
                </a:solidFill>
                <a:latin typeface="Times New Roman" charset="0"/>
              </a:rPr>
              <a:t>300</a:t>
            </a:r>
            <a:r>
              <a:rPr lang="en-US" sz="1500" dirty="0">
                <a:solidFill>
                  <a:srgbClr val="000000"/>
                </a:solidFill>
                <a:latin typeface="Times New Roman" charset="0"/>
              </a:rPr>
              <a:t> I obtained therefore, as has been said, accurate information from the public records, and I have set forth the facts in proper order since I know how eager you are to obtain useful information.</a:t>
            </a:r>
          </a:p>
          <a:p>
            <a:r>
              <a:rPr lang="en-US" sz="1500" dirty="0">
                <a:solidFill>
                  <a:srgbClr val="0000FF"/>
                </a:solidFill>
                <a:latin typeface="Times New Roman" charset="0"/>
              </a:rPr>
              <a:t>301</a:t>
            </a:r>
            <a:r>
              <a:rPr lang="en-US" sz="1500" dirty="0">
                <a:solidFill>
                  <a:srgbClr val="000000"/>
                </a:solidFill>
                <a:latin typeface="Times New Roman" charset="0"/>
              </a:rPr>
              <a:t> Three days later Demetrius took the men and passing along the sea-wall, seven stadia long, to the island, crossed the bridge and made for the northern districts of Pharos. There he assembled them in a house, which had been built upon the sea-shore, of great beauty and in a secluded situation, and invited them to carry out the work of translation, since everything that they needed for the purpose </a:t>
            </a:r>
            <a:r>
              <a:rPr lang="en-US" sz="1500" dirty="0">
                <a:solidFill>
                  <a:srgbClr val="0000FF"/>
                </a:solidFill>
                <a:latin typeface="Times New Roman" charset="0"/>
              </a:rPr>
              <a:t>302</a:t>
            </a:r>
            <a:r>
              <a:rPr lang="en-US" sz="1500" dirty="0">
                <a:solidFill>
                  <a:srgbClr val="000000"/>
                </a:solidFill>
                <a:latin typeface="Times New Roman" charset="0"/>
              </a:rPr>
              <a:t> was placed at their disposal. So they set to work comparing their several results and making them agree, and whatever they agreed upon was suitably copied out under the direction of Demetrius. </a:t>
            </a:r>
            <a:r>
              <a:rPr lang="en-US" sz="1500" dirty="0">
                <a:solidFill>
                  <a:srgbClr val="0000FF"/>
                </a:solidFill>
                <a:latin typeface="Times New Roman" charset="0"/>
              </a:rPr>
              <a:t>303</a:t>
            </a:r>
            <a:r>
              <a:rPr lang="en-US" sz="1500" dirty="0">
                <a:solidFill>
                  <a:srgbClr val="000000"/>
                </a:solidFill>
                <a:latin typeface="Times New Roman" charset="0"/>
              </a:rPr>
              <a:t> And the session lasted until the ninth hour; after this they were set free to minister to their physical </a:t>
            </a:r>
            <a:r>
              <a:rPr lang="en-US" sz="1500" dirty="0">
                <a:solidFill>
                  <a:srgbClr val="0000FF"/>
                </a:solidFill>
                <a:latin typeface="Times New Roman" charset="0"/>
              </a:rPr>
              <a:t>304</a:t>
            </a:r>
            <a:r>
              <a:rPr lang="en-US" sz="1500" dirty="0">
                <a:solidFill>
                  <a:srgbClr val="000000"/>
                </a:solidFill>
                <a:latin typeface="Times New Roman" charset="0"/>
              </a:rPr>
              <a:t> needs. Everything they wanted was furnished for them on a lavish scale. In addition to this </a:t>
            </a:r>
            <a:r>
              <a:rPr lang="en-US" sz="1500" dirty="0" err="1">
                <a:solidFill>
                  <a:srgbClr val="000000"/>
                </a:solidFill>
                <a:latin typeface="Times New Roman" charset="0"/>
              </a:rPr>
              <a:t>Dorotheus</a:t>
            </a:r>
            <a:r>
              <a:rPr lang="en-US" sz="1500" dirty="0">
                <a:solidFill>
                  <a:srgbClr val="000000"/>
                </a:solidFill>
                <a:latin typeface="Times New Roman" charset="0"/>
              </a:rPr>
              <a:t> made the same preparations for them daily as were made for the king himself - for thus he had been commanded by the king. In the early morning they appeared daily at the Court, and </a:t>
            </a:r>
            <a:r>
              <a:rPr lang="en-US" sz="1500" dirty="0">
                <a:solidFill>
                  <a:srgbClr val="0000FF"/>
                </a:solidFill>
                <a:latin typeface="Times New Roman" charset="0"/>
              </a:rPr>
              <a:t>305</a:t>
            </a:r>
            <a:r>
              <a:rPr lang="en-US" sz="1500" dirty="0">
                <a:solidFill>
                  <a:srgbClr val="000000"/>
                </a:solidFill>
                <a:latin typeface="Times New Roman" charset="0"/>
              </a:rPr>
              <a:t> after saluting the king went back to their own place. And as is the custom of all the Jews, they washed their hands in the sea and prayed to God and then devoted themselves to reading and </a:t>
            </a:r>
            <a:r>
              <a:rPr lang="en-US" sz="1500" dirty="0">
                <a:solidFill>
                  <a:srgbClr val="0000FF"/>
                </a:solidFill>
                <a:latin typeface="Times New Roman" charset="0"/>
              </a:rPr>
              <a:t>306</a:t>
            </a:r>
            <a:r>
              <a:rPr lang="en-US" sz="1500" dirty="0">
                <a:solidFill>
                  <a:srgbClr val="000000"/>
                </a:solidFill>
                <a:latin typeface="Times New Roman" charset="0"/>
              </a:rPr>
              <a:t> translating the particular passage upon which they were engaged, and I put the question to them, Why it was that they washed their hands before they prayed? And they explained that it was a token that they had done no evil (for every form of activity is wrought by means of the hands) since in their noble and holy way they regard everything as a symbol of righteousness and truth.</a:t>
            </a:r>
          </a:p>
          <a:p>
            <a:r>
              <a:rPr lang="en-US" sz="1500" dirty="0">
                <a:solidFill>
                  <a:srgbClr val="0000FF"/>
                </a:solidFill>
                <a:latin typeface="Times New Roman" charset="0"/>
              </a:rPr>
              <a:t>307</a:t>
            </a:r>
            <a:r>
              <a:rPr lang="en-US" sz="1500" dirty="0">
                <a:solidFill>
                  <a:srgbClr val="000000"/>
                </a:solidFill>
                <a:latin typeface="Times New Roman" charset="0"/>
              </a:rPr>
              <a:t> As I have already said, they met together daily in the place which was delightful for its quiet and its brightness and applied themselves to their task. And it so chanced that the work of translation was completed in seventy-two days, just as if this had been arranged of set purpose.</a:t>
            </a:r>
            <a:endParaRPr lang="en-US" sz="1500" b="0" i="0" dirty="0">
              <a:solidFill>
                <a:srgbClr val="000000"/>
              </a:solidFill>
              <a:effectLst/>
              <a:latin typeface="Times New Roman" charset="0"/>
            </a:endParaRPr>
          </a:p>
        </p:txBody>
      </p:sp>
    </p:spTree>
    <p:extLst>
      <p:ext uri="{BB962C8B-B14F-4D97-AF65-F5344CB8AC3E}">
        <p14:creationId xmlns:p14="http://schemas.microsoft.com/office/powerpoint/2010/main" val="149112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6698"/>
            <a:ext cx="12192000" cy="6724604"/>
          </a:xfrm>
          <a:prstGeom prst="rect">
            <a:avLst/>
          </a:prstGeom>
        </p:spPr>
      </p:pic>
    </p:spTree>
    <p:extLst>
      <p:ext uri="{BB962C8B-B14F-4D97-AF65-F5344CB8AC3E}">
        <p14:creationId xmlns:p14="http://schemas.microsoft.com/office/powerpoint/2010/main" val="197379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rPr>
              <a:t>INTELLECTUAL PROPERTY: </a:t>
            </a:r>
            <a:r>
              <a:rPr lang="en-US" b="1" dirty="0" smtClean="0">
                <a:solidFill>
                  <a:schemeClr val="accent1"/>
                </a:solidFill>
              </a:rPr>
              <a:t>HIERARCHIES. Propriety </a:t>
            </a:r>
            <a:r>
              <a:rPr lang="en-US" dirty="0" smtClean="0"/>
              <a:t> </a:t>
            </a:r>
            <a:br>
              <a:rPr lang="en-US" dirty="0" smtClean="0"/>
            </a:br>
            <a:r>
              <a:rPr lang="en-US" dirty="0" smtClean="0"/>
              <a:t>OPEN ACCESS. </a:t>
            </a:r>
            <a:r>
              <a:rPr lang="en-US" sz="4200" dirty="0" smtClean="0"/>
              <a:t>Economics of Knowledge, Expression</a:t>
            </a:r>
            <a:endParaRPr lang="en-US" sz="4200" dirty="0"/>
          </a:p>
        </p:txBody>
      </p:sp>
      <p:sp>
        <p:nvSpPr>
          <p:cNvPr id="3" name="Content Placeholder 2"/>
          <p:cNvSpPr>
            <a:spLocks noGrp="1"/>
          </p:cNvSpPr>
          <p:nvPr>
            <p:ph idx="1"/>
          </p:nvPr>
        </p:nvSpPr>
        <p:spPr>
          <a:xfrm>
            <a:off x="838200" y="1558978"/>
            <a:ext cx="10515600" cy="5299022"/>
          </a:xfrm>
        </p:spPr>
        <p:txBody>
          <a:bodyPr>
            <a:normAutofit/>
          </a:bodyPr>
          <a:lstStyle/>
          <a:p>
            <a:pPr marL="0" lvl="0" indent="0">
              <a:lnSpc>
                <a:spcPct val="100000"/>
              </a:lnSpc>
              <a:spcBef>
                <a:spcPts val="0"/>
              </a:spcBef>
              <a:buNone/>
            </a:pPr>
            <a:r>
              <a:rPr lang="en" b="1" dirty="0" smtClean="0"/>
              <a:t>CD 14</a:t>
            </a:r>
            <a:r>
              <a:rPr lang="de-DE" b="1" dirty="0"/>
              <a:t> </a:t>
            </a:r>
            <a:r>
              <a:rPr lang="de-DE" b="1" dirty="0" smtClean="0"/>
              <a:t> </a:t>
            </a:r>
            <a:r>
              <a:rPr lang="en" sz="2200" b="1" baseline="30000" dirty="0" smtClean="0"/>
              <a:t>3</a:t>
            </a:r>
            <a:r>
              <a:rPr lang="en" sz="2200" baseline="30000" dirty="0" smtClean="0"/>
              <a:t>  </a:t>
            </a:r>
            <a:r>
              <a:rPr lang="en" sz="2200" dirty="0" smtClean="0"/>
              <a:t>The </a:t>
            </a:r>
            <a:r>
              <a:rPr lang="en" sz="2200" dirty="0"/>
              <a:t>rule of dwelling in all the camps. All shall be mustered by their names: the priests first,  </a:t>
            </a:r>
            <a:r>
              <a:rPr lang="en" sz="2200" b="1" baseline="30000" dirty="0"/>
              <a:t>4</a:t>
            </a:r>
            <a:r>
              <a:rPr lang="en" sz="2200" dirty="0"/>
              <a:t>  the Levites second, the children of Israel third, the proselyte fourth. Then they shall be recorded by name,  </a:t>
            </a:r>
            <a:r>
              <a:rPr lang="en" sz="2200" b="1" baseline="30000" dirty="0"/>
              <a:t>5</a:t>
            </a:r>
            <a:r>
              <a:rPr lang="en" sz="2200" dirty="0"/>
              <a:t>  one after the other: the priests first, the Levites second, the children of Israel </a:t>
            </a:r>
            <a:r>
              <a:rPr lang="en" sz="2200" b="1" baseline="30000" dirty="0"/>
              <a:t>6</a:t>
            </a:r>
            <a:r>
              <a:rPr lang="en" sz="2200" dirty="0"/>
              <a:t>  third, the proselyte fourth. </a:t>
            </a:r>
            <a:endParaRPr lang="de-DE" sz="2200" dirty="0" smtClean="0"/>
          </a:p>
          <a:p>
            <a:pPr marL="0" lvl="0" indent="0">
              <a:lnSpc>
                <a:spcPct val="100000"/>
              </a:lnSpc>
              <a:spcBef>
                <a:spcPts val="0"/>
              </a:spcBef>
              <a:buNone/>
            </a:pPr>
            <a:r>
              <a:rPr lang="en" sz="3000" b="1" dirty="0" smtClean="0"/>
              <a:t>In </a:t>
            </a:r>
            <a:r>
              <a:rPr lang="en" sz="3000" b="1" dirty="0"/>
              <a:t>the same order</a:t>
            </a:r>
            <a:r>
              <a:rPr lang="en" sz="3000" dirty="0"/>
              <a:t> they shall sit, and in the same order they will inquire of all. </a:t>
            </a:r>
            <a:r>
              <a:rPr lang="en" sz="2200" dirty="0"/>
              <a:t>The priest who presides </a:t>
            </a:r>
            <a:r>
              <a:rPr lang="en" sz="2200" b="1" baseline="30000" dirty="0"/>
              <a:t>7</a:t>
            </a:r>
            <a:r>
              <a:rPr lang="en" sz="2200" dirty="0"/>
              <a:t>  at the head of the general membership </a:t>
            </a:r>
            <a:r>
              <a:rPr lang="en" sz="2200" b="1" dirty="0">
                <a:solidFill>
                  <a:srgbClr val="FF0000"/>
                </a:solidFill>
              </a:rPr>
              <a:t>must be between thirty to sixty years old</a:t>
            </a:r>
            <a:r>
              <a:rPr lang="en" sz="2200" dirty="0"/>
              <a:t>, learned in the Book of Meditation </a:t>
            </a:r>
            <a:r>
              <a:rPr lang="en" sz="2200" b="1" baseline="30000" dirty="0"/>
              <a:t>8</a:t>
            </a:r>
            <a:r>
              <a:rPr lang="en" sz="2200" dirty="0"/>
              <a:t>  and in all the regulations of the Law, speaking them in the proper way. The Overseer of </a:t>
            </a:r>
            <a:r>
              <a:rPr lang="en" sz="2200" b="1" baseline="30000" dirty="0"/>
              <a:t>9</a:t>
            </a:r>
            <a:r>
              <a:rPr lang="en" sz="2200" dirty="0"/>
              <a:t>  all the camps must be between </a:t>
            </a:r>
            <a:r>
              <a:rPr lang="en" sz="2200" b="1" dirty="0">
                <a:solidFill>
                  <a:srgbClr val="FF0000"/>
                </a:solidFill>
              </a:rPr>
              <a:t>thirty and fifty years old</a:t>
            </a:r>
            <a:r>
              <a:rPr lang="en" sz="2200" dirty="0"/>
              <a:t>, master of every  </a:t>
            </a:r>
            <a:r>
              <a:rPr lang="en" sz="2200" b="1" baseline="30000" dirty="0"/>
              <a:t>10</a:t>
            </a:r>
            <a:r>
              <a:rPr lang="en" sz="2200" dirty="0"/>
              <a:t>  secret of men and of every deceptive utterance. </a:t>
            </a:r>
            <a:r>
              <a:rPr lang="en" sz="3000" b="1" dirty="0"/>
              <a:t>At his command</a:t>
            </a:r>
            <a:r>
              <a:rPr lang="en" sz="2200" dirty="0"/>
              <a:t> the members of the congregation shall enter,  </a:t>
            </a:r>
            <a:r>
              <a:rPr lang="en" sz="2200" b="1" baseline="30000" dirty="0"/>
              <a:t>11</a:t>
            </a:r>
            <a:r>
              <a:rPr lang="en" sz="2200" dirty="0"/>
              <a:t>  </a:t>
            </a:r>
            <a:r>
              <a:rPr lang="en" sz="3000" b="1" dirty="0"/>
              <a:t>each in his turn</a:t>
            </a:r>
            <a:r>
              <a:rPr lang="en" sz="3000" dirty="0"/>
              <a:t>. Anything that any man might have to say, let him say it to the </a:t>
            </a:r>
            <a:r>
              <a:rPr lang="en" sz="3000" dirty="0" smtClean="0"/>
              <a:t>Overseer</a:t>
            </a:r>
            <a:endParaRPr lang="en-US" sz="3000" dirty="0"/>
          </a:p>
        </p:txBody>
      </p:sp>
    </p:spTree>
    <p:extLst>
      <p:ext uri="{BB962C8B-B14F-4D97-AF65-F5344CB8AC3E}">
        <p14:creationId xmlns:p14="http://schemas.microsoft.com/office/powerpoint/2010/main" val="39160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rPr>
              <a:t>INTELLECTUAL PROPERTY: </a:t>
            </a:r>
            <a:r>
              <a:rPr lang="en-US" b="1" dirty="0" smtClean="0">
                <a:solidFill>
                  <a:schemeClr val="accent1"/>
                </a:solidFill>
              </a:rPr>
              <a:t>HIERARCHIES. Propriety </a:t>
            </a:r>
            <a:r>
              <a:rPr lang="en-US" dirty="0" smtClean="0"/>
              <a:t> </a:t>
            </a:r>
            <a:br>
              <a:rPr lang="en-US" dirty="0" smtClean="0"/>
            </a:br>
            <a:r>
              <a:rPr lang="en-US" dirty="0" smtClean="0"/>
              <a:t>Economics of Knowledge, Expression</a:t>
            </a:r>
            <a:endParaRPr lang="en-US" dirty="0"/>
          </a:p>
        </p:txBody>
      </p:sp>
      <p:pic>
        <p:nvPicPr>
          <p:cNvPr id="5" name="Content Placeholder 4"/>
          <p:cNvPicPr>
            <a:picLocks noGrp="1" noChangeAspect="1"/>
          </p:cNvPicPr>
          <p:nvPr>
            <p:ph idx="1"/>
          </p:nvPr>
        </p:nvPicPr>
        <p:blipFill>
          <a:blip r:embed="rId3"/>
          <a:stretch>
            <a:fillRect/>
          </a:stretch>
        </p:blipFill>
        <p:spPr>
          <a:xfrm>
            <a:off x="119803" y="1690688"/>
            <a:ext cx="8774480" cy="4351338"/>
          </a:xfrm>
          <a:prstGeom prst="rect">
            <a:avLst/>
          </a:prstGeom>
        </p:spPr>
      </p:pic>
      <p:pic>
        <p:nvPicPr>
          <p:cNvPr id="6" name="Picture 5"/>
          <p:cNvPicPr>
            <a:picLocks noChangeAspect="1"/>
          </p:cNvPicPr>
          <p:nvPr/>
        </p:nvPicPr>
        <p:blipFill>
          <a:blip r:embed="rId4"/>
          <a:stretch>
            <a:fillRect/>
          </a:stretch>
        </p:blipFill>
        <p:spPr>
          <a:xfrm>
            <a:off x="3821243" y="3314700"/>
            <a:ext cx="8039100" cy="3543300"/>
          </a:xfrm>
          <a:prstGeom prst="rect">
            <a:avLst/>
          </a:prstGeom>
        </p:spPr>
      </p:pic>
    </p:spTree>
    <p:extLst>
      <p:ext uri="{BB962C8B-B14F-4D97-AF65-F5344CB8AC3E}">
        <p14:creationId xmlns:p14="http://schemas.microsoft.com/office/powerpoint/2010/main" val="187059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
            </a:r>
            <a:br>
              <a:rPr lang="en-US" dirty="0"/>
            </a:br>
            <a:endParaRPr lang="en-US" dirty="0"/>
          </a:p>
        </p:txBody>
      </p:sp>
      <p:pic>
        <p:nvPicPr>
          <p:cNvPr id="6" name="Content Placeholder 5"/>
          <p:cNvPicPr>
            <a:picLocks noGrp="1" noChangeAspect="1"/>
          </p:cNvPicPr>
          <p:nvPr>
            <p:ph idx="1"/>
          </p:nvPr>
        </p:nvPicPr>
        <p:blipFill>
          <a:blip r:embed="rId3"/>
          <a:stretch>
            <a:fillRect/>
          </a:stretch>
        </p:blipFill>
        <p:spPr>
          <a:xfrm>
            <a:off x="433466" y="224852"/>
            <a:ext cx="3871158" cy="4818259"/>
          </a:xfrm>
          <a:prstGeom prst="rect">
            <a:avLst/>
          </a:prstGeom>
        </p:spPr>
      </p:pic>
      <p:sp>
        <p:nvSpPr>
          <p:cNvPr id="7" name="TextBox 6"/>
          <p:cNvSpPr txBox="1"/>
          <p:nvPr/>
        </p:nvSpPr>
        <p:spPr>
          <a:xfrm>
            <a:off x="4304624" y="3627620"/>
            <a:ext cx="9805465" cy="646331"/>
          </a:xfrm>
          <a:prstGeom prst="rect">
            <a:avLst/>
          </a:prstGeom>
          <a:noFill/>
        </p:spPr>
        <p:txBody>
          <a:bodyPr wrap="square" rtlCol="0">
            <a:spAutoFit/>
          </a:bodyPr>
          <a:lstStyle/>
          <a:p>
            <a:r>
              <a:rPr lang="en-US" dirty="0" smtClean="0"/>
              <a:t>Called to attention of SQE team by James Tucker, </a:t>
            </a:r>
          </a:p>
          <a:p>
            <a:r>
              <a:rPr lang="en-US" dirty="0" smtClean="0"/>
              <a:t>following conversation with So </a:t>
            </a:r>
            <a:r>
              <a:rPr lang="en-US" dirty="0" err="1" smtClean="0"/>
              <a:t>Miyagawa</a:t>
            </a:r>
            <a:endParaRPr lang="en-US" dirty="0" smtClean="0"/>
          </a:p>
        </p:txBody>
      </p:sp>
      <p:sp>
        <p:nvSpPr>
          <p:cNvPr id="8" name="TextBox 7"/>
          <p:cNvSpPr txBox="1"/>
          <p:nvPr/>
        </p:nvSpPr>
        <p:spPr>
          <a:xfrm>
            <a:off x="134911" y="5241994"/>
            <a:ext cx="19633966" cy="1477328"/>
          </a:xfrm>
          <a:prstGeom prst="rect">
            <a:avLst/>
          </a:prstGeom>
          <a:noFill/>
        </p:spPr>
        <p:txBody>
          <a:bodyPr wrap="square" rtlCol="0">
            <a:spAutoFit/>
          </a:bodyPr>
          <a:lstStyle/>
          <a:p>
            <a:r>
              <a:rPr lang="en-US" dirty="0" smtClean="0"/>
              <a:t>“For </a:t>
            </a:r>
            <a:r>
              <a:rPr lang="en-US" dirty="0"/>
              <a:t>example, a car salesman may picture selling a </a:t>
            </a:r>
            <a:r>
              <a:rPr lang="en-US" b="1" dirty="0"/>
              <a:t>Ford</a:t>
            </a:r>
            <a:r>
              <a:rPr lang="en-US" dirty="0"/>
              <a:t> and selling a </a:t>
            </a:r>
            <a:r>
              <a:rPr lang="en-US" b="1" dirty="0"/>
              <a:t>Chevy </a:t>
            </a:r>
            <a:r>
              <a:rPr lang="en-US" dirty="0"/>
              <a:t>as two distinctly different processes</a:t>
            </a:r>
            <a:r>
              <a:rPr lang="en-US" dirty="0" smtClean="0"/>
              <a:t>.</a:t>
            </a:r>
            <a:endParaRPr lang="en-US" b="1" dirty="0"/>
          </a:p>
          <a:p>
            <a:r>
              <a:rPr lang="en-US" dirty="0" smtClean="0"/>
              <a:t>From </a:t>
            </a:r>
            <a:r>
              <a:rPr lang="en-US" dirty="0"/>
              <a:t>the perspective of the database modeler, however, both Ford and Chevy are automobiles, </a:t>
            </a:r>
            <a:endParaRPr lang="en-US" dirty="0" smtClean="0"/>
          </a:p>
          <a:p>
            <a:r>
              <a:rPr lang="en-US" dirty="0" smtClean="0"/>
              <a:t>they </a:t>
            </a:r>
            <a:r>
              <a:rPr lang="en-US" dirty="0"/>
              <a:t>are both either automatic transmissions or stick-shift, and they are both sold</a:t>
            </a:r>
            <a:r>
              <a:rPr lang="en-US" dirty="0" smtClean="0"/>
              <a:t>.”</a:t>
            </a:r>
            <a:r>
              <a:rPr lang="en-US" dirty="0"/>
              <a:t/>
            </a:r>
            <a:br>
              <a:rPr lang="en-US" dirty="0"/>
            </a:br>
            <a:r>
              <a:rPr lang="en-US" b="1" dirty="0" smtClean="0">
                <a:solidFill>
                  <a:srgbClr val="00B0F0"/>
                </a:solidFill>
              </a:rPr>
              <a:t>Gavin Powell</a:t>
            </a:r>
            <a:r>
              <a:rPr lang="en-US" b="1" dirty="0">
                <a:solidFill>
                  <a:srgbClr val="00B0F0"/>
                </a:solidFill>
              </a:rPr>
              <a:t>:</a:t>
            </a:r>
            <a:r>
              <a:rPr lang="en-US" dirty="0"/>
              <a:t/>
            </a:r>
            <a:br>
              <a:rPr lang="en-US" dirty="0"/>
            </a:br>
            <a:r>
              <a:rPr lang="en-US" dirty="0" smtClean="0"/>
              <a:t>“Whereas </a:t>
            </a:r>
            <a:r>
              <a:rPr lang="en-US" b="1" dirty="0"/>
              <a:t>end-users</a:t>
            </a:r>
            <a:r>
              <a:rPr lang="en-US" dirty="0"/>
              <a:t> see specifics, database model designers should look for common elements for </a:t>
            </a:r>
            <a:r>
              <a:rPr lang="en-US" dirty="0" smtClean="0"/>
              <a:t>abstraction”.</a:t>
            </a:r>
            <a:endParaRPr lang="en-US" dirty="0"/>
          </a:p>
        </p:txBody>
      </p:sp>
      <p:sp>
        <p:nvSpPr>
          <p:cNvPr id="10" name="TextBox 9"/>
          <p:cNvSpPr txBox="1"/>
          <p:nvPr/>
        </p:nvSpPr>
        <p:spPr>
          <a:xfrm>
            <a:off x="4304624" y="428804"/>
            <a:ext cx="6036456" cy="1477328"/>
          </a:xfrm>
          <a:prstGeom prst="rect">
            <a:avLst/>
          </a:prstGeom>
          <a:noFill/>
        </p:spPr>
        <p:txBody>
          <a:bodyPr wrap="square" rtlCol="0">
            <a:spAutoFit/>
          </a:bodyPr>
          <a:lstStyle/>
          <a:p>
            <a:r>
              <a:rPr lang="en-US" sz="2500" b="1" dirty="0">
                <a:solidFill>
                  <a:schemeClr val="accent1"/>
                </a:solidFill>
              </a:rPr>
              <a:t>INTELLECTUAL PROPERTY</a:t>
            </a:r>
            <a:r>
              <a:rPr lang="en-US" sz="2500" b="1" dirty="0" smtClean="0">
                <a:solidFill>
                  <a:schemeClr val="accent1"/>
                </a:solidFill>
              </a:rPr>
              <a:t>:  </a:t>
            </a:r>
            <a:br>
              <a:rPr lang="en-US" sz="2500" b="1" dirty="0" smtClean="0">
                <a:solidFill>
                  <a:schemeClr val="accent1"/>
                </a:solidFill>
              </a:rPr>
            </a:br>
            <a:r>
              <a:rPr lang="en-US" sz="2500" b="1" dirty="0" smtClean="0">
                <a:solidFill>
                  <a:schemeClr val="accent1"/>
                </a:solidFill>
              </a:rPr>
              <a:t>COLLABORATIVE COMMUNICATION</a:t>
            </a:r>
            <a:r>
              <a:rPr lang="en-US" b="1" dirty="0" smtClean="0">
                <a:solidFill>
                  <a:schemeClr val="accent1"/>
                </a:solidFill>
              </a:rPr>
              <a:t/>
            </a:r>
            <a:br>
              <a:rPr lang="en-US" b="1" dirty="0" smtClean="0">
                <a:solidFill>
                  <a:schemeClr val="accent1"/>
                </a:solidFill>
              </a:rPr>
            </a:br>
            <a:r>
              <a:rPr lang="en-US" sz="4000" b="1" dirty="0" smtClean="0">
                <a:solidFill>
                  <a:schemeClr val="accent1"/>
                </a:solidFill>
              </a:rPr>
              <a:t>“HUMAN INTERFACE”</a:t>
            </a:r>
            <a:endParaRPr lang="en-US" sz="4000" dirty="0"/>
          </a:p>
        </p:txBody>
      </p:sp>
    </p:spTree>
    <p:extLst>
      <p:ext uri="{BB962C8B-B14F-4D97-AF65-F5344CB8AC3E}">
        <p14:creationId xmlns:p14="http://schemas.microsoft.com/office/powerpoint/2010/main" val="99036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07346"/>
            <a:ext cx="10515600" cy="1325563"/>
          </a:xfrm>
        </p:spPr>
        <p:txBody>
          <a:bodyPr/>
          <a:lstStyle/>
          <a:p>
            <a:endParaRPr lang="en-US" dirty="0"/>
          </a:p>
        </p:txBody>
      </p:sp>
      <p:sp>
        <p:nvSpPr>
          <p:cNvPr id="3" name="Content Placeholder 2"/>
          <p:cNvSpPr>
            <a:spLocks noGrp="1"/>
          </p:cNvSpPr>
          <p:nvPr>
            <p:ph idx="1"/>
          </p:nvPr>
        </p:nvSpPr>
        <p:spPr>
          <a:xfrm>
            <a:off x="838200" y="517358"/>
            <a:ext cx="10700084" cy="5659605"/>
          </a:xfrm>
        </p:spPr>
        <p:txBody>
          <a:bodyPr>
            <a:normAutofit/>
          </a:bodyPr>
          <a:lstStyle/>
          <a:p>
            <a:pPr marL="0" indent="0">
              <a:lnSpc>
                <a:spcPct val="100000"/>
              </a:lnSpc>
              <a:spcBef>
                <a:spcPts val="0"/>
              </a:spcBef>
              <a:buNone/>
            </a:pPr>
            <a:r>
              <a:rPr lang="en-US" sz="2700" i="1" dirty="0"/>
              <a:t>As part of the </a:t>
            </a:r>
            <a:r>
              <a:rPr lang="en-US" sz="2700" i="1" dirty="0" err="1"/>
              <a:t>Scripta</a:t>
            </a:r>
            <a:r>
              <a:rPr lang="en-US" sz="2700" i="1" dirty="0"/>
              <a:t> </a:t>
            </a:r>
            <a:r>
              <a:rPr lang="en-US" sz="2700" i="1" dirty="0" err="1"/>
              <a:t>Qumranica</a:t>
            </a:r>
            <a:r>
              <a:rPr lang="en-US" sz="2700" i="1" dirty="0"/>
              <a:t> Electronica digitization project, </a:t>
            </a:r>
            <a:r>
              <a:rPr lang="en-US" sz="2700" i="1" dirty="0" err="1"/>
              <a:t>Göttingen</a:t>
            </a:r>
            <a:r>
              <a:rPr lang="en-US" sz="2700" i="1" dirty="0"/>
              <a:t> University is preparing a digital edition of the Damascus Document, which will take maximum advantage of the electronic medium</a:t>
            </a:r>
            <a:r>
              <a:rPr lang="en-US" sz="2500" i="1" dirty="0"/>
              <a:t>. </a:t>
            </a:r>
            <a:r>
              <a:rPr lang="en-US" sz="3000" b="1" i="1" dirty="0">
                <a:solidFill>
                  <a:srgbClr val="00B0F0"/>
                </a:solidFill>
              </a:rPr>
              <a:t>The foundation of the project is the merging of the textual data of </a:t>
            </a:r>
            <a:r>
              <a:rPr lang="en-US" sz="3000" b="1" i="1" dirty="0" err="1">
                <a:solidFill>
                  <a:srgbClr val="00B0F0"/>
                </a:solidFill>
              </a:rPr>
              <a:t>Göttingen’s</a:t>
            </a:r>
            <a:r>
              <a:rPr lang="en-US" sz="3000" b="1" i="1" dirty="0">
                <a:solidFill>
                  <a:srgbClr val="00B0F0"/>
                </a:solidFill>
              </a:rPr>
              <a:t> Qumran-Lexicon-project with the images of the IAA’s Leon Levy Digital Dead Sea Scrolls Library. </a:t>
            </a:r>
            <a:r>
              <a:rPr lang="en-US" sz="2700" i="1" dirty="0"/>
              <a:t>The exemplary edition of D/CD will feature multiple search capabilities and viewing options for the images, transcriptions, and translations of all of the manuscript witnesses, with extensive critical apparatuses, and notes. A composite edition will be based upon the material reconstruction work done by </a:t>
            </a:r>
            <a:r>
              <a:rPr lang="en-US" sz="2700" i="1" dirty="0" err="1"/>
              <a:t>Stegemann</a:t>
            </a:r>
            <a:r>
              <a:rPr lang="en-US" sz="2700" i="1" dirty="0"/>
              <a:t> and </a:t>
            </a:r>
            <a:r>
              <a:rPr lang="en-US" sz="2700" i="1" dirty="0" err="1"/>
              <a:t>Steudel</a:t>
            </a:r>
            <a:r>
              <a:rPr lang="en-US" sz="2700" i="1" dirty="0"/>
              <a:t>, including some of their previously unpublished research</a:t>
            </a:r>
            <a:r>
              <a:rPr lang="is-IS" sz="2700" i="1" dirty="0"/>
              <a:t>….</a:t>
            </a:r>
            <a:r>
              <a:rPr lang="en-US" sz="2700" i="1"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026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Scripta</a:t>
            </a:r>
            <a:r>
              <a:rPr lang="en-US" dirty="0"/>
              <a:t> </a:t>
            </a:r>
            <a:r>
              <a:rPr lang="en-US" dirty="0" err="1"/>
              <a:t>Qumranica</a:t>
            </a:r>
            <a:r>
              <a:rPr lang="en-US" dirty="0"/>
              <a:t> Electronica</a:t>
            </a:r>
            <a:br>
              <a:rPr lang="en-US" dirty="0"/>
            </a:br>
            <a:r>
              <a:rPr lang="de-DE" sz="3000" dirty="0"/>
              <a:t>Deutsch-Israelische Projektkooperation (DIP)</a:t>
            </a:r>
            <a:r>
              <a:rPr lang="en-US" sz="3000" dirty="0"/>
              <a:t> </a:t>
            </a:r>
          </a:p>
        </p:txBody>
      </p:sp>
      <p:sp>
        <p:nvSpPr>
          <p:cNvPr id="4" name="TextBox 3"/>
          <p:cNvSpPr txBox="1"/>
          <p:nvPr/>
        </p:nvSpPr>
        <p:spPr>
          <a:xfrm>
            <a:off x="62275" y="1690688"/>
            <a:ext cx="11680546" cy="646331"/>
          </a:xfrm>
          <a:prstGeom prst="rect">
            <a:avLst/>
          </a:prstGeom>
          <a:noFill/>
        </p:spPr>
        <p:txBody>
          <a:bodyPr wrap="square" rtlCol="0">
            <a:spAutoFit/>
          </a:bodyPr>
          <a:lstStyle/>
          <a:p>
            <a:r>
              <a:rPr lang="en-US" b="1" dirty="0" smtClean="0">
                <a:solidFill>
                  <a:srgbClr val="00B0F0"/>
                </a:solidFill>
              </a:rPr>
              <a:t>“</a:t>
            </a:r>
            <a:r>
              <a:rPr lang="en-US" b="1" i="1" dirty="0" smtClean="0">
                <a:solidFill>
                  <a:srgbClr val="00B0F0"/>
                </a:solidFill>
              </a:rPr>
              <a:t>the </a:t>
            </a:r>
            <a:r>
              <a:rPr lang="en-US" b="1" i="1" dirty="0">
                <a:solidFill>
                  <a:srgbClr val="00B0F0"/>
                </a:solidFill>
              </a:rPr>
              <a:t>merging of </a:t>
            </a:r>
            <a:r>
              <a:rPr lang="en-US" b="1" i="1" dirty="0" smtClean="0">
                <a:solidFill>
                  <a:srgbClr val="00B0F0"/>
                </a:solidFill>
              </a:rPr>
              <a:t>the </a:t>
            </a:r>
            <a:r>
              <a:rPr lang="en-US" b="1" i="1" dirty="0">
                <a:solidFill>
                  <a:srgbClr val="00B0F0"/>
                </a:solidFill>
              </a:rPr>
              <a:t>textual data of </a:t>
            </a:r>
            <a:r>
              <a:rPr lang="en-US" b="1" i="1" dirty="0" err="1">
                <a:solidFill>
                  <a:srgbClr val="00B0F0"/>
                </a:solidFill>
              </a:rPr>
              <a:t>Göttingen’s</a:t>
            </a:r>
            <a:r>
              <a:rPr lang="en-US" b="1" i="1" dirty="0">
                <a:solidFill>
                  <a:srgbClr val="00B0F0"/>
                </a:solidFill>
              </a:rPr>
              <a:t> Qumran-Lexicon-project </a:t>
            </a:r>
            <a:r>
              <a:rPr lang="en-US" b="1" i="1" dirty="0" smtClean="0">
                <a:solidFill>
                  <a:srgbClr val="00B0F0"/>
                </a:solidFill>
              </a:rPr>
              <a:t>with </a:t>
            </a:r>
            <a:r>
              <a:rPr lang="en-US" b="1" i="1" dirty="0">
                <a:solidFill>
                  <a:srgbClr val="00B0F0"/>
                </a:solidFill>
              </a:rPr>
              <a:t>the images </a:t>
            </a:r>
            <a:r>
              <a:rPr lang="en-US" b="1" i="1" dirty="0" smtClean="0">
                <a:solidFill>
                  <a:srgbClr val="00B0F0"/>
                </a:solidFill>
              </a:rPr>
              <a:t>on the IAA’s </a:t>
            </a:r>
            <a:r>
              <a:rPr lang="en-US" b="1" i="1" dirty="0">
                <a:solidFill>
                  <a:srgbClr val="00B0F0"/>
                </a:solidFill>
              </a:rPr>
              <a:t>Levy Digital Dead </a:t>
            </a:r>
            <a:r>
              <a:rPr lang="en-US" b="1" i="1" dirty="0" smtClean="0">
                <a:solidFill>
                  <a:srgbClr val="00B0F0"/>
                </a:solidFill>
              </a:rPr>
              <a:t>Sea </a:t>
            </a:r>
            <a:r>
              <a:rPr lang="en-US" b="1" i="1" dirty="0">
                <a:solidFill>
                  <a:srgbClr val="00B0F0"/>
                </a:solidFill>
              </a:rPr>
              <a:t>Scrolls </a:t>
            </a:r>
            <a:r>
              <a:rPr lang="en-US" b="1" i="1" dirty="0" smtClean="0">
                <a:solidFill>
                  <a:srgbClr val="00B0F0"/>
                </a:solidFill>
              </a:rPr>
              <a:t>Library website</a:t>
            </a:r>
            <a:r>
              <a:rPr lang="en-US" b="1" dirty="0" smtClean="0">
                <a:solidFill>
                  <a:srgbClr val="00B0F0"/>
                </a:solidFill>
              </a:rPr>
              <a:t>”   OPEN ACCESS</a:t>
            </a:r>
            <a:endParaRPr lang="en-US" dirty="0"/>
          </a:p>
        </p:txBody>
      </p:sp>
      <p:pic>
        <p:nvPicPr>
          <p:cNvPr id="6" name="Content Placeholder 5"/>
          <p:cNvPicPr>
            <a:picLocks noGrp="1" noChangeAspect="1"/>
          </p:cNvPicPr>
          <p:nvPr>
            <p:ph idx="1"/>
          </p:nvPr>
        </p:nvPicPr>
        <p:blipFill>
          <a:blip r:embed="rId3"/>
          <a:stretch>
            <a:fillRect/>
          </a:stretch>
        </p:blipFill>
        <p:spPr>
          <a:xfrm>
            <a:off x="6623494" y="3147221"/>
            <a:ext cx="5568506" cy="3710777"/>
          </a:xfrm>
          <a:prstGeom prst="rect">
            <a:avLst/>
          </a:prstGeom>
        </p:spPr>
      </p:pic>
      <p:pic>
        <p:nvPicPr>
          <p:cNvPr id="8" name="Picture 7"/>
          <p:cNvPicPr>
            <a:picLocks noChangeAspect="1"/>
          </p:cNvPicPr>
          <p:nvPr/>
        </p:nvPicPr>
        <p:blipFill>
          <a:blip r:embed="rId4"/>
          <a:stretch>
            <a:fillRect/>
          </a:stretch>
        </p:blipFill>
        <p:spPr>
          <a:xfrm>
            <a:off x="35330" y="3147220"/>
            <a:ext cx="5739139" cy="3710777"/>
          </a:xfrm>
          <a:prstGeom prst="rect">
            <a:avLst/>
          </a:prstGeom>
        </p:spPr>
      </p:pic>
      <p:sp>
        <p:nvSpPr>
          <p:cNvPr id="9" name="TextBox 8"/>
          <p:cNvSpPr txBox="1"/>
          <p:nvPr/>
        </p:nvSpPr>
        <p:spPr>
          <a:xfrm>
            <a:off x="356861" y="2457712"/>
            <a:ext cx="5347407" cy="369332"/>
          </a:xfrm>
          <a:prstGeom prst="rect">
            <a:avLst/>
          </a:prstGeom>
          <a:noFill/>
        </p:spPr>
        <p:txBody>
          <a:bodyPr wrap="square" rtlCol="0">
            <a:spAutoFit/>
          </a:bodyPr>
          <a:lstStyle/>
          <a:p>
            <a:r>
              <a:rPr lang="en-US" dirty="0" err="1"/>
              <a:t>Göttingen</a:t>
            </a:r>
            <a:r>
              <a:rPr lang="en-US" dirty="0"/>
              <a:t> University’s Qumran </a:t>
            </a:r>
            <a:r>
              <a:rPr lang="en-US" dirty="0" err="1"/>
              <a:t>Wörterbuch</a:t>
            </a:r>
            <a:r>
              <a:rPr lang="en-US" dirty="0"/>
              <a:t> </a:t>
            </a:r>
          </a:p>
        </p:txBody>
      </p:sp>
      <p:sp>
        <p:nvSpPr>
          <p:cNvPr id="3" name="TextBox 2"/>
          <p:cNvSpPr txBox="1"/>
          <p:nvPr/>
        </p:nvSpPr>
        <p:spPr>
          <a:xfrm>
            <a:off x="7014411" y="2213811"/>
            <a:ext cx="4920834" cy="1200329"/>
          </a:xfrm>
          <a:prstGeom prst="rect">
            <a:avLst/>
          </a:prstGeom>
          <a:noFill/>
        </p:spPr>
        <p:txBody>
          <a:bodyPr wrap="square" rtlCol="0">
            <a:spAutoFit/>
          </a:bodyPr>
          <a:lstStyle/>
          <a:p>
            <a:r>
              <a:rPr lang="en-US" dirty="0"/>
              <a:t>Leon Levy Digital Dead Sea Scrolls</a:t>
            </a:r>
          </a:p>
          <a:p>
            <a:r>
              <a:rPr lang="en-US" dirty="0"/>
              <a:t>http://</a:t>
            </a:r>
            <a:r>
              <a:rPr lang="en-US" dirty="0" err="1"/>
              <a:t>www.deadseascrolls.org.il</a:t>
            </a:r>
            <a:r>
              <a:rPr lang="en-US" dirty="0"/>
              <a:t>/</a:t>
            </a:r>
            <a:br>
              <a:rPr lang="en-US" dirty="0"/>
            </a:br>
            <a:r>
              <a:rPr lang="en-US" dirty="0"/>
              <a:t>Israel Antiquities Authority</a:t>
            </a:r>
          </a:p>
          <a:p>
            <a:endParaRPr lang="en-US" dirty="0"/>
          </a:p>
        </p:txBody>
      </p:sp>
    </p:spTree>
    <p:extLst>
      <p:ext uri="{BB962C8B-B14F-4D97-AF65-F5344CB8AC3E}">
        <p14:creationId xmlns:p14="http://schemas.microsoft.com/office/powerpoint/2010/main" val="987706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24606</TotalTime>
  <Words>1916</Words>
  <Application>Microsoft Macintosh PowerPoint</Application>
  <PresentationFormat>Widescreen</PresentationFormat>
  <Paragraphs>212</Paragraphs>
  <Slides>44</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Calibri</vt:lpstr>
      <vt:lpstr>Calibri Light</vt:lpstr>
      <vt:lpstr>Times New Roman</vt:lpstr>
      <vt:lpstr>Wingdings</vt:lpstr>
      <vt:lpstr>Arial</vt:lpstr>
      <vt:lpstr>Office Theme</vt:lpstr>
      <vt:lpstr>“Scripta Qumranica Electronica and  The Use of Scripture in the Damascus Document”</vt:lpstr>
      <vt:lpstr>Collaborative “Interactivity”:   please access the abstract for this paper S21-238</vt:lpstr>
      <vt:lpstr>What SQE is *NOT* (according to Tzoref, following, esp. Pierazzo, Andrews)   </vt:lpstr>
      <vt:lpstr>INTELLECTUAL PROPERTY: CREDIT– proprietary concerns By Bruce McKinnon, editorial cartoonist for The Chronicle-Herald in Halifax, Nova Scotia Canada, Oct. 2011 </vt:lpstr>
      <vt:lpstr>INTELLECTUAL PROPERTY: HIERARCHIES. Propriety   OPEN ACCESS. Economics of Knowledge, Expression</vt:lpstr>
      <vt:lpstr>INTELLECTUAL PROPERTY: HIERARCHIES. Propriety   Economics of Knowledge, Expression</vt:lpstr>
      <vt:lpstr> </vt:lpstr>
      <vt:lpstr>PowerPoint Presentation</vt:lpstr>
      <vt:lpstr>Scripta Qumranica Electronica Deutsch-Israelische Projektkooperation (DIP) </vt:lpstr>
      <vt:lpstr>Preliminaries:  technical, logistical, conceptual challenges </vt:lpstr>
      <vt:lpstr>WHO? ACADEMIC POLITICS &amp; PREJUDICES  1:   Is Digitization Scholarship?  </vt:lpstr>
      <vt:lpstr> </vt:lpstr>
      <vt:lpstr>UNIQUE IDENTIFIERS… vs...  Havoc </vt:lpstr>
      <vt:lpstr>ACADEMIC POLITICS &amp; PREJUDICES  2  (WHY and) WHAT and WHY? Is producing a DIGITAL EDITION considered SCHOLARSHIP? </vt:lpstr>
      <vt:lpstr>PowerPoint Presentation</vt:lpstr>
      <vt:lpstr>QWB</vt:lpstr>
      <vt:lpstr>ACADEMIC POLITICS 3:  WHERE?  Your Place or Mine</vt:lpstr>
      <vt:lpstr>7 July, 2017   API  </vt:lpstr>
      <vt:lpstr>API sketch posted to Redmine 13 Nov, 2017</vt:lpstr>
      <vt:lpstr>ELVES and ICE CREAM </vt:lpstr>
      <vt:lpstr>ICE-CREAM   API   </vt:lpstr>
      <vt:lpstr>Back-end, front-end.  ”Where do I fit in”?</vt:lpstr>
      <vt:lpstr>DYNAMIC INTERACTIVE EDITION</vt:lpstr>
      <vt:lpstr>PowerPoint Presentation</vt:lpstr>
      <vt:lpstr>PowerPoint Presentation</vt:lpstr>
      <vt:lpstr>PowerPoint Presentation</vt:lpstr>
      <vt:lpstr>Black Box: sharing and protection  </vt:lpstr>
      <vt:lpstr>Niglot and Nistarot</vt:lpstr>
      <vt:lpstr>PowerPoint Presentation</vt:lpstr>
      <vt:lpstr>Place comfy editor here</vt:lpstr>
      <vt:lpstr>םויב ןושארה םיהלא ארב</vt:lpstr>
      <vt:lpstr>TEI</vt:lpstr>
      <vt:lpstr>PowerPoint Presentation</vt:lpstr>
      <vt:lpstr>Noam’s Database</vt:lpstr>
      <vt:lpstr>PowerPoint Presentation</vt:lpstr>
      <vt:lpstr>LXX translation</vt:lpstr>
      <vt:lpstr>DIGITAL DIVERSITY: we don’t need to agree with one another (Even about the questions) DYNAMIC: we can change our minds (responding to new evidence and arguments)</vt:lpstr>
      <vt:lpstr>PowerPoint Presentation</vt:lpstr>
      <vt:lpstr>PowerPoint Presentation</vt:lpstr>
      <vt:lpstr>PowerPoint Presentation</vt:lpstr>
      <vt:lpstr>PowerPoint Presentation</vt:lpstr>
      <vt:lpstr>QWB</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Scripta Qumranica Electronica and The Use of Scripture in the Damascus Document</dc:title>
  <dc:creator>Shani Tzoref</dc:creator>
  <cp:lastModifiedBy>Shani Tzoref</cp:lastModifiedBy>
  <cp:revision>154</cp:revision>
  <dcterms:created xsi:type="dcterms:W3CDTF">2016-10-31T15:35:16Z</dcterms:created>
  <dcterms:modified xsi:type="dcterms:W3CDTF">2016-11-21T16:11:29Z</dcterms:modified>
</cp:coreProperties>
</file>