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/>
    <p:restoredTop sz="94645"/>
  </p:normalViewPr>
  <p:slideViewPr>
    <p:cSldViewPr snapToGrid="0" snapToObjects="1">
      <p:cViewPr varScale="1">
        <p:scale>
          <a:sx n="152" d="100"/>
          <a:sy n="152" d="100"/>
        </p:scale>
        <p:origin x="10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2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5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0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3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7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2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9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1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9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F7F7D-8151-8C4E-BA62-058F20E7D308}" type="datetimeFigureOut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035F4-F4DE-C845-8AC8-576BE714D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70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C9FDD-ABB1-BA4B-A023-17825D2ED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1484"/>
            <a:ext cx="9144000" cy="138754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Digital Humanities PhD Postmortems: </a:t>
            </a:r>
            <a:r>
              <a:rPr lang="en-US" sz="4400" dirty="0">
                <a:solidFill>
                  <a:srgbClr val="FFC000"/>
                </a:solidFill>
              </a:rPr>
              <a:t>The Future Humanist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29E939-9898-8542-B7B9-8C21411B27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Jonathan Armoza</a:t>
            </a:r>
          </a:p>
          <a:p>
            <a:r>
              <a:rPr lang="en-US" dirty="0">
                <a:solidFill>
                  <a:srgbClr val="7030A0"/>
                </a:solidFill>
              </a:rPr>
              <a:t>New York University</a:t>
            </a:r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year PhD ABD</a:t>
            </a:r>
          </a:p>
          <a:p>
            <a:r>
              <a:rPr lang="en-US" dirty="0">
                <a:solidFill>
                  <a:srgbClr val="00B050"/>
                </a:solidFill>
              </a:rPr>
              <a:t>CSDH</a:t>
            </a:r>
            <a:r>
              <a:rPr lang="en-US" dirty="0"/>
              <a:t> June 2020</a:t>
            </a:r>
          </a:p>
        </p:txBody>
      </p:sp>
      <p:pic>
        <p:nvPicPr>
          <p:cNvPr id="5" name="Picture 4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C37BAAF1-7C25-E548-96D5-F1BE4D795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636" y="3602038"/>
            <a:ext cx="1395026" cy="1466998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1D29295-AD1D-BF40-8D0D-E9B8FBF3B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401" y="3441055"/>
            <a:ext cx="1788963" cy="17889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64A42C-03E5-9449-823D-F65D0AAB54C4}"/>
              </a:ext>
            </a:extLst>
          </p:cNvPr>
          <p:cNvSpPr txBox="1"/>
          <p:nvPr/>
        </p:nvSpPr>
        <p:spPr>
          <a:xfrm>
            <a:off x="2661683" y="4058537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6041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6B7B-A379-5344-9AC4-6C5E882AA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Weaving Humanities and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33781-9257-154C-AA03-B8B73934E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Game Developer Intern and Research Engineer (2001)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Bachelors in Computer Science, U. Maryland (2003)</a:t>
            </a:r>
          </a:p>
          <a:p>
            <a:pPr lvl="1"/>
            <a:r>
              <a:rPr lang="en-US" dirty="0"/>
              <a:t>Tailored toward game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Software Engineer (3 years, 2003-2006)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Game Developer (2.5 years, 2001, 2007-2009)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Bachelors in English Literature, U. Washington (2011)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Technical Consultant (2 years, 2011-2013)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Masters in English Literature, McGill (2016)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PhD in English Literature, NYU (2015-present)</a:t>
            </a:r>
          </a:p>
          <a:p>
            <a:pPr lvl="1"/>
            <a:r>
              <a:rPr lang="en-US" dirty="0"/>
              <a:t>MPhil in English Literature, via NYU PhD (2018)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Research Engineer (2.5 years, 2017-present)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E334FF-67B7-5E4B-9BBC-18BC2EF4694D}"/>
              </a:ext>
            </a:extLst>
          </p:cNvPr>
          <p:cNvSpPr txBox="1"/>
          <p:nvPr/>
        </p:nvSpPr>
        <p:spPr>
          <a:xfrm>
            <a:off x="838200" y="1275127"/>
            <a:ext cx="8508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13 years academics, 10 years ‘industry’ work</a:t>
            </a:r>
          </a:p>
        </p:txBody>
      </p:sp>
      <p:pic>
        <p:nvPicPr>
          <p:cNvPr id="6" name="Picture 5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87A80942-8D21-BE4B-AE65-FA213217B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155" y="365125"/>
            <a:ext cx="1395026" cy="1466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FBE095-DE81-EA40-BDB7-04B9600C108C}"/>
              </a:ext>
            </a:extLst>
          </p:cNvPr>
          <p:cNvSpPr txBox="1"/>
          <p:nvPr/>
        </p:nvSpPr>
        <p:spPr>
          <a:xfrm>
            <a:off x="10422202" y="809630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30131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26E3-1959-4847-9693-C9B58F09B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Building Experience Over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0A727-82DE-0749-BE6A-DD0581ECA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853"/>
            <a:ext cx="10515600" cy="4351338"/>
          </a:xfrm>
        </p:spPr>
        <p:txBody>
          <a:bodyPr/>
          <a:lstStyle/>
          <a:p>
            <a:r>
              <a:rPr lang="en-US" dirty="0"/>
              <a:t>Education at the price of a monthly ISP charge</a:t>
            </a:r>
          </a:p>
          <a:p>
            <a:pPr lvl="1"/>
            <a:r>
              <a:rPr lang="en-US" dirty="0"/>
              <a:t>Online tutorials</a:t>
            </a:r>
          </a:p>
          <a:p>
            <a:pPr lvl="1"/>
            <a:r>
              <a:rPr lang="en-US" dirty="0"/>
              <a:t>Videos</a:t>
            </a:r>
          </a:p>
          <a:p>
            <a:pPr lvl="1"/>
            <a:r>
              <a:rPr lang="en-US" dirty="0"/>
              <a:t>Online courses</a:t>
            </a:r>
          </a:p>
          <a:p>
            <a:pPr lvl="1"/>
            <a:r>
              <a:rPr lang="en-US" dirty="0"/>
              <a:t>Forums</a:t>
            </a:r>
          </a:p>
          <a:p>
            <a:r>
              <a:rPr lang="en-US" dirty="0"/>
              <a:t>Disciplinary and Interdisciplinary texts</a:t>
            </a:r>
          </a:p>
          <a:p>
            <a:r>
              <a:rPr lang="en-US" dirty="0"/>
              <a:t>Project work, project work, project work</a:t>
            </a:r>
          </a:p>
          <a:p>
            <a:pPr lvl="1"/>
            <a:r>
              <a:rPr lang="en-US" dirty="0"/>
              <a:t>Professional, academic, but most importantly side/voluntary/hobbyist</a:t>
            </a:r>
          </a:p>
          <a:p>
            <a:pPr lvl="1"/>
            <a:r>
              <a:rPr lang="en-US" dirty="0"/>
              <a:t>Working without a formal context or formal education in a topic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56E9B4-E9C9-5F4A-9318-044349D36905}"/>
              </a:ext>
            </a:extLst>
          </p:cNvPr>
          <p:cNvSpPr txBox="1"/>
          <p:nvPr/>
        </p:nvSpPr>
        <p:spPr>
          <a:xfrm>
            <a:off x="838200" y="1367522"/>
            <a:ext cx="3444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How do I do this?</a:t>
            </a:r>
          </a:p>
        </p:txBody>
      </p:sp>
      <p:pic>
        <p:nvPicPr>
          <p:cNvPr id="6" name="Picture 5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753E6EA4-427A-8946-9DA8-723BA2764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155" y="365125"/>
            <a:ext cx="1395026" cy="1466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60184A3-B007-EF40-8361-DDCEA2A3E20A}"/>
              </a:ext>
            </a:extLst>
          </p:cNvPr>
          <p:cNvSpPr txBox="1"/>
          <p:nvPr/>
        </p:nvSpPr>
        <p:spPr>
          <a:xfrm>
            <a:off x="10422202" y="809630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58581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E939-3F12-8240-A3C6-1968C12DA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Future of the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DB80-B359-BE43-BE93-BAE2EAC12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6686"/>
            <a:ext cx="10515600" cy="3736276"/>
          </a:xfrm>
        </p:spPr>
        <p:txBody>
          <a:bodyPr/>
          <a:lstStyle/>
          <a:p>
            <a:r>
              <a:rPr lang="en-US" dirty="0"/>
              <a:t>Despite troubles, the field itself is moving at least conceptually in a good direction</a:t>
            </a:r>
          </a:p>
          <a:p>
            <a:r>
              <a:rPr lang="en-US" dirty="0"/>
              <a:t>Remaining systemic inequities and institutional/cultural hurdles</a:t>
            </a:r>
          </a:p>
          <a:p>
            <a:pPr lvl="1"/>
            <a:r>
              <a:rPr lang="en-US" dirty="0"/>
              <a:t>Expanding opportunities</a:t>
            </a:r>
          </a:p>
          <a:p>
            <a:pPr lvl="1"/>
            <a:r>
              <a:rPr lang="en-US" dirty="0"/>
              <a:t>Lending field-cultural and financial support for projects</a:t>
            </a:r>
          </a:p>
          <a:p>
            <a:r>
              <a:rPr lang="en-US" dirty="0"/>
              <a:t>Expanding epistemological purview and educational opportunities</a:t>
            </a:r>
          </a:p>
          <a:p>
            <a:r>
              <a:rPr lang="en-US" dirty="0"/>
              <a:t>The sociocultural ethics that drive all of the above</a:t>
            </a:r>
          </a:p>
          <a:p>
            <a:pPr lvl="1"/>
            <a:r>
              <a:rPr lang="en-US" dirty="0"/>
              <a:t>Eroding barriers between cultural and scientific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0A6847-CD62-A643-A463-D099C23A297B}"/>
              </a:ext>
            </a:extLst>
          </p:cNvPr>
          <p:cNvSpPr txBox="1"/>
          <p:nvPr/>
        </p:nvSpPr>
        <p:spPr>
          <a:xfrm>
            <a:off x="838200" y="1367522"/>
            <a:ext cx="2957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What I’ve seen</a:t>
            </a:r>
          </a:p>
        </p:txBody>
      </p:sp>
      <p:pic>
        <p:nvPicPr>
          <p:cNvPr id="6" name="Picture 5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41B9CF85-749D-A145-B787-4B80DABF9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155" y="365125"/>
            <a:ext cx="1395026" cy="1466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8D89AB-973F-5C48-B409-0F18B4B6CF5E}"/>
              </a:ext>
            </a:extLst>
          </p:cNvPr>
          <p:cNvSpPr txBox="1"/>
          <p:nvPr/>
        </p:nvSpPr>
        <p:spPr>
          <a:xfrm>
            <a:off x="10422202" y="809630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50977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A055-A5D6-9243-BBCB-85E8F834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Careers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90E80-A3E4-D345-A688-5F6A0EF10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0183"/>
            <a:ext cx="10515600" cy="4351338"/>
          </a:xfrm>
        </p:spPr>
        <p:txBody>
          <a:bodyPr/>
          <a:lstStyle/>
          <a:p>
            <a:r>
              <a:rPr lang="en-US" dirty="0"/>
              <a:t>Pandemic</a:t>
            </a:r>
          </a:p>
          <a:p>
            <a:pPr lvl="1"/>
            <a:r>
              <a:rPr lang="en-US" dirty="0"/>
              <a:t>Before, after, and regardless</a:t>
            </a:r>
          </a:p>
          <a:p>
            <a:r>
              <a:rPr lang="en-US" dirty="0"/>
              <a:t>Getting involved in industry for the sake of experience and to cross-pollinate with/re-introduce industry to humanities ethics/values</a:t>
            </a:r>
          </a:p>
          <a:p>
            <a:r>
              <a:rPr lang="en-US" dirty="0"/>
              <a:t>Returning to academia if and when possible</a:t>
            </a:r>
          </a:p>
          <a:p>
            <a:r>
              <a:rPr lang="en-US" dirty="0"/>
              <a:t>Giving talks across multiple contexts: </a:t>
            </a:r>
          </a:p>
          <a:p>
            <a:pPr lvl="1"/>
            <a:r>
              <a:rPr lang="en-US" dirty="0"/>
              <a:t>Professional</a:t>
            </a:r>
          </a:p>
          <a:p>
            <a:pPr lvl="1"/>
            <a:r>
              <a:rPr lang="en-US" dirty="0"/>
              <a:t>Academic</a:t>
            </a:r>
          </a:p>
          <a:p>
            <a:pPr lvl="1"/>
            <a:r>
              <a:rPr lang="en-US" dirty="0"/>
              <a:t>Community (re: public facing humanities)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899B20-AE5A-0045-87D5-CEA676AB5B50}"/>
              </a:ext>
            </a:extLst>
          </p:cNvPr>
          <p:cNvSpPr txBox="1"/>
          <p:nvPr/>
        </p:nvSpPr>
        <p:spPr>
          <a:xfrm>
            <a:off x="838200" y="1308683"/>
            <a:ext cx="5618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”You can always read books.”</a:t>
            </a:r>
          </a:p>
        </p:txBody>
      </p:sp>
      <p:pic>
        <p:nvPicPr>
          <p:cNvPr id="6" name="Picture 5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CFBE8F19-665D-5B44-942D-C5F84C744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155" y="365125"/>
            <a:ext cx="1395026" cy="1466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877879-6CAF-0C49-8FCD-1F8ED65DDC3A}"/>
              </a:ext>
            </a:extLst>
          </p:cNvPr>
          <p:cNvSpPr txBox="1"/>
          <p:nvPr/>
        </p:nvSpPr>
        <p:spPr>
          <a:xfrm>
            <a:off x="10422202" y="809630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48380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A055-A5D6-9243-BBCB-85E8F834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Careers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90E80-A3E4-D345-A688-5F6A0EF10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7856"/>
            <a:ext cx="10515600" cy="3430077"/>
          </a:xfrm>
        </p:spPr>
        <p:txBody>
          <a:bodyPr/>
          <a:lstStyle/>
          <a:p>
            <a:r>
              <a:rPr lang="en-US" dirty="0"/>
              <a:t>Building networks of researchers, professionals, and active citizens</a:t>
            </a:r>
          </a:p>
          <a:p>
            <a:r>
              <a:rPr lang="en-US" dirty="0"/>
              <a:t>Expanding cultural awareness and partners through these activities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>
                <a:solidFill>
                  <a:srgbClr val="00B050"/>
                </a:solidFill>
              </a:rPr>
              <a:t>This is the point. </a:t>
            </a:r>
            <a:r>
              <a:rPr lang="en-US" sz="3600" b="1" dirty="0"/>
              <a:t>We are not alone despite professional, individualist tradition. Building together creates the possibilities for fruitful futurity.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AB2872-93F3-8F47-9117-A2CA5D794E21}"/>
              </a:ext>
            </a:extLst>
          </p:cNvPr>
          <p:cNvSpPr txBox="1"/>
          <p:nvPr/>
        </p:nvSpPr>
        <p:spPr>
          <a:xfrm>
            <a:off x="838200" y="1308683"/>
            <a:ext cx="6906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”</a:t>
            </a:r>
            <a:r>
              <a:rPr lang="en-US" sz="3600" dirty="0" err="1">
                <a:solidFill>
                  <a:srgbClr val="FFC000"/>
                </a:solidFill>
              </a:rPr>
              <a:t>Oui</a:t>
            </a:r>
            <a:r>
              <a:rPr lang="en-US" sz="3600" dirty="0">
                <a:solidFill>
                  <a:srgbClr val="FFC000"/>
                </a:solidFill>
              </a:rPr>
              <a:t>,….</a:t>
            </a:r>
            <a:r>
              <a:rPr lang="en-US" sz="3600" dirty="0" err="1">
                <a:solidFill>
                  <a:srgbClr val="FFC000"/>
                </a:solidFill>
              </a:rPr>
              <a:t>mais</a:t>
            </a:r>
            <a:r>
              <a:rPr lang="en-US" sz="3600" dirty="0">
                <a:solidFill>
                  <a:srgbClr val="FFC000"/>
                </a:solidFill>
              </a:rPr>
              <a:t>…”; or </a:t>
            </a:r>
            <a:r>
              <a:rPr lang="en-US" sz="3600" i="1" dirty="0">
                <a:solidFill>
                  <a:srgbClr val="FFC000"/>
                </a:solidFill>
              </a:rPr>
              <a:t>why</a:t>
            </a:r>
            <a:r>
              <a:rPr lang="en-US" sz="3600" dirty="0">
                <a:solidFill>
                  <a:srgbClr val="FFC000"/>
                </a:solidFill>
              </a:rPr>
              <a:t> I/we do this.</a:t>
            </a:r>
          </a:p>
        </p:txBody>
      </p:sp>
      <p:pic>
        <p:nvPicPr>
          <p:cNvPr id="7" name="Picture 6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DB5B3E53-BD2A-4843-B55E-7FF519CC2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8155" y="365125"/>
            <a:ext cx="1395026" cy="14669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FA14EF6-5531-B04D-BB04-97FDA2472369}"/>
              </a:ext>
            </a:extLst>
          </p:cNvPr>
          <p:cNvSpPr txBox="1"/>
          <p:nvPr/>
        </p:nvSpPr>
        <p:spPr>
          <a:xfrm>
            <a:off x="10422202" y="809630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309837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93184-1500-B84D-89FB-D53ED0246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Thanks!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7D39E-391B-E749-AA05-9EC1937F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580" y="3063996"/>
            <a:ext cx="10515600" cy="191586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Twitter: </a:t>
            </a:r>
            <a:r>
              <a:rPr lang="en-US" dirty="0">
                <a:solidFill>
                  <a:srgbClr val="00B0F0"/>
                </a:solidFill>
              </a:rPr>
              <a:t>@</a:t>
            </a:r>
            <a:r>
              <a:rPr lang="en-US" dirty="0" err="1">
                <a:solidFill>
                  <a:srgbClr val="00B0F0"/>
                </a:solidFill>
              </a:rPr>
              <a:t>jonathangrams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err="1"/>
              <a:t>Github</a:t>
            </a:r>
            <a:r>
              <a:rPr lang="en-US" dirty="0"/>
              <a:t>: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github.com</a:t>
            </a:r>
            <a:r>
              <a:rPr lang="en-US" dirty="0">
                <a:solidFill>
                  <a:srgbClr val="7030A0"/>
                </a:solidFill>
              </a:rPr>
              <a:t>/</a:t>
            </a:r>
            <a:r>
              <a:rPr lang="en-US" dirty="0" err="1">
                <a:solidFill>
                  <a:srgbClr val="7030A0"/>
                </a:solidFill>
              </a:rPr>
              <a:t>jarmoza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/>
              <a:t>Email: jia237@nyu.edu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A11344-B441-5342-8223-09080DE6D850}"/>
              </a:ext>
            </a:extLst>
          </p:cNvPr>
          <p:cNvSpPr txBox="1"/>
          <p:nvPr/>
        </p:nvSpPr>
        <p:spPr>
          <a:xfrm>
            <a:off x="838200" y="1308683"/>
            <a:ext cx="8362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Follow me online and feel free to reach out</a:t>
            </a:r>
          </a:p>
        </p:txBody>
      </p:sp>
      <p:pic>
        <p:nvPicPr>
          <p:cNvPr id="5" name="Picture 4" descr="A picture containing object, clock, woman, holding&#10;&#10;Description automatically generated">
            <a:extLst>
              <a:ext uri="{FF2B5EF4-FFF2-40B4-BE49-F238E27FC236}">
                <a16:creationId xmlns:a16="http://schemas.microsoft.com/office/drawing/2014/main" id="{D2553C16-661A-CB44-9349-A0D43440F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071" y="3288429"/>
            <a:ext cx="1395026" cy="1466998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EA18497A-524B-294E-9431-7B2A883F5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7217" y="3127446"/>
            <a:ext cx="1788963" cy="17889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9756D2-674A-5A4D-8EF8-A22195F84FEB}"/>
              </a:ext>
            </a:extLst>
          </p:cNvPr>
          <p:cNvSpPr txBox="1"/>
          <p:nvPr/>
        </p:nvSpPr>
        <p:spPr>
          <a:xfrm>
            <a:off x="6938118" y="3744928"/>
            <a:ext cx="9669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564377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1687</TotalTime>
  <Words>404</Words>
  <Application>Microsoft Macintosh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Digital Humanities PhD Postmortems: The Future Humanist</vt:lpstr>
      <vt:lpstr>Weaving Humanities and Science</vt:lpstr>
      <vt:lpstr>Building Experience Over Time</vt:lpstr>
      <vt:lpstr>Future of the Field</vt:lpstr>
      <vt:lpstr>Careers</vt:lpstr>
      <vt:lpstr>Careers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Humanities PhD Postmortems: We Did It, We're Still Here, Ask Us Anything! </dc:title>
  <dc:creator>Jonathan Armoza</dc:creator>
  <cp:lastModifiedBy>Jonathan Armoza</cp:lastModifiedBy>
  <cp:revision>31</cp:revision>
  <dcterms:created xsi:type="dcterms:W3CDTF">2020-05-29T14:52:08Z</dcterms:created>
  <dcterms:modified xsi:type="dcterms:W3CDTF">2020-05-30T19:05:41Z</dcterms:modified>
</cp:coreProperties>
</file>