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4"/>
    <p:restoredTop sz="83852"/>
  </p:normalViewPr>
  <p:slideViewPr>
    <p:cSldViewPr snapToGrid="0" snapToObjects="1">
      <p:cViewPr varScale="1">
        <p:scale>
          <a:sx n="73" d="100"/>
          <a:sy n="73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B65E-E4C9-AB4F-9B6A-96CFDA107A6F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3322-6F73-964F-B4DD-C83E799D9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3322-6F73-964F-B4DD-C83E799D99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DC8B-7ACE-C846-93A3-23DFEE439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553FB-F0F0-1E40-94FA-B4E3ABAC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9C05-9C7B-7E4A-B142-162D197E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983E-CDE1-5241-B666-C8ED9B58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4B64-511E-A243-A65D-809D0261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B92C-036D-274D-BCD5-C69DFC89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A86AD-0BF3-CB47-975A-7D6026FF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12E5B-2C9E-EE45-A331-14DB4E6C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0DFF-151D-584B-A5E2-F7B70B2D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2BA54-70F7-594A-AEFC-BD9ACAA2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4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A5780-394C-CB44-AF95-25BB81FED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0394F-B656-F046-8DB2-DDEA7CAE0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34A5-77EB-594C-87A9-5D073630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0A004-A34E-4E45-9445-22908C20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7A89C-3361-E541-9D51-B94F43F3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4E43-D0C8-684F-9A45-45BD8F76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525C1-17DB-F148-8D76-018D271C6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06E60-4B72-7442-8056-E8500A4F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C713-76EA-0D4A-92B5-3DA0411B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F77A-05A5-4B4A-B3DE-A39812AF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03D-7E47-C747-9BC2-4DF914D9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FE0A1-02D7-4946-B809-E1C87C2E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DE659-3FF7-2C4C-9874-A904FC0D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CDB66-41EC-2740-93A1-57FEFF51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5FD1-BFA1-3545-949E-5EBA235B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1DF4-598D-A04A-9010-AF292766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5537-BDA8-2F4A-9B5F-EB83CC63E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C639-4450-0F44-958F-2A85266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DB150-9E2C-7A4A-8C7A-E846E3FF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02EA6-4685-F246-A37B-E205E0A7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D37FA-5393-7D42-A718-BCC06E9D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C159-FBEB-AE4F-9167-01657808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39CCE-66EF-D949-BA01-BF44212F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D6448-5C3F-A140-9CE1-394CF305C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664C96-90DF-2B41-903C-5042F4D97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1FF20-592F-AA4E-A17C-63B20DF81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91071-ABE9-FB46-AE2A-147792C6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38609-597A-C140-AF4C-452D9D5C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EADDF-C962-2246-9463-C60DEB2B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41ED-980B-724A-BB04-FD445A53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1DF2-A24F-0E47-9E61-206F9282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462A-2480-2147-A9A2-35DB746E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CBF10-A1B8-554C-A467-0C422A52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DEFF3-2C3A-9D43-B859-02814F63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33039-45C8-6543-9962-C2FA1684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AF236-9E57-254A-BCBC-24E96B6D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740E-3397-234C-B87C-B2DCA593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7863-CE45-3B41-8220-1785628C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0F25-F487-CB48-A013-F15DC0BC8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459E8-C4E1-ED4C-9186-BF45CB66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E8FF5-A7A5-7F46-8843-2C2ED2A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A3532-F194-134F-95E0-B6D9E77F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C72E-6B4C-CA45-BC2C-326B78D1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8630D-77B5-6143-82E8-D81CDC58C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73D15-B9B5-6143-9F18-B7839B1E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4CACE-D50C-4943-8750-26E3B15A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8FD4A-6453-5647-9565-D261E858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F02A7-9C84-8448-A53C-58508A00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898AB-C720-EF4C-BC1A-A79866DF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67BCD-B8D6-CD4B-B6FD-22B1E2F1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DCAE-6040-4F49-9768-4A4195AC4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9FCF-0A4D-4642-897F-7F4F5252F46D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0830-7C86-6345-B115-7344BAC3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44F37-AF19-6E42-B002-3A1C92A27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D04D-A4C3-8B46-84FA-B61508C2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helsinki.fi/varieng/series/volumes/19/introduction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mit.edu/hyperstudio/ans/NEHWhitePaper2016_AnnotationStudio.pdf" TargetMode="External"/><Relationship Id="rId5" Type="http://schemas.openxmlformats.org/officeDocument/2006/relationships/hyperlink" Target="https://doi.org/10.1080/1472586X.2016.1173892" TargetMode="Externa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enzie.burchell@utoronto.ca" TargetMode="External"/><Relationship Id="rId2" Type="http://schemas.openxmlformats.org/officeDocument/2006/relationships/hyperlink" Target="https://twitter.com/KenzieBurch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vanova@uoguelph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elevision_news_screen_layout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9B7E-CC76-D740-9485-7C19FCE8A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553" y="233185"/>
            <a:ext cx="11289957" cy="2387600"/>
          </a:xfrm>
        </p:spPr>
        <p:txBody>
          <a:bodyPr>
            <a:noAutofit/>
          </a:bodyPr>
          <a:lstStyle/>
          <a:p>
            <a:r>
              <a:rPr lang="en-US" sz="4400" i="1" dirty="0"/>
              <a:t>Beyond Close Reading: An Empirical Approach for Annotation and Classification of Multimodal Texts</a:t>
            </a:r>
            <a:br>
              <a:rPr lang="en-US" sz="4400" i="1" dirty="0"/>
            </a:br>
            <a:endParaRPr lang="en-US" sz="4400" i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11CAC-26B8-1547-9374-6E866399C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532" y="2875423"/>
            <a:ext cx="9144000" cy="2409092"/>
          </a:xfrm>
        </p:spPr>
        <p:txBody>
          <a:bodyPr>
            <a:normAutofit/>
          </a:bodyPr>
          <a:lstStyle/>
          <a:p>
            <a:r>
              <a:rPr lang="en-CA" sz="3200" dirty="0"/>
              <a:t>Asen O. Ivanov &amp; Kenzie Burchell </a:t>
            </a:r>
          </a:p>
          <a:p>
            <a:endParaRPr lang="en-US" sz="3200" dirty="0"/>
          </a:p>
          <a:p>
            <a:r>
              <a:rPr lang="en-CA" sz="3200" i="1" dirty="0"/>
              <a:t>CSDH 2020, June 1-5</a:t>
            </a:r>
          </a:p>
          <a:p>
            <a:r>
              <a:rPr lang="en-CA" sz="3200" i="1" dirty="0"/>
              <a:t>Congress 2020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8F952-27E3-3640-B1C1-388E65701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91" y="4261134"/>
            <a:ext cx="1305976" cy="1305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5E4D9-1D25-0545-AC4B-2E82F7027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97" y="5804196"/>
            <a:ext cx="1850345" cy="679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D0E8A-56D2-904E-B40A-04DB6DAD7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585" y="5693347"/>
            <a:ext cx="1843453" cy="883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F1C65A-C5F6-5C46-A3D7-5B14A1CA1124}"/>
              </a:ext>
            </a:extLst>
          </p:cNvPr>
          <p:cNvSpPr txBox="1"/>
          <p:nvPr/>
        </p:nvSpPr>
        <p:spPr>
          <a:xfrm flipH="1">
            <a:off x="5574324" y="5769281"/>
            <a:ext cx="545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&amp;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F0CE4-298A-C542-8C4C-94C232695E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564" y="4604927"/>
            <a:ext cx="2390771" cy="734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412253-2F93-9148-894E-EB159256B1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734" y="5823728"/>
            <a:ext cx="2939281" cy="6591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06A276-0838-6641-B827-BB384C1E8E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698" y="5746356"/>
            <a:ext cx="1856812" cy="8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5A72-8174-4145-A362-EB8C54ED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-1482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C5217-4520-A74A-B039-9E916627F22D}"/>
              </a:ext>
            </a:extLst>
          </p:cNvPr>
          <p:cNvSpPr txBox="1"/>
          <p:nvPr/>
        </p:nvSpPr>
        <p:spPr>
          <a:xfrm>
            <a:off x="126988" y="940842"/>
            <a:ext cx="1224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Our coding approach follows the logic of  the </a:t>
            </a:r>
            <a:r>
              <a:rPr lang="en-US" sz="2000" b="1" dirty="0" err="1">
                <a:highlight>
                  <a:srgbClr val="FFFF00"/>
                </a:highlight>
              </a:rPr>
              <a:t>GeM</a:t>
            </a:r>
            <a:r>
              <a:rPr lang="en-US" sz="2000" b="1" dirty="0">
                <a:highlight>
                  <a:srgbClr val="FFFF00"/>
                </a:highlight>
              </a:rPr>
              <a:t> model </a:t>
            </a:r>
            <a:r>
              <a:rPr lang="en-US" sz="2000" dirty="0">
                <a:highlight>
                  <a:srgbClr val="FFFF00"/>
                </a:highlight>
              </a:rPr>
              <a:t>(extended by </a:t>
            </a:r>
            <a:r>
              <a:rPr lang="en-US" sz="2000" dirty="0" err="1">
                <a:highlight>
                  <a:srgbClr val="FFFF00"/>
                </a:highlight>
              </a:rPr>
              <a:t>Seizov</a:t>
            </a:r>
            <a:r>
              <a:rPr lang="en-US" sz="2000" dirty="0">
                <a:highlight>
                  <a:srgbClr val="FFFF00"/>
                </a:highlight>
              </a:rPr>
              <a:t> [2014]) —the multimodal text is broken down into </a:t>
            </a:r>
            <a:r>
              <a:rPr lang="en-US" sz="2000" b="1" i="1" dirty="0">
                <a:highlight>
                  <a:srgbClr val="FFFF00"/>
                </a:highlight>
              </a:rPr>
              <a:t>layers, </a:t>
            </a:r>
            <a:r>
              <a:rPr lang="en-US" sz="2000" dirty="0">
                <a:highlight>
                  <a:srgbClr val="FFFF00"/>
                </a:highlight>
              </a:rPr>
              <a:t>and each layer is classified separately.  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4450C6-8BA0-EF4B-8B74-22BCE6F4CEB1}"/>
              </a:ext>
            </a:extLst>
          </p:cNvPr>
          <p:cNvSpPr/>
          <p:nvPr/>
        </p:nvSpPr>
        <p:spPr>
          <a:xfrm>
            <a:off x="678132" y="2337952"/>
            <a:ext cx="1482811" cy="414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3EC1D-7A6C-BB49-87E4-AC8112D5BD8B}"/>
              </a:ext>
            </a:extLst>
          </p:cNvPr>
          <p:cNvSpPr txBox="1"/>
          <p:nvPr/>
        </p:nvSpPr>
        <p:spPr>
          <a:xfrm>
            <a:off x="1003237" y="2363379"/>
            <a:ext cx="8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Layout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E3D2B1-E18A-A74D-B129-7A95DCEC2067}"/>
              </a:ext>
            </a:extLst>
          </p:cNvPr>
          <p:cNvSpPr/>
          <p:nvPr/>
        </p:nvSpPr>
        <p:spPr>
          <a:xfrm>
            <a:off x="2507787" y="1778508"/>
            <a:ext cx="1482811" cy="414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438878-73AD-8B4B-93B9-68311B773A2D}"/>
              </a:ext>
            </a:extLst>
          </p:cNvPr>
          <p:cNvSpPr/>
          <p:nvPr/>
        </p:nvSpPr>
        <p:spPr>
          <a:xfrm>
            <a:off x="2507787" y="2330110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98A9F83-6349-4141-BDE3-8CE829EC1FCD}"/>
              </a:ext>
            </a:extLst>
          </p:cNvPr>
          <p:cNvSpPr/>
          <p:nvPr/>
        </p:nvSpPr>
        <p:spPr>
          <a:xfrm>
            <a:off x="2507787" y="2881713"/>
            <a:ext cx="2011459" cy="4416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96E800-226C-714C-BD66-B380ABE452EE}"/>
              </a:ext>
            </a:extLst>
          </p:cNvPr>
          <p:cNvCxnSpPr>
            <a:endCxn id="6" idx="1"/>
          </p:cNvCxnSpPr>
          <p:nvPr/>
        </p:nvCxnSpPr>
        <p:spPr>
          <a:xfrm flipV="1">
            <a:off x="2150075" y="1985899"/>
            <a:ext cx="357712" cy="35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D15A3B-F921-3D4D-8B00-25BE66A4531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2160943" y="2545343"/>
            <a:ext cx="34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247043-74A7-1449-BDBC-604D4F3CC16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139205" y="2752733"/>
            <a:ext cx="368582" cy="34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A49F9-59CB-8F40-9567-D5C9316EC5DB}"/>
              </a:ext>
            </a:extLst>
          </p:cNvPr>
          <p:cNvSpPr/>
          <p:nvPr/>
        </p:nvSpPr>
        <p:spPr>
          <a:xfrm>
            <a:off x="2578127" y="1818817"/>
            <a:ext cx="133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Layout type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01C7BC-FD40-274E-BA01-03FFCA775708}"/>
              </a:ext>
            </a:extLst>
          </p:cNvPr>
          <p:cNvSpPr/>
          <p:nvPr/>
        </p:nvSpPr>
        <p:spPr>
          <a:xfrm>
            <a:off x="2518655" y="2388981"/>
            <a:ext cx="1771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Layout structure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BA15D8-9EF1-B140-B9C4-1E57A449529C}"/>
              </a:ext>
            </a:extLst>
          </p:cNvPr>
          <p:cNvSpPr/>
          <p:nvPr/>
        </p:nvSpPr>
        <p:spPr>
          <a:xfrm>
            <a:off x="2580446" y="2954055"/>
            <a:ext cx="193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Layout complexity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88C17C-156D-7746-99EC-4E06D5FAEC14}"/>
              </a:ext>
            </a:extLst>
          </p:cNvPr>
          <p:cNvSpPr/>
          <p:nvPr/>
        </p:nvSpPr>
        <p:spPr>
          <a:xfrm>
            <a:off x="656394" y="4530167"/>
            <a:ext cx="1482811" cy="414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Visual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1FFEC7-891A-DF4E-A542-193A18035C7D}"/>
              </a:ext>
            </a:extLst>
          </p:cNvPr>
          <p:cNvSpPr/>
          <p:nvPr/>
        </p:nvSpPr>
        <p:spPr>
          <a:xfrm>
            <a:off x="1015818" y="4575616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Visual </a:t>
            </a:r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37BD4A3-29EB-DD41-AA19-CCEE4E411B31}"/>
              </a:ext>
            </a:extLst>
          </p:cNvPr>
          <p:cNvSpPr/>
          <p:nvPr/>
        </p:nvSpPr>
        <p:spPr>
          <a:xfrm>
            <a:off x="2565926" y="3560833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66D95B5-0447-364A-A355-EEBC75C6AF0A}"/>
              </a:ext>
            </a:extLst>
          </p:cNvPr>
          <p:cNvSpPr/>
          <p:nvPr/>
        </p:nvSpPr>
        <p:spPr>
          <a:xfrm>
            <a:off x="2564816" y="4125907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A9C5E9-1FD3-094F-9628-7A6AA844C375}"/>
              </a:ext>
            </a:extLst>
          </p:cNvPr>
          <p:cNvSpPr/>
          <p:nvPr/>
        </p:nvSpPr>
        <p:spPr>
          <a:xfrm>
            <a:off x="2564815" y="4690981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3319F9B-0389-6C44-A944-ADF7D3B92F7D}"/>
              </a:ext>
            </a:extLst>
          </p:cNvPr>
          <p:cNvSpPr/>
          <p:nvPr/>
        </p:nvSpPr>
        <p:spPr>
          <a:xfrm>
            <a:off x="2577017" y="5358892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D15E835-AFE5-3F40-90FF-257A017D3F8B}"/>
              </a:ext>
            </a:extLst>
          </p:cNvPr>
          <p:cNvSpPr/>
          <p:nvPr/>
        </p:nvSpPr>
        <p:spPr>
          <a:xfrm>
            <a:off x="2577016" y="6038941"/>
            <a:ext cx="1677351" cy="4304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9F437D-4191-9A40-AFE9-9591D32F623A}"/>
              </a:ext>
            </a:extLst>
          </p:cNvPr>
          <p:cNvCxnSpPr>
            <a:endCxn id="26" idx="1"/>
          </p:cNvCxnSpPr>
          <p:nvPr/>
        </p:nvCxnSpPr>
        <p:spPr>
          <a:xfrm flipV="1">
            <a:off x="2160943" y="3776066"/>
            <a:ext cx="404983" cy="754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0A6A8C-9FA2-9444-9203-F1A37B1BA2E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39205" y="4470144"/>
            <a:ext cx="437811" cy="26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CCCD77-19F1-9846-8114-06F66288EE28}"/>
              </a:ext>
            </a:extLst>
          </p:cNvPr>
          <p:cNvCxnSpPr>
            <a:endCxn id="28" idx="1"/>
          </p:cNvCxnSpPr>
          <p:nvPr/>
        </p:nvCxnSpPr>
        <p:spPr>
          <a:xfrm flipV="1">
            <a:off x="2133104" y="4906214"/>
            <a:ext cx="431711" cy="23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11252E-56F6-E04B-84A6-92892B5465E9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33104" y="4918089"/>
            <a:ext cx="443913" cy="65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658FB9-00C3-BD4E-AEA5-35999558BDDE}"/>
              </a:ext>
            </a:extLst>
          </p:cNvPr>
          <p:cNvCxnSpPr>
            <a:cxnSpLocks/>
          </p:cNvCxnSpPr>
          <p:nvPr/>
        </p:nvCxnSpPr>
        <p:spPr>
          <a:xfrm>
            <a:off x="2077386" y="4946219"/>
            <a:ext cx="443912" cy="1218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91023B5B-73F2-C24D-96B6-D69EF1B53921}"/>
              </a:ext>
            </a:extLst>
          </p:cNvPr>
          <p:cNvSpPr/>
          <p:nvPr/>
        </p:nvSpPr>
        <p:spPr>
          <a:xfrm>
            <a:off x="2765069" y="3593964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Visual type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1DE69D-E5B5-0D40-9734-416D58D32A0B}"/>
              </a:ext>
            </a:extLst>
          </p:cNvPr>
          <p:cNvSpPr/>
          <p:nvPr/>
        </p:nvSpPr>
        <p:spPr>
          <a:xfrm>
            <a:off x="2669209" y="4142946"/>
            <a:ext cx="146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Image colour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74B5DFB-AC5D-BA4C-9361-40135DF2068E}"/>
              </a:ext>
            </a:extLst>
          </p:cNvPr>
          <p:cNvSpPr/>
          <p:nvPr/>
        </p:nvSpPr>
        <p:spPr>
          <a:xfrm>
            <a:off x="2580446" y="4702857"/>
            <a:ext cx="1647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Image distance 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50B10A-1501-6543-8C98-33D5E56D8123}"/>
              </a:ext>
            </a:extLst>
          </p:cNvPr>
          <p:cNvSpPr/>
          <p:nvPr/>
        </p:nvSpPr>
        <p:spPr>
          <a:xfrm>
            <a:off x="2666184" y="5389458"/>
            <a:ext cx="137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Image angle 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6D0D76-3010-3341-BF5A-918DB4DB3D8C}"/>
              </a:ext>
            </a:extLst>
          </p:cNvPr>
          <p:cNvSpPr txBox="1"/>
          <p:nvPr/>
        </p:nvSpPr>
        <p:spPr>
          <a:xfrm>
            <a:off x="2666184" y="602680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C20B9B-5040-BF46-A8DD-739845793CC3}"/>
              </a:ext>
            </a:extLst>
          </p:cNvPr>
          <p:cNvSpPr txBox="1"/>
          <p:nvPr/>
        </p:nvSpPr>
        <p:spPr>
          <a:xfrm>
            <a:off x="6248051" y="2165846"/>
            <a:ext cx="48830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ighlight>
                  <a:srgbClr val="00FF00"/>
                </a:highlight>
              </a:rPr>
              <a:t>Five (5) layers: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Layout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Visual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Multimodal composition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Narrative relationship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/>
              <a:t>Navigation </a:t>
            </a:r>
          </a:p>
          <a:p>
            <a:pPr marL="342900" lvl="0" indent="-342900">
              <a:buFont typeface="+mj-lt"/>
              <a:buAutoNum type="arabicPeriod"/>
            </a:pPr>
            <a:endParaRPr lang="en-CA" dirty="0"/>
          </a:p>
          <a:p>
            <a:pPr lvl="0"/>
            <a:r>
              <a:rPr lang="en-CA" dirty="0"/>
              <a:t>A total of </a:t>
            </a:r>
            <a:r>
              <a:rPr lang="en-CA" b="1" dirty="0"/>
              <a:t>23 properties </a:t>
            </a:r>
            <a:r>
              <a:rPr lang="en-CA" dirty="0"/>
              <a:t>across the 5 layers.</a:t>
            </a:r>
            <a:endParaRPr lang="en-CA" b="1" dirty="0"/>
          </a:p>
          <a:p>
            <a:pPr lvl="0"/>
            <a:endParaRPr lang="en-CA" b="1" dirty="0"/>
          </a:p>
          <a:p>
            <a:pPr lvl="0"/>
            <a:r>
              <a:rPr lang="en-CA" dirty="0"/>
              <a:t>Each property can take between </a:t>
            </a:r>
            <a:r>
              <a:rPr lang="en-CA" b="1" dirty="0"/>
              <a:t>3 to 5 values.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F724-3C65-3D48-ABE7-D7696ABB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4" y="-2338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Analysis : Narrative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19EC8-5468-D744-906D-3C65364C3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58" y="911140"/>
            <a:ext cx="5480663" cy="5946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67AD19-C73C-454A-8C5F-605AEE563B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073" y="1091685"/>
            <a:ext cx="4804371" cy="5259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63FF72-C117-244D-9388-03E9546873EC}"/>
              </a:ext>
            </a:extLst>
          </p:cNvPr>
          <p:cNvSpPr txBox="1"/>
          <p:nvPr/>
        </p:nvSpPr>
        <p:spPr>
          <a:xfrm>
            <a:off x="6798366" y="1272209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 Title</a:t>
            </a:r>
            <a:r>
              <a:rPr lang="en-CA" sz="1400" dirty="0"/>
              <a:t> 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13570-1D80-2B4F-826E-7E405FFAA9B9}"/>
              </a:ext>
            </a:extLst>
          </p:cNvPr>
          <p:cNvSpPr txBox="1"/>
          <p:nvPr/>
        </p:nvSpPr>
        <p:spPr>
          <a:xfrm>
            <a:off x="11107248" y="164154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 Sub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01BE9-8857-A149-B45D-E0524B659754}"/>
              </a:ext>
            </a:extLst>
          </p:cNvPr>
          <p:cNvSpPr txBox="1"/>
          <p:nvPr/>
        </p:nvSpPr>
        <p:spPr>
          <a:xfrm>
            <a:off x="11041123" y="3306454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 Photo1</a:t>
            </a:r>
            <a:r>
              <a:rPr lang="en-CA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419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7646-D7F6-0C4E-939D-6C6A49DD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-129145"/>
            <a:ext cx="1203136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Analysis : Image-Text; Rhythm; Transitions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D199A-1BAA-6E46-8D19-5037BDF6F6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3255"/>
            <a:ext cx="5858928" cy="5754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CCEA6-E283-694F-BE7A-E25A0C49E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319" y="1013255"/>
            <a:ext cx="4756013" cy="3138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0A47B-84C4-2E43-A638-651F20368A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816" y="4139511"/>
            <a:ext cx="3841802" cy="27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EA2A2D-2688-3E43-B2D0-7095F955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26"/>
            <a:ext cx="4977976" cy="826134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</a:rPr>
              <a:t>Future work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9A2D6D70-87F5-47F4-BA93-A4E91CF82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EEE8-94EA-CF43-A408-7E2835DF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122" y="738619"/>
            <a:ext cx="6877878" cy="5400962"/>
          </a:xfrm>
        </p:spPr>
        <p:txBody>
          <a:bodyPr anchor="ctr">
            <a:noAutofit/>
          </a:bodyPr>
          <a:lstStyle/>
          <a:p>
            <a:r>
              <a:rPr lang="en-US" sz="3500" dirty="0"/>
              <a:t>How to automate</a:t>
            </a:r>
          </a:p>
          <a:p>
            <a:pPr lvl="1"/>
            <a:r>
              <a:rPr lang="en-US" sz="2000" dirty="0"/>
              <a:t>See, </a:t>
            </a:r>
            <a:r>
              <a:rPr lang="en-US" sz="2000" dirty="0">
                <a:hlinkClick r:id="rId5"/>
              </a:rPr>
              <a:t>https://doi.org/10.1080/1472586X.2016.1173892</a:t>
            </a:r>
            <a:r>
              <a:rPr lang="en-US" sz="2000" dirty="0"/>
              <a:t>  </a:t>
            </a:r>
          </a:p>
          <a:p>
            <a:r>
              <a:rPr lang="en-US" sz="3500" dirty="0"/>
              <a:t>Areas of application </a:t>
            </a:r>
          </a:p>
          <a:p>
            <a:pPr lvl="1"/>
            <a:r>
              <a:rPr lang="en-US" sz="3100" dirty="0"/>
              <a:t>Communication research</a:t>
            </a:r>
          </a:p>
          <a:p>
            <a:pPr lvl="1"/>
            <a:r>
              <a:rPr lang="en-US" sz="3100" dirty="0"/>
              <a:t>DH-education</a:t>
            </a:r>
          </a:p>
          <a:p>
            <a:pPr lvl="2"/>
            <a:r>
              <a:rPr lang="en-US" dirty="0"/>
              <a:t>See, </a:t>
            </a:r>
            <a:r>
              <a:rPr lang="en-CA" dirty="0">
                <a:hlinkClick r:id="rId6"/>
              </a:rPr>
              <a:t>http://web.mit.edu/hyperstudio/ans/NEHWhitePaper2016_AnnotationStudio.pdf</a:t>
            </a:r>
            <a:endParaRPr lang="en-US" dirty="0"/>
          </a:p>
          <a:p>
            <a:r>
              <a:rPr lang="en-US" sz="3500" dirty="0"/>
              <a:t>Sampling/Design</a:t>
            </a:r>
          </a:p>
          <a:p>
            <a:pPr lvl="1"/>
            <a:r>
              <a:rPr lang="en-US" sz="3100" dirty="0"/>
              <a:t>Corpora </a:t>
            </a:r>
            <a:r>
              <a:rPr lang="en-US" sz="3100" i="1" dirty="0"/>
              <a:t>vs. A</a:t>
            </a:r>
            <a:r>
              <a:rPr lang="en-US" sz="3100" dirty="0"/>
              <a:t>rchive </a:t>
            </a:r>
          </a:p>
          <a:p>
            <a:pPr lvl="2"/>
            <a:r>
              <a:rPr lang="en-US" dirty="0"/>
              <a:t>See, </a:t>
            </a:r>
            <a:r>
              <a:rPr lang="en-CA" dirty="0">
                <a:hlinkClick r:id="rId7"/>
              </a:rPr>
              <a:t>http://www.helsinki.fi/varieng/series/volumes/19/introduction.html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3029A-5246-B147-A6F3-C6EA38095C87}"/>
              </a:ext>
            </a:extLst>
          </p:cNvPr>
          <p:cNvSpPr txBox="1"/>
          <p:nvPr/>
        </p:nvSpPr>
        <p:spPr>
          <a:xfrm>
            <a:off x="1921565" y="1232452"/>
            <a:ext cx="3080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u="sng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72E7D-39B6-444B-836D-005408DD3483}"/>
              </a:ext>
            </a:extLst>
          </p:cNvPr>
          <p:cNvSpPr txBox="1"/>
          <p:nvPr/>
        </p:nvSpPr>
        <p:spPr>
          <a:xfrm>
            <a:off x="1603513" y="3168100"/>
            <a:ext cx="502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2"/>
              </a:rPr>
              <a:t>@KenzieBurchell</a:t>
            </a:r>
            <a:endParaRPr lang="en-CA" dirty="0"/>
          </a:p>
          <a:p>
            <a:r>
              <a:rPr lang="en-CA" u="sng" dirty="0">
                <a:hlinkClick r:id="rId3"/>
              </a:rPr>
              <a:t>kenzie.burchell@utoronto.ca</a:t>
            </a:r>
            <a:endParaRPr lang="en-CA" u="sng" dirty="0"/>
          </a:p>
          <a:p>
            <a:endParaRPr lang="en-CA" u="sng" dirty="0">
              <a:hlinkClick r:id="rId4"/>
            </a:endParaRPr>
          </a:p>
          <a:p>
            <a:r>
              <a:rPr lang="en-CA" u="sng" dirty="0">
                <a:hlinkClick r:id="rId4"/>
              </a:rPr>
              <a:t>ivanova@uoguelph.ca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48ECC-70BB-4F49-B286-C318EDF200B0}"/>
              </a:ext>
            </a:extLst>
          </p:cNvPr>
          <p:cNvSpPr txBox="1"/>
          <p:nvPr/>
        </p:nvSpPr>
        <p:spPr>
          <a:xfrm>
            <a:off x="1277606" y="2446497"/>
            <a:ext cx="372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get in touch. Let’s collaborate! </a:t>
            </a:r>
          </a:p>
        </p:txBody>
      </p:sp>
    </p:spTree>
    <p:extLst>
      <p:ext uri="{BB962C8B-B14F-4D97-AF65-F5344CB8AC3E}">
        <p14:creationId xmlns:p14="http://schemas.microsoft.com/office/powerpoint/2010/main" val="38697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0D74-E707-F344-9132-6FE2BE13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61475"/>
            <a:ext cx="11689493" cy="578154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Background</a:t>
            </a:r>
          </a:p>
          <a:p>
            <a:pPr marL="0" indent="0" algn="ctr">
              <a:buNone/>
            </a:pPr>
            <a:r>
              <a:rPr lang="en-US" sz="2000" dirty="0"/>
              <a:t>Develop a method for analysis of strategic narratives in online political communication</a:t>
            </a:r>
            <a:endParaRPr lang="en-US" sz="2000" u="sng" dirty="0"/>
          </a:p>
          <a:p>
            <a:pPr marL="457200" lvl="1" indent="0" algn="ctr">
              <a:buNone/>
            </a:pPr>
            <a:r>
              <a:rPr lang="en-US" sz="2000" u="sng" dirty="0"/>
              <a:t>Two types of texts (so far):</a:t>
            </a:r>
            <a:r>
              <a:rPr lang="en-US" sz="2000" dirty="0"/>
              <a:t> </a:t>
            </a:r>
          </a:p>
          <a:p>
            <a:pPr marL="457200" lvl="1" indent="0" algn="ctr">
              <a:buNone/>
            </a:pP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news articles </a:t>
            </a:r>
            <a:r>
              <a:rPr lang="en-US" sz="2000" dirty="0"/>
              <a:t>and </a:t>
            </a:r>
            <a:r>
              <a:rPr lang="en-US" sz="2000" dirty="0">
                <a:highlight>
                  <a:srgbClr val="FFFF00"/>
                </a:highlight>
              </a:rPr>
              <a:t>broadcasting news items</a:t>
            </a:r>
            <a:r>
              <a:rPr lang="en-US" sz="2000" u="sng" dirty="0">
                <a:highlight>
                  <a:srgbClr val="FFFF00"/>
                </a:highlight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DA013-46F1-304D-89AE-F45341C60F7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1986" y="1754662"/>
            <a:ext cx="2088295" cy="265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890F3-FAC1-D64E-AD63-F725E2EBC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859" y="1754662"/>
            <a:ext cx="4783675" cy="2542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71D11F-8F8E-2449-8A98-EA151B4F645E}"/>
              </a:ext>
            </a:extLst>
          </p:cNvPr>
          <p:cNvSpPr txBox="1"/>
          <p:nvPr/>
        </p:nvSpPr>
        <p:spPr>
          <a:xfrm>
            <a:off x="5387543" y="3175683"/>
            <a:ext cx="4475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&amp;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B7C18-57C1-AA4F-A79D-D34532DFB5AF}"/>
              </a:ext>
            </a:extLst>
          </p:cNvPr>
          <p:cNvSpPr txBox="1"/>
          <p:nvPr/>
        </p:nvSpPr>
        <p:spPr>
          <a:xfrm>
            <a:off x="135924" y="4536567"/>
            <a:ext cx="11788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Empirical objective</a:t>
            </a:r>
            <a:r>
              <a:rPr lang="en-US" b="1" dirty="0"/>
              <a:t>: </a:t>
            </a:r>
            <a:r>
              <a:rPr lang="en-US" dirty="0"/>
              <a:t>identify patterns of similarities and differences in the deployment of production and aesthetic features in news articles and broadcasting items. </a:t>
            </a:r>
          </a:p>
          <a:p>
            <a:endParaRPr lang="en-US" dirty="0"/>
          </a:p>
          <a:p>
            <a:r>
              <a:rPr lang="en-US" b="1" u="sng" dirty="0"/>
              <a:t>Analytical objective </a:t>
            </a:r>
            <a:r>
              <a:rPr lang="en-US" b="1" dirty="0"/>
              <a:t>: </a:t>
            </a:r>
            <a:r>
              <a:rPr lang="en-US" dirty="0"/>
              <a:t>go beyond the analysis of news’ linguistic features to understand how </a:t>
            </a:r>
            <a:r>
              <a:rPr lang="en-US" b="1" i="1" dirty="0"/>
              <a:t>para-linguistic modes of communication </a:t>
            </a:r>
            <a:r>
              <a:rPr lang="en-US" dirty="0"/>
              <a:t>(e.g., layout and composition, Image motif and aesthetics, image-text relations, navigation) accentuate and</a:t>
            </a:r>
            <a:r>
              <a:rPr lang="en-CA" dirty="0"/>
              <a:t> nuance the meaning, and convey the emotional content, of online articles and broadcasting items.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—</a:t>
            </a:r>
            <a:r>
              <a:rPr lang="en-US" dirty="0"/>
              <a:t>i.e., NOT only </a:t>
            </a:r>
            <a:r>
              <a:rPr lang="en-US" b="1" i="1" dirty="0"/>
              <a:t>what is being said</a:t>
            </a:r>
            <a:r>
              <a:rPr lang="en-US" b="1" dirty="0"/>
              <a:t> </a:t>
            </a:r>
            <a:r>
              <a:rPr lang="en-US" dirty="0"/>
              <a:t>BUT </a:t>
            </a:r>
            <a:r>
              <a:rPr lang="en-CA" b="1" i="1" dirty="0"/>
              <a:t>how it is being said </a:t>
            </a:r>
            <a:r>
              <a:rPr lang="en-CA" dirty="0"/>
              <a:t>(and consumed by audience online)</a:t>
            </a:r>
            <a:r>
              <a:rPr lang="en-US" b="1" i="1" dirty="0"/>
              <a:t> </a:t>
            </a:r>
            <a:r>
              <a:rPr lang="en-US" b="1" i="1" u="sng" dirty="0"/>
              <a:t> </a:t>
            </a:r>
            <a:r>
              <a:rPr lang="en-US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3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8DAA-187C-5541-A00A-095BFFE5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55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Paper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9C1F-25DA-B340-924E-00829829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60424"/>
            <a:ext cx="11049000" cy="56683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Multimodal discourse analysis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And our approach therein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Method (at present, and still untitled)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Transcription </a:t>
            </a:r>
            <a:r>
              <a:rPr lang="en-CA" dirty="0"/>
              <a:t>procedures 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Coding classification/ Data dictionary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Techniques for analyzing multimodal narrative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Areas for future work (for the Q&amp;A—if interested)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Automating transcription and coding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Areas of 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Sampling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3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A5B7-FFC0-004C-A778-50B48233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Multimodal Discourse Analysis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A220-6C6B-5149-A0FE-13561968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60" y="1434907"/>
            <a:ext cx="8454081" cy="51404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integrative approach for analyzing the </a:t>
            </a:r>
            <a:r>
              <a:rPr lang="en-US" b="1" i="1" dirty="0"/>
              <a:t>communicative potential </a:t>
            </a:r>
            <a:r>
              <a:rPr lang="en-US" dirty="0"/>
              <a:t>provided to “readers” by multimodal texts (i.e., texts that combine a range of linguistic, visual,  and design resources/</a:t>
            </a:r>
            <a:r>
              <a:rPr lang="en-US" b="1" dirty="0"/>
              <a:t>modes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Advanced in two fields (with common roots in SFL):</a:t>
            </a:r>
          </a:p>
          <a:p>
            <a:pPr lvl="1"/>
            <a:r>
              <a:rPr lang="en-US" dirty="0"/>
              <a:t>Social Semiotics </a:t>
            </a:r>
          </a:p>
          <a:p>
            <a:pPr lvl="1"/>
            <a:r>
              <a:rPr lang="en-US" dirty="0"/>
              <a:t>Corpus Linguistics</a:t>
            </a:r>
          </a:p>
          <a:p>
            <a:pPr lvl="1"/>
            <a:endParaRPr lang="en-US" dirty="0"/>
          </a:p>
          <a:p>
            <a:r>
              <a:rPr lang="en-US" dirty="0"/>
              <a:t>Uptake in:</a:t>
            </a:r>
          </a:p>
          <a:p>
            <a:pPr lvl="1"/>
            <a:r>
              <a:rPr lang="en-US" dirty="0"/>
              <a:t>Visual and political communication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Other disciplines (e.g. HCI, Design)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75F65-3932-AF46-95C9-BF85835D569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7242" y="1482812"/>
            <a:ext cx="3900616" cy="5044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22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C660-EE48-ED42-867C-BC7AAF3E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" y="457200"/>
            <a:ext cx="8390238" cy="6067168"/>
          </a:xfrm>
        </p:spPr>
        <p:txBody>
          <a:bodyPr>
            <a:normAutofit/>
          </a:bodyPr>
          <a:lstStyle/>
          <a:p>
            <a:r>
              <a:rPr lang="en-US" sz="2400" dirty="0"/>
              <a:t>Corpus Linguistics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highlight>
                  <a:srgbClr val="FFFF00"/>
                </a:highlight>
              </a:rPr>
              <a:t>Bateman, John. 2008. </a:t>
            </a:r>
            <a:r>
              <a:rPr lang="en-US" sz="2000" i="1" dirty="0">
                <a:highlight>
                  <a:srgbClr val="FFFF00"/>
                </a:highlight>
              </a:rPr>
              <a:t>Multimodality and Genre: A Foundation for the Systematic Analysis of Multimodal Documents</a:t>
            </a:r>
            <a:r>
              <a:rPr lang="en-US" sz="2000" dirty="0">
                <a:highlight>
                  <a:srgbClr val="FFFF00"/>
                </a:highlight>
              </a:rPr>
              <a:t>. New York: Palgrave Macmillan.</a:t>
            </a:r>
            <a:endParaRPr lang="en-CA" sz="2000" dirty="0">
              <a:highlight>
                <a:srgbClr val="FFFF00"/>
              </a:highlight>
            </a:endParaRPr>
          </a:p>
          <a:p>
            <a:pPr lvl="1">
              <a:buFont typeface="Wingdings" pitchFamily="2" charset="2"/>
              <a:buChar char="Ø"/>
            </a:pPr>
            <a:r>
              <a:rPr lang="en-CA" sz="2000" dirty="0" err="1">
                <a:highlight>
                  <a:srgbClr val="FFFF00"/>
                </a:highlight>
              </a:rPr>
              <a:t>Seizov</a:t>
            </a:r>
            <a:r>
              <a:rPr lang="en-CA" sz="2000" dirty="0">
                <a:highlight>
                  <a:srgbClr val="FFFF00"/>
                </a:highlight>
              </a:rPr>
              <a:t>, Ognyan. 2014. </a:t>
            </a:r>
            <a:r>
              <a:rPr lang="en-CA" sz="2000" i="1" dirty="0">
                <a:highlight>
                  <a:srgbClr val="FFFF00"/>
                </a:highlight>
              </a:rPr>
              <a:t>Political Communication Online: Structures, Functions, and Challenges</a:t>
            </a:r>
            <a:r>
              <a:rPr lang="en-CA" sz="2000" dirty="0">
                <a:highlight>
                  <a:srgbClr val="FFFF00"/>
                </a:highlight>
              </a:rPr>
              <a:t>. New York: Routledge.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/>
              <a:t>Bateman, John, Janina </a:t>
            </a:r>
            <a:r>
              <a:rPr lang="en-CA" sz="2000" dirty="0" err="1"/>
              <a:t>Wildfeuer</a:t>
            </a:r>
            <a:r>
              <a:rPr lang="en-CA" sz="2000" dirty="0"/>
              <a:t>, and </a:t>
            </a:r>
            <a:r>
              <a:rPr lang="en-CA" sz="2000" dirty="0" err="1"/>
              <a:t>Tuomo</a:t>
            </a:r>
            <a:r>
              <a:rPr lang="en-CA" sz="2000" dirty="0"/>
              <a:t> </a:t>
            </a:r>
            <a:r>
              <a:rPr lang="en-CA" sz="2000" dirty="0" err="1"/>
              <a:t>Hiippala</a:t>
            </a:r>
            <a:r>
              <a:rPr lang="en-CA" sz="2000" dirty="0"/>
              <a:t>. 2017. </a:t>
            </a:r>
            <a:r>
              <a:rPr lang="en-CA" sz="2000" i="1" dirty="0"/>
              <a:t>Multimodality: Foundations, research and analysis—A problem-oriented introduction.</a:t>
            </a:r>
            <a:r>
              <a:rPr lang="en-CA" sz="2000" dirty="0"/>
              <a:t> Berlin: Walter de Gruyter.</a:t>
            </a:r>
          </a:p>
          <a:p>
            <a:pPr marL="0" indent="0">
              <a:buNone/>
            </a:pPr>
            <a:r>
              <a:rPr lang="en-CA" sz="2000" dirty="0">
                <a:highlight>
                  <a:srgbClr val="FFFF00"/>
                </a:highlight>
              </a:rPr>
              <a:t>This work offers more rigours techniques for </a:t>
            </a:r>
            <a:r>
              <a:rPr lang="en-US" sz="2000" i="1" dirty="0">
                <a:highlight>
                  <a:srgbClr val="FFFF00"/>
                </a:highlight>
              </a:rPr>
              <a:t>transcription, annotation, and classification—</a:t>
            </a:r>
            <a:r>
              <a:rPr lang="en-US" sz="2000" dirty="0">
                <a:highlight>
                  <a:srgbClr val="FFFF00"/>
                </a:highlight>
              </a:rPr>
              <a:t>what we call the </a:t>
            </a:r>
            <a:r>
              <a:rPr lang="en-US" sz="2000" b="1" dirty="0">
                <a:highlight>
                  <a:srgbClr val="FFFF00"/>
                </a:highlight>
              </a:rPr>
              <a:t>scholarly primitives of distant reading.  </a:t>
            </a:r>
            <a:r>
              <a:rPr lang="en-CA" sz="2000" b="1" dirty="0">
                <a:highlight>
                  <a:srgbClr val="FFFF00"/>
                </a:highlight>
              </a:rPr>
              <a:t> </a:t>
            </a:r>
          </a:p>
          <a:p>
            <a:r>
              <a:rPr lang="en-CA" sz="2400" dirty="0"/>
              <a:t>Social Semiotics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Kress, Gunther, and Theo Van Leeuwen. 2001. </a:t>
            </a:r>
            <a:r>
              <a:rPr lang="en-US" sz="2000" i="1" dirty="0"/>
              <a:t>Multimodal Discourse: The Modes and Media of Contemporary Communication</a:t>
            </a:r>
            <a:r>
              <a:rPr lang="en-US" sz="2000" dirty="0"/>
              <a:t>. New York: Oxford University Press.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/>
              <a:t>Kress, Gunther. 2010. </a:t>
            </a:r>
            <a:r>
              <a:rPr lang="en-CA" sz="2000" i="1" dirty="0"/>
              <a:t>Multimodality: A social semiotic approach to contemporary communication</a:t>
            </a:r>
            <a:r>
              <a:rPr lang="en-CA" sz="2000" dirty="0"/>
              <a:t>. New York: Routledge.</a:t>
            </a:r>
          </a:p>
          <a:p>
            <a:pPr lvl="1">
              <a:buFont typeface="Wingdings" pitchFamily="2" charset="2"/>
              <a:buChar char="Ø"/>
            </a:pPr>
            <a:r>
              <a:rPr lang="en-CA" sz="2000" dirty="0"/>
              <a:t>Van Leeuwen, Theo. 2005. </a:t>
            </a:r>
            <a:r>
              <a:rPr lang="en-CA" sz="2000" i="1" dirty="0"/>
              <a:t>Introducing social semiotics</a:t>
            </a:r>
            <a:r>
              <a:rPr lang="en-CA" sz="2000" dirty="0"/>
              <a:t>. New York: Routledge.</a:t>
            </a:r>
          </a:p>
          <a:p>
            <a:pPr lvl="1">
              <a:buFont typeface="Wingdings" pitchFamily="2" charset="2"/>
              <a:buChar char="Ø"/>
            </a:pPr>
            <a:endParaRPr lang="en-CA" sz="2000" dirty="0"/>
          </a:p>
          <a:p>
            <a:pPr lvl="1">
              <a:buFont typeface="Wingdings" pitchFamily="2" charset="2"/>
              <a:buChar char="Ø"/>
            </a:pPr>
            <a:endParaRPr lang="en-CA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itchFamily="2" charset="2"/>
              <a:buChar char="Ø"/>
            </a:pPr>
            <a:endParaRPr lang="en-CA" sz="2000" dirty="0"/>
          </a:p>
          <a:p>
            <a:pPr lvl="1">
              <a:buFont typeface="Wingdings" pitchFamily="2" charset="2"/>
              <a:buChar char="Ø"/>
            </a:pPr>
            <a:endParaRPr lang="en-CA" sz="2000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C91F4-81C5-FB4F-9F23-94A30B9CD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630" y="190940"/>
            <a:ext cx="2307771" cy="318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B869A-6C6E-C747-9678-BCD1A8C33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630" y="3657600"/>
            <a:ext cx="2307771" cy="30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6F01-FAA5-384D-A495-7377C05B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Transcription – the </a:t>
            </a:r>
            <a:r>
              <a:rPr lang="en-US" i="1" dirty="0"/>
              <a:t>Virtual Canvas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B0C0-1713-664A-AB4C-6EC16695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83093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Multimodal texts offer a diverse range of communicative resources that can be articulated differently in the virtual canvas.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BA8E6-0269-BB40-B966-A9483E819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643" y="1916014"/>
            <a:ext cx="7254854" cy="46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F60DB7-0AC9-8E40-9BF2-1B55602B6B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62" y="122474"/>
            <a:ext cx="3750429" cy="2109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EC991-7B87-3C43-9726-3F7F2F67B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913" y="122473"/>
            <a:ext cx="3962689" cy="2229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126B57-E7BB-B64B-BCCB-371FC48132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230" y="3123676"/>
            <a:ext cx="3334276" cy="25007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73C1C0-6AF0-AC44-AA49-59922C7FAE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94" y="3114852"/>
            <a:ext cx="3540897" cy="26556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19643C-DAC0-4C47-8758-2522E8C1F853}"/>
              </a:ext>
            </a:extLst>
          </p:cNvPr>
          <p:cNvSpPr txBox="1"/>
          <p:nvPr/>
        </p:nvSpPr>
        <p:spPr>
          <a:xfrm>
            <a:off x="1829429" y="2488805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Mainland China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853976-278C-CC44-A147-94896DB6EB31}"/>
              </a:ext>
            </a:extLst>
          </p:cNvPr>
          <p:cNvSpPr txBox="1"/>
          <p:nvPr/>
        </p:nvSpPr>
        <p:spPr>
          <a:xfrm>
            <a:off x="7851519" y="2493217"/>
            <a:ext cx="120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Hong Kong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41387F-CD2B-6944-8C44-04C2F42FCC7A}"/>
              </a:ext>
            </a:extLst>
          </p:cNvPr>
          <p:cNvSpPr txBox="1"/>
          <p:nvPr/>
        </p:nvSpPr>
        <p:spPr>
          <a:xfrm>
            <a:off x="1829429" y="6027240"/>
            <a:ext cx="83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Taiwan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181F-8EE1-DC4E-BC5F-B7A1E0484CBC}"/>
              </a:ext>
            </a:extLst>
          </p:cNvPr>
          <p:cNvSpPr txBox="1"/>
          <p:nvPr/>
        </p:nvSpPr>
        <p:spPr>
          <a:xfrm>
            <a:off x="8034453" y="59382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Japan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03752-2CE5-D14E-8D01-4A47F3165E0B}"/>
              </a:ext>
            </a:extLst>
          </p:cNvPr>
          <p:cNvSpPr txBox="1"/>
          <p:nvPr/>
        </p:nvSpPr>
        <p:spPr>
          <a:xfrm>
            <a:off x="395416" y="6396572"/>
            <a:ext cx="107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Source: </a:t>
            </a:r>
            <a:r>
              <a:rPr lang="en-CA" i="1" dirty="0"/>
              <a:t>Television news screen layout, URL: </a:t>
            </a:r>
            <a:r>
              <a:rPr lang="en-CA" dirty="0">
                <a:hlinkClick r:id="rId6"/>
              </a:rPr>
              <a:t>https://en.wikipedia.org/wiki/Television_news_screen_layout</a:t>
            </a:r>
            <a:endParaRPr lang="en-CA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4672E7-56D0-D543-838D-EED681C0500C}"/>
              </a:ext>
            </a:extLst>
          </p:cNvPr>
          <p:cNvSpPr txBox="1"/>
          <p:nvPr/>
        </p:nvSpPr>
        <p:spPr>
          <a:xfrm>
            <a:off x="6845642" y="2928551"/>
            <a:ext cx="452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D13D4B-EDF0-E44D-A40D-F5D90D7428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91" y="0"/>
            <a:ext cx="5993027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E0D129-192A-D540-97A1-67F675FE1D68}"/>
              </a:ext>
            </a:extLst>
          </p:cNvPr>
          <p:cNvSpPr/>
          <p:nvPr/>
        </p:nvSpPr>
        <p:spPr>
          <a:xfrm>
            <a:off x="395416" y="1075038"/>
            <a:ext cx="6093702" cy="30274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C1519-146C-9949-A6D8-22C21C1DA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965" y="866398"/>
            <a:ext cx="4213651" cy="5259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C276C-6CF9-8747-9B1C-4C9268CC28F4}"/>
              </a:ext>
            </a:extLst>
          </p:cNvPr>
          <p:cNvSpPr txBox="1"/>
          <p:nvPr/>
        </p:nvSpPr>
        <p:spPr>
          <a:xfrm>
            <a:off x="7320766" y="104692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 Title</a:t>
            </a:r>
            <a:r>
              <a:rPr lang="en-CA" sz="1400" dirty="0"/>
              <a:t> 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DB58C-D66F-AE48-97DD-8D2540C3914C}"/>
              </a:ext>
            </a:extLst>
          </p:cNvPr>
          <p:cNvSpPr txBox="1"/>
          <p:nvPr/>
        </p:nvSpPr>
        <p:spPr>
          <a:xfrm>
            <a:off x="11124689" y="141978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 Sub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6127FE-E4A9-8E4A-B1B5-8EDF250780C9}"/>
              </a:ext>
            </a:extLst>
          </p:cNvPr>
          <p:cNvSpPr txBox="1"/>
          <p:nvPr/>
        </p:nvSpPr>
        <p:spPr>
          <a:xfrm>
            <a:off x="11351491" y="3081167"/>
            <a:ext cx="90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 </a:t>
            </a:r>
          </a:p>
          <a:p>
            <a:r>
              <a:rPr lang="en-US" dirty="0"/>
              <a:t>Photo1</a:t>
            </a:r>
            <a:r>
              <a:rPr lang="en-CA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83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9F98E6-403E-4E48-A1DA-60671DB3F3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59600" cy="396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9D5F8-36F8-FC44-A29B-4166D7C05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389" y="1657544"/>
            <a:ext cx="3969107" cy="30874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A73291-C71C-1D4E-A065-415099938726}"/>
              </a:ext>
            </a:extLst>
          </p:cNvPr>
          <p:cNvSpPr txBox="1"/>
          <p:nvPr/>
        </p:nvSpPr>
        <p:spPr>
          <a:xfrm>
            <a:off x="7489119" y="2706130"/>
            <a:ext cx="4523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=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70B468-E998-BC43-851B-F63729591E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850" y="3962400"/>
            <a:ext cx="60579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5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735</Words>
  <Application>Microsoft Macintosh PowerPoint</Application>
  <PresentationFormat>Widescreen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Beyond Close Reading: An Empirical Approach for Annotation and Classification of Multimodal Texts </vt:lpstr>
      <vt:lpstr>PowerPoint Presentation</vt:lpstr>
      <vt:lpstr>Paper Outline</vt:lpstr>
      <vt:lpstr>Multimodal Discourse Analysis  </vt:lpstr>
      <vt:lpstr>PowerPoint Presentation</vt:lpstr>
      <vt:lpstr>Transcription – the Virtual Canvas </vt:lpstr>
      <vt:lpstr>PowerPoint Presentation</vt:lpstr>
      <vt:lpstr>PowerPoint Presentation</vt:lpstr>
      <vt:lpstr>PowerPoint Presentation</vt:lpstr>
      <vt:lpstr>Coding </vt:lpstr>
      <vt:lpstr>Analysis : Narrative  </vt:lpstr>
      <vt:lpstr>Analysis : Image-Text; Rhythm; Transitions </vt:lpstr>
      <vt:lpstr>Future work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Narratives in Political Communication Online: A Multimodal Approach</dc:title>
  <dc:creator>Asen Ivanov</dc:creator>
  <cp:lastModifiedBy>Asen Ivanov</cp:lastModifiedBy>
  <cp:revision>83</cp:revision>
  <cp:lastPrinted>2020-05-25T15:27:16Z</cp:lastPrinted>
  <dcterms:created xsi:type="dcterms:W3CDTF">2019-11-13T18:03:48Z</dcterms:created>
  <dcterms:modified xsi:type="dcterms:W3CDTF">2020-05-25T15:27:57Z</dcterms:modified>
</cp:coreProperties>
</file>