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300" r:id="rId8"/>
    <p:sldId id="263" r:id="rId9"/>
    <p:sldId id="264" r:id="rId10"/>
    <p:sldId id="265" r:id="rId11"/>
    <p:sldId id="266" r:id="rId12"/>
    <p:sldId id="301" r:id="rId13"/>
    <p:sldId id="267" r:id="rId14"/>
    <p:sldId id="269" r:id="rId15"/>
    <p:sldId id="270" r:id="rId16"/>
    <p:sldId id="272" r:id="rId17"/>
    <p:sldId id="274" r:id="rId18"/>
    <p:sldId id="271"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Canva Sans" panose="020B0503030501040103" pitchFamily="34" charset="0"/>
      <p:regular r:id="rId25"/>
    </p:embeddedFont>
    <p:embeddedFont>
      <p:font typeface="Garet" pitchFamily="2" charset="77"/>
      <p:regular r:id="rId26"/>
    </p:embeddedFont>
    <p:embeddedFont>
      <p:font typeface="Garet Bold" pitchFamily="2" charset="77"/>
      <p:regular r:id="rId27"/>
      <p:bold r:id="rId28"/>
    </p:embeddedFont>
    <p:embeddedFont>
      <p:font typeface="Telegraf" pitchFamily="2" charset="77"/>
      <p:regular r:id="rId29"/>
    </p:embeddedFont>
    <p:embeddedFont>
      <p:font typeface="Telegraf Medium" pitchFamily="2" charset="77"/>
      <p:regular r:id="rId30"/>
    </p:embeddedFont>
    <p:embeddedFont>
      <p:font typeface="Telegraf Ultra-Bold" pitchFamily="2" charset="77"/>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7" autoAdjust="0"/>
    <p:restoredTop sz="94628" autoAdjust="0"/>
  </p:normalViewPr>
  <p:slideViewPr>
    <p:cSldViewPr>
      <p:cViewPr varScale="1">
        <p:scale>
          <a:sx n="76" d="100"/>
          <a:sy n="76" d="100"/>
        </p:scale>
        <p:origin x="36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ED5DC-693F-C840-95F2-31CA266022DA}" type="datetimeFigureOut">
              <a:rPr lang="en-US" smtClean="0"/>
              <a:t>9/17/23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65DDD-8983-7F45-AD27-7A1DF5C44889}" type="slidenum">
              <a:rPr lang="en-US" smtClean="0"/>
              <a:t>‹#›</a:t>
            </a:fld>
            <a:endParaRPr lang="en-US"/>
          </a:p>
        </p:txBody>
      </p:sp>
    </p:spTree>
    <p:extLst>
      <p:ext uri="{BB962C8B-B14F-4D97-AF65-F5344CB8AC3E}">
        <p14:creationId xmlns:p14="http://schemas.microsoft.com/office/powerpoint/2010/main" val="1966980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are the basics of what citation is. Now I want to take a few minutes to consider why we do it. </a:t>
            </a:r>
          </a:p>
          <a:p>
            <a:endParaRPr lang="en-US" dirty="0"/>
          </a:p>
          <a:p>
            <a:r>
              <a:rPr lang="en-US" dirty="0"/>
              <a:t>It may be that thus far in your career, you’ve included citations in your writing just because you had to. But there are other reasons – and truly important reasons – why we cite. Some of them are important no matter what stage of your career your in. I would guess that you’ll find that others begin to take on new importance as you progress through your doctoral studies.</a:t>
            </a:r>
          </a:p>
          <a:p>
            <a:endParaRPr lang="en-US" dirty="0"/>
          </a:p>
          <a:p>
            <a:r>
              <a:rPr lang="en-US" dirty="0"/>
              <a:t>Some of the reasons that are always important have to do with documentation, context and honesty. You want to let your readers know when and where you are drawing on the work of others and, particularly as a doctoral student, you’ll want to center your work in a broader discourse as much as possible. Citation does this, as your readers will be able to infer quite a bit just by way of the sources that you draw in to support your own a positions.</a:t>
            </a:r>
          </a:p>
          <a:p>
            <a:endParaRPr lang="en-US" dirty="0"/>
          </a:p>
          <a:p>
            <a:r>
              <a:rPr lang="en-US" dirty="0"/>
              <a:t>You were likely reminded last week in your conversation about research ethics that citation is also essential – critical – in avoiding plagiarism precisely because citation provides acknowledgement, giving credit where credit is due.</a:t>
            </a:r>
          </a:p>
          <a:p>
            <a:endParaRPr lang="en-US" dirty="0"/>
          </a:p>
          <a:p>
            <a:r>
              <a:rPr lang="en-US" dirty="0"/>
              <a:t>Two other reasons that I personally have come to value more and more as I have moved through my own doctoral adventure include respect and practice. If you think about it, citation really offers a nod of respect to your reader – it says, “hey. I know you’re smart and I don’t expect you to take my word for this. Go check out this work over here and that work over there and tell me if you come to the same conclusion that I have”. In this sense, it also suggests a healthy level of confidence. “I don’t need to hide my sources, because anyone who reads this article I’m referencing would come to the same conclusion.”</a:t>
            </a:r>
          </a:p>
          <a:p>
            <a:endParaRPr lang="en-US" dirty="0"/>
          </a:p>
          <a:p>
            <a:r>
              <a:rPr lang="en-US" dirty="0"/>
              <a:t>Finally, it’s also excellent and necessary practice. It’s not a given that because you’re pursuing a PhD you’ll be going into academia or research but it is likely that whatever position you hold on the other side of this, you will be producing some work that is developed on the work of others. So it is therefore also likely that you will need to know how citation works in your field. This is the time to start practicing.</a:t>
            </a:r>
          </a:p>
        </p:txBody>
      </p:sp>
      <p:sp>
        <p:nvSpPr>
          <p:cNvPr id="4" name="Slide Number Placeholder 3"/>
          <p:cNvSpPr>
            <a:spLocks noGrp="1"/>
          </p:cNvSpPr>
          <p:nvPr>
            <p:ph type="sldNum" sz="quarter" idx="5"/>
          </p:nvPr>
        </p:nvSpPr>
        <p:spPr/>
        <p:txBody>
          <a:bodyPr/>
          <a:lstStyle/>
          <a:p>
            <a:fld id="{1D9BD4EE-3B0A-6D4C-9E34-64C8E11D28B8}" type="slidenum">
              <a:rPr lang="en-US" smtClean="0"/>
              <a:t>7</a:t>
            </a:fld>
            <a:endParaRPr lang="en-US"/>
          </a:p>
        </p:txBody>
      </p:sp>
    </p:spTree>
    <p:extLst>
      <p:ext uri="{BB962C8B-B14F-4D97-AF65-F5344CB8AC3E}">
        <p14:creationId xmlns:p14="http://schemas.microsoft.com/office/powerpoint/2010/main" val="268913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so, we’re writing and we know that it’s time for us to include a citation. How do we do it? The answer is determined by both custom and by – gratefully – technology.</a:t>
            </a:r>
          </a:p>
          <a:p>
            <a:endParaRPr lang="en-US" dirty="0"/>
          </a:p>
          <a:p>
            <a:r>
              <a:rPr lang="en-US" dirty="0"/>
              <a:t>In terms of custom, what I am referencing here is that each discipline generally has its own standards and practices when it comes to the proper formatting of a citation. I will get to those on the next slide. </a:t>
            </a:r>
          </a:p>
          <a:p>
            <a:endParaRPr lang="en-US" dirty="0"/>
          </a:p>
          <a:p>
            <a:r>
              <a:rPr lang="en-US" dirty="0"/>
              <a:t>Before I do, this is the moment where I again sing the praises of citation management software solutions. There are a number of options you can choose from – some of the most common are Mendeley, EndNote and Zotero, which is what I use. Many are free to download and use, and basically all of them will format both your citations and your works cited lists with just a few clicks of a button. Many of these programs also feature other research management tools, including supporting note taking and hosting pdf copies of your sources. Zotero allows me to mark up these pdfs with comments and highlights and will store my notes as related resources, keeping everything that I need to manage my literature reviews and other writing all in one place.</a:t>
            </a:r>
          </a:p>
        </p:txBody>
      </p:sp>
      <p:sp>
        <p:nvSpPr>
          <p:cNvPr id="4" name="Slide Number Placeholder 3"/>
          <p:cNvSpPr>
            <a:spLocks noGrp="1"/>
          </p:cNvSpPr>
          <p:nvPr>
            <p:ph type="sldNum" sz="quarter" idx="5"/>
          </p:nvPr>
        </p:nvSpPr>
        <p:spPr/>
        <p:txBody>
          <a:bodyPr/>
          <a:lstStyle/>
          <a:p>
            <a:fld id="{1D9BD4EE-3B0A-6D4C-9E34-64C8E11D28B8}" type="slidenum">
              <a:rPr lang="en-US" smtClean="0"/>
              <a:t>12</a:t>
            </a:fld>
            <a:endParaRPr lang="en-US"/>
          </a:p>
        </p:txBody>
      </p:sp>
    </p:spTree>
    <p:extLst>
      <p:ext uri="{BB962C8B-B14F-4D97-AF65-F5344CB8AC3E}">
        <p14:creationId xmlns:p14="http://schemas.microsoft.com/office/powerpoint/2010/main" val="1250638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hyperlink" Target="https://doi.org/10.1162/qss_a_00237"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ebookcentral.proquest.com/lib/pitt-ebooks/detail.action?docID=333875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08600"/>
            <a:ext cx="13317709" cy="2598633"/>
            <a:chOff x="0" y="276225"/>
            <a:chExt cx="17756946" cy="9158787"/>
          </a:xfrm>
        </p:grpSpPr>
        <p:sp>
          <p:nvSpPr>
            <p:cNvPr id="3" name="TextBox 3"/>
            <p:cNvSpPr txBox="1"/>
            <p:nvPr/>
          </p:nvSpPr>
          <p:spPr>
            <a:xfrm>
              <a:off x="0" y="7581902"/>
              <a:ext cx="17756946" cy="1853110"/>
            </a:xfrm>
            <a:prstGeom prst="rect">
              <a:avLst/>
            </a:prstGeom>
          </p:spPr>
          <p:txBody>
            <a:bodyPr lIns="0" tIns="0" rIns="0" bIns="0" rtlCol="0" anchor="t">
              <a:spAutoFit/>
            </a:bodyPr>
            <a:lstStyle/>
            <a:p>
              <a:pPr>
                <a:lnSpc>
                  <a:spcPts val="4130"/>
                </a:lnSpc>
              </a:pPr>
              <a:r>
                <a:rPr lang="en-US" sz="3500" spc="-98" dirty="0">
                  <a:solidFill>
                    <a:srgbClr val="FFFFFF"/>
                  </a:solidFill>
                  <a:latin typeface="Telegraf Medium"/>
                </a:rPr>
                <a:t>A Supplement to Your Graduate Studies</a:t>
              </a:r>
            </a:p>
          </p:txBody>
        </p:sp>
        <p:sp>
          <p:nvSpPr>
            <p:cNvPr id="4" name="TextBox 4"/>
            <p:cNvSpPr txBox="1"/>
            <p:nvPr/>
          </p:nvSpPr>
          <p:spPr>
            <a:xfrm>
              <a:off x="0" y="276225"/>
              <a:ext cx="17756946" cy="3409867"/>
            </a:xfrm>
            <a:prstGeom prst="rect">
              <a:avLst/>
            </a:prstGeom>
          </p:spPr>
          <p:txBody>
            <a:bodyPr lIns="0" tIns="0" rIns="0" bIns="0" rtlCol="0" anchor="t">
              <a:spAutoFit/>
            </a:bodyPr>
            <a:lstStyle/>
            <a:p>
              <a:pPr>
                <a:lnSpc>
                  <a:spcPts val="13500"/>
                </a:lnSpc>
              </a:pPr>
              <a:r>
                <a:rPr lang="en-US" sz="13000" spc="-525" dirty="0">
                  <a:solidFill>
                    <a:srgbClr val="FFFFFF"/>
                  </a:solidFill>
                  <a:latin typeface="Telegraf Medium"/>
                </a:rPr>
                <a:t>Intro</a:t>
              </a:r>
              <a:r>
                <a:rPr lang="en-US" sz="15000" spc="-525" dirty="0">
                  <a:solidFill>
                    <a:srgbClr val="FFFFFF"/>
                  </a:solidFill>
                  <a:latin typeface="Telegraf Medium"/>
                </a:rPr>
                <a:t> to Citation</a:t>
              </a:r>
            </a:p>
          </p:txBody>
        </p:sp>
      </p:grpSp>
      <p:sp>
        <p:nvSpPr>
          <p:cNvPr id="5" name="TextBox 5"/>
          <p:cNvSpPr txBox="1"/>
          <p:nvPr/>
        </p:nvSpPr>
        <p:spPr>
          <a:xfrm>
            <a:off x="1049490" y="7505700"/>
            <a:ext cx="6875310" cy="1384995"/>
          </a:xfrm>
          <a:prstGeom prst="rect">
            <a:avLst/>
          </a:prstGeom>
        </p:spPr>
        <p:txBody>
          <a:bodyPr wrap="square" lIns="0" tIns="0" rIns="0" bIns="0" rtlCol="0" anchor="t">
            <a:spAutoFit/>
          </a:bodyPr>
          <a:lstStyle/>
          <a:p>
            <a:pPr>
              <a:lnSpc>
                <a:spcPts val="3600"/>
              </a:lnSpc>
            </a:pPr>
            <a:r>
              <a:rPr lang="en-US" sz="3000" spc="-150" dirty="0">
                <a:solidFill>
                  <a:srgbClr val="FFFFFF"/>
                </a:solidFill>
                <a:latin typeface="Garet"/>
              </a:rPr>
              <a:t>Presented By: Jamaica Jones </a:t>
            </a:r>
          </a:p>
          <a:p>
            <a:pPr>
              <a:lnSpc>
                <a:spcPts val="3600"/>
              </a:lnSpc>
            </a:pPr>
            <a:r>
              <a:rPr lang="en-US" sz="3000" spc="-150" dirty="0">
                <a:solidFill>
                  <a:srgbClr val="FFFFFF"/>
                </a:solidFill>
                <a:latin typeface="Garet"/>
              </a:rPr>
              <a:t>PhD Student, University of Pittsburgh School of Computing and Information</a:t>
            </a:r>
          </a:p>
        </p:txBody>
      </p:sp>
      <p:sp>
        <p:nvSpPr>
          <p:cNvPr id="6" name="Freeform 6"/>
          <p:cNvSpPr/>
          <p:nvPr/>
        </p:nvSpPr>
        <p:spPr>
          <a:xfrm>
            <a:off x="11378232" y="2917460"/>
            <a:ext cx="7724319" cy="8089092"/>
          </a:xfrm>
          <a:custGeom>
            <a:avLst/>
            <a:gdLst/>
            <a:ahLst/>
            <a:cxnLst/>
            <a:rect l="l" t="t" r="r" b="b"/>
            <a:pathLst>
              <a:path w="6745826" h="7000385">
                <a:moveTo>
                  <a:pt x="0" y="0"/>
                </a:moveTo>
                <a:lnTo>
                  <a:pt x="6745826" y="0"/>
                </a:lnTo>
                <a:lnTo>
                  <a:pt x="6745826" y="7000385"/>
                </a:lnTo>
                <a:lnTo>
                  <a:pt x="0" y="7000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sp>
        <p:nvSpPr>
          <p:cNvPr id="2" name="Freeform 2"/>
          <p:cNvSpPr/>
          <p:nvPr/>
        </p:nvSpPr>
        <p:spPr>
          <a:xfrm>
            <a:off x="12623550" y="-1564799"/>
            <a:ext cx="8715983" cy="8414886"/>
          </a:xfrm>
          <a:custGeom>
            <a:avLst/>
            <a:gdLst/>
            <a:ahLst/>
            <a:cxnLst/>
            <a:rect l="l" t="t" r="r" b="b"/>
            <a:pathLst>
              <a:path w="8715983" h="8414886">
                <a:moveTo>
                  <a:pt x="0" y="0"/>
                </a:moveTo>
                <a:lnTo>
                  <a:pt x="8715984" y="0"/>
                </a:lnTo>
                <a:lnTo>
                  <a:pt x="8715984" y="8414886"/>
                </a:lnTo>
                <a:lnTo>
                  <a:pt x="0" y="8414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667000" y="4047711"/>
            <a:ext cx="5022193" cy="5604752"/>
          </a:xfrm>
          <a:custGeom>
            <a:avLst/>
            <a:gdLst/>
            <a:ahLst/>
            <a:cxnLst/>
            <a:rect l="l" t="t" r="r" b="b"/>
            <a:pathLst>
              <a:path w="5022193" h="5604752">
                <a:moveTo>
                  <a:pt x="0" y="0"/>
                </a:moveTo>
                <a:lnTo>
                  <a:pt x="5022193" y="0"/>
                </a:lnTo>
                <a:lnTo>
                  <a:pt x="5022193" y="5604752"/>
                </a:lnTo>
                <a:lnTo>
                  <a:pt x="0" y="5604752"/>
                </a:lnTo>
                <a:lnTo>
                  <a:pt x="0" y="0"/>
                </a:lnTo>
                <a:close/>
              </a:path>
            </a:pathLst>
          </a:custGeom>
          <a:blipFill>
            <a:blip r:embed="rId4"/>
            <a:stretch>
              <a:fillRect/>
            </a:stretch>
          </a:blipFill>
        </p:spPr>
      </p:sp>
      <p:sp>
        <p:nvSpPr>
          <p:cNvPr id="4" name="TextBox 4"/>
          <p:cNvSpPr txBox="1"/>
          <p:nvPr/>
        </p:nvSpPr>
        <p:spPr>
          <a:xfrm>
            <a:off x="1028700" y="1114425"/>
            <a:ext cx="9424307" cy="2701924"/>
          </a:xfrm>
          <a:prstGeom prst="rect">
            <a:avLst/>
          </a:prstGeom>
        </p:spPr>
        <p:txBody>
          <a:bodyPr lIns="0" tIns="0" rIns="0" bIns="0" rtlCol="0" anchor="t">
            <a:spAutoFit/>
          </a:bodyPr>
          <a:lstStyle/>
          <a:p>
            <a:pPr>
              <a:lnSpc>
                <a:spcPts val="9999"/>
              </a:lnSpc>
            </a:pPr>
            <a:r>
              <a:rPr lang="en-US" sz="9999" spc="-299">
                <a:solidFill>
                  <a:srgbClr val="FFFFFF"/>
                </a:solidFill>
                <a:latin typeface="Telegraf Medium"/>
              </a:rPr>
              <a:t>When Should We Cite?</a:t>
            </a:r>
          </a:p>
        </p:txBody>
      </p:sp>
      <p:sp>
        <p:nvSpPr>
          <p:cNvPr id="5" name="TextBox 5"/>
          <p:cNvSpPr txBox="1"/>
          <p:nvPr/>
        </p:nvSpPr>
        <p:spPr>
          <a:xfrm>
            <a:off x="8625885" y="8195598"/>
            <a:ext cx="8355657" cy="1491129"/>
          </a:xfrm>
          <a:prstGeom prst="rect">
            <a:avLst/>
          </a:prstGeom>
        </p:spPr>
        <p:txBody>
          <a:bodyPr lIns="0" tIns="0" rIns="0" bIns="0" rtlCol="0" anchor="t">
            <a:spAutoFit/>
          </a:bodyPr>
          <a:lstStyle/>
          <a:p>
            <a:pPr algn="r">
              <a:lnSpc>
                <a:spcPts val="3039"/>
              </a:lnSpc>
            </a:pPr>
            <a:r>
              <a:rPr lang="en-US" sz="2170">
                <a:solidFill>
                  <a:srgbClr val="FFFFFF"/>
                </a:solidFill>
                <a:latin typeface="Canva Sans"/>
              </a:rPr>
              <a:t>Eric Schares, “Impact of the 2022 OSTP Memo: A Bibliometric Analysis of US Federally Funded Publications, 2017–2021,” Quantitative Science Studies 4, no. 1 (March 1, 2023): 1–21, </a:t>
            </a:r>
            <a:r>
              <a:rPr lang="en-US" sz="2170" u="sng">
                <a:solidFill>
                  <a:srgbClr val="FFFFFF"/>
                </a:solidFill>
                <a:latin typeface="Canva Sans"/>
                <a:hlinkClick r:id="rId5" tooltip="https://doi.org/10.1162/qss_a_00237"/>
              </a:rPr>
              <a:t>https://doi.org/10.1162/qss_a_00237</a:t>
            </a:r>
            <a:r>
              <a:rPr lang="en-US" sz="2170">
                <a:solidFill>
                  <a:srgbClr val="FFFFFF"/>
                </a:solidFill>
                <a:latin typeface="Canva Sans"/>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sp>
        <p:nvSpPr>
          <p:cNvPr id="2" name="Freeform 2"/>
          <p:cNvSpPr/>
          <p:nvPr/>
        </p:nvSpPr>
        <p:spPr>
          <a:xfrm>
            <a:off x="12623550" y="-1564799"/>
            <a:ext cx="8715983" cy="8414886"/>
          </a:xfrm>
          <a:custGeom>
            <a:avLst/>
            <a:gdLst/>
            <a:ahLst/>
            <a:cxnLst/>
            <a:rect l="l" t="t" r="r" b="b"/>
            <a:pathLst>
              <a:path w="8715983" h="8414886">
                <a:moveTo>
                  <a:pt x="0" y="0"/>
                </a:moveTo>
                <a:lnTo>
                  <a:pt x="8715984" y="0"/>
                </a:lnTo>
                <a:lnTo>
                  <a:pt x="8715984" y="8414886"/>
                </a:lnTo>
                <a:lnTo>
                  <a:pt x="0" y="8414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95458" y="4110701"/>
            <a:ext cx="7548542" cy="3677810"/>
          </a:xfrm>
          <a:custGeom>
            <a:avLst/>
            <a:gdLst/>
            <a:ahLst/>
            <a:cxnLst/>
            <a:rect l="l" t="t" r="r" b="b"/>
            <a:pathLst>
              <a:path w="7548542" h="3677810">
                <a:moveTo>
                  <a:pt x="0" y="0"/>
                </a:moveTo>
                <a:lnTo>
                  <a:pt x="7548542" y="0"/>
                </a:lnTo>
                <a:lnTo>
                  <a:pt x="7548542" y="3677810"/>
                </a:lnTo>
                <a:lnTo>
                  <a:pt x="0" y="3677810"/>
                </a:lnTo>
                <a:lnTo>
                  <a:pt x="0" y="0"/>
                </a:lnTo>
                <a:close/>
              </a:path>
            </a:pathLst>
          </a:custGeom>
          <a:blipFill>
            <a:blip r:embed="rId4"/>
            <a:stretch>
              <a:fillRect/>
            </a:stretch>
          </a:blipFill>
        </p:spPr>
      </p:sp>
      <p:sp>
        <p:nvSpPr>
          <p:cNvPr id="4" name="Freeform 4"/>
          <p:cNvSpPr/>
          <p:nvPr/>
        </p:nvSpPr>
        <p:spPr>
          <a:xfrm>
            <a:off x="6365147" y="6291432"/>
            <a:ext cx="6134711" cy="3482250"/>
          </a:xfrm>
          <a:custGeom>
            <a:avLst/>
            <a:gdLst/>
            <a:ahLst/>
            <a:cxnLst/>
            <a:rect l="l" t="t" r="r" b="b"/>
            <a:pathLst>
              <a:path w="6134711" h="3482250">
                <a:moveTo>
                  <a:pt x="0" y="0"/>
                </a:moveTo>
                <a:lnTo>
                  <a:pt x="6134712" y="0"/>
                </a:lnTo>
                <a:lnTo>
                  <a:pt x="6134712" y="3482250"/>
                </a:lnTo>
                <a:lnTo>
                  <a:pt x="0" y="3482250"/>
                </a:lnTo>
                <a:lnTo>
                  <a:pt x="0" y="0"/>
                </a:lnTo>
                <a:close/>
              </a:path>
            </a:pathLst>
          </a:custGeom>
          <a:blipFill>
            <a:blip r:embed="rId5"/>
            <a:stretch>
              <a:fillRect/>
            </a:stretch>
          </a:blipFill>
        </p:spPr>
      </p:sp>
      <p:sp>
        <p:nvSpPr>
          <p:cNvPr id="5" name="TextBox 5"/>
          <p:cNvSpPr txBox="1"/>
          <p:nvPr/>
        </p:nvSpPr>
        <p:spPr>
          <a:xfrm>
            <a:off x="1028700" y="1114425"/>
            <a:ext cx="9424307" cy="2701924"/>
          </a:xfrm>
          <a:prstGeom prst="rect">
            <a:avLst/>
          </a:prstGeom>
        </p:spPr>
        <p:txBody>
          <a:bodyPr lIns="0" tIns="0" rIns="0" bIns="0" rtlCol="0" anchor="t">
            <a:spAutoFit/>
          </a:bodyPr>
          <a:lstStyle/>
          <a:p>
            <a:pPr>
              <a:lnSpc>
                <a:spcPts val="9999"/>
              </a:lnSpc>
            </a:pPr>
            <a:r>
              <a:rPr lang="en-US" sz="9999" spc="-299">
                <a:solidFill>
                  <a:srgbClr val="FFFFFF"/>
                </a:solidFill>
                <a:latin typeface="Telegraf Medium"/>
              </a:rPr>
              <a:t>When Should We Cite?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24490" y="7602386"/>
            <a:ext cx="2134978" cy="1060667"/>
            <a:chOff x="0" y="0"/>
            <a:chExt cx="562299" cy="279353"/>
          </a:xfrm>
        </p:grpSpPr>
        <p:sp>
          <p:nvSpPr>
            <p:cNvPr id="3" name="Freeform 3"/>
            <p:cNvSpPr/>
            <p:nvPr/>
          </p:nvSpPr>
          <p:spPr>
            <a:xfrm>
              <a:off x="0" y="0"/>
              <a:ext cx="562299" cy="279353"/>
            </a:xfrm>
            <a:custGeom>
              <a:avLst/>
              <a:gdLst/>
              <a:ahLst/>
              <a:cxnLst/>
              <a:rect l="l" t="t" r="r" b="b"/>
              <a:pathLst>
                <a:path w="562299" h="279353">
                  <a:moveTo>
                    <a:pt x="139676" y="0"/>
                  </a:moveTo>
                  <a:lnTo>
                    <a:pt x="422622" y="0"/>
                  </a:lnTo>
                  <a:cubicBezTo>
                    <a:pt x="459667" y="0"/>
                    <a:pt x="495194" y="14716"/>
                    <a:pt x="521388" y="40910"/>
                  </a:cubicBezTo>
                  <a:cubicBezTo>
                    <a:pt x="547583" y="67105"/>
                    <a:pt x="562299" y="102632"/>
                    <a:pt x="562299" y="139676"/>
                  </a:cubicBezTo>
                  <a:lnTo>
                    <a:pt x="562299" y="139676"/>
                  </a:lnTo>
                  <a:cubicBezTo>
                    <a:pt x="562299" y="176721"/>
                    <a:pt x="547583" y="212248"/>
                    <a:pt x="521388" y="238442"/>
                  </a:cubicBezTo>
                  <a:cubicBezTo>
                    <a:pt x="495194" y="264637"/>
                    <a:pt x="459667" y="279353"/>
                    <a:pt x="422622"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B</a:t>
              </a:r>
              <a:r>
                <a:rPr lang="en-US" sz="2799" spc="-111">
                  <a:solidFill>
                    <a:srgbClr val="010101"/>
                  </a:solidFill>
                  <a:latin typeface="Garet Bold"/>
                </a:rPr>
                <a:t> </a:t>
              </a:r>
              <a:r>
                <a:rPr lang="en-US" sz="2799" spc="-111">
                  <a:solidFill>
                    <a:srgbClr val="010101"/>
                  </a:solidFill>
                  <a:latin typeface="Garet"/>
                </a:rPr>
                <a:t>for blur</a:t>
              </a:r>
            </a:p>
          </p:txBody>
        </p:sp>
      </p:grpSp>
      <p:grpSp>
        <p:nvGrpSpPr>
          <p:cNvPr id="5" name="Group 5"/>
          <p:cNvGrpSpPr/>
          <p:nvPr/>
        </p:nvGrpSpPr>
        <p:grpSpPr>
          <a:xfrm>
            <a:off x="1028700" y="7602386"/>
            <a:ext cx="3472063" cy="1060667"/>
            <a:chOff x="0" y="0"/>
            <a:chExt cx="914453" cy="279353"/>
          </a:xfrm>
        </p:grpSpPr>
        <p:sp>
          <p:nvSpPr>
            <p:cNvPr id="6" name="Freeform 6"/>
            <p:cNvSpPr/>
            <p:nvPr/>
          </p:nvSpPr>
          <p:spPr>
            <a:xfrm>
              <a:off x="0" y="0"/>
              <a:ext cx="914453" cy="279353"/>
            </a:xfrm>
            <a:custGeom>
              <a:avLst/>
              <a:gdLst/>
              <a:ahLst/>
              <a:cxnLst/>
              <a:rect l="l" t="t" r="r" b="b"/>
              <a:pathLst>
                <a:path w="914453" h="279353">
                  <a:moveTo>
                    <a:pt x="139676" y="0"/>
                  </a:moveTo>
                  <a:lnTo>
                    <a:pt x="774776" y="0"/>
                  </a:lnTo>
                  <a:cubicBezTo>
                    <a:pt x="811821" y="0"/>
                    <a:pt x="847348" y="14716"/>
                    <a:pt x="873542" y="40910"/>
                  </a:cubicBezTo>
                  <a:cubicBezTo>
                    <a:pt x="899737" y="67105"/>
                    <a:pt x="914453" y="102632"/>
                    <a:pt x="914453" y="139676"/>
                  </a:cubicBezTo>
                  <a:lnTo>
                    <a:pt x="914453" y="139676"/>
                  </a:lnTo>
                  <a:cubicBezTo>
                    <a:pt x="914453" y="176721"/>
                    <a:pt x="899737" y="212248"/>
                    <a:pt x="873542" y="238442"/>
                  </a:cubicBezTo>
                  <a:cubicBezTo>
                    <a:pt x="847348" y="264637"/>
                    <a:pt x="811821" y="279353"/>
                    <a:pt x="774776"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D for a drumroll</a:t>
              </a:r>
            </a:p>
          </p:txBody>
        </p:sp>
      </p:grpSp>
      <p:grpSp>
        <p:nvGrpSpPr>
          <p:cNvPr id="8" name="Group 8"/>
          <p:cNvGrpSpPr/>
          <p:nvPr/>
        </p:nvGrpSpPr>
        <p:grpSpPr>
          <a:xfrm>
            <a:off x="1028700" y="5824200"/>
            <a:ext cx="3148213" cy="1060667"/>
            <a:chOff x="0" y="0"/>
            <a:chExt cx="829159" cy="279353"/>
          </a:xfrm>
        </p:grpSpPr>
        <p:sp>
          <p:nvSpPr>
            <p:cNvPr id="9" name="Freeform 9"/>
            <p:cNvSpPr/>
            <p:nvPr/>
          </p:nvSpPr>
          <p:spPr>
            <a:xfrm>
              <a:off x="0" y="0"/>
              <a:ext cx="829159" cy="279353"/>
            </a:xfrm>
            <a:custGeom>
              <a:avLst/>
              <a:gdLst/>
              <a:ahLst/>
              <a:cxnLst/>
              <a:rect l="l" t="t" r="r" b="b"/>
              <a:pathLst>
                <a:path w="829159" h="279353">
                  <a:moveTo>
                    <a:pt x="139676" y="0"/>
                  </a:moveTo>
                  <a:lnTo>
                    <a:pt x="689483" y="0"/>
                  </a:lnTo>
                  <a:cubicBezTo>
                    <a:pt x="726527" y="0"/>
                    <a:pt x="762054" y="14716"/>
                    <a:pt x="788249" y="40910"/>
                  </a:cubicBezTo>
                  <a:cubicBezTo>
                    <a:pt x="814443" y="67105"/>
                    <a:pt x="829159" y="102632"/>
                    <a:pt x="829159" y="139676"/>
                  </a:cubicBezTo>
                  <a:lnTo>
                    <a:pt x="829159" y="139676"/>
                  </a:lnTo>
                  <a:cubicBezTo>
                    <a:pt x="829159" y="176721"/>
                    <a:pt x="814443" y="212248"/>
                    <a:pt x="788249" y="238442"/>
                  </a:cubicBezTo>
                  <a:cubicBezTo>
                    <a:pt x="762054" y="264637"/>
                    <a:pt x="726527" y="279353"/>
                    <a:pt x="689483"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O for bubbles</a:t>
              </a:r>
            </a:p>
          </p:txBody>
        </p:sp>
      </p:grpSp>
      <p:grpSp>
        <p:nvGrpSpPr>
          <p:cNvPr id="11" name="Group 11"/>
          <p:cNvGrpSpPr/>
          <p:nvPr/>
        </p:nvGrpSpPr>
        <p:grpSpPr>
          <a:xfrm>
            <a:off x="9780123" y="5824200"/>
            <a:ext cx="3568553" cy="1060667"/>
            <a:chOff x="0" y="0"/>
            <a:chExt cx="939866" cy="279353"/>
          </a:xfrm>
        </p:grpSpPr>
        <p:sp>
          <p:nvSpPr>
            <p:cNvPr id="12" name="Freeform 12"/>
            <p:cNvSpPr/>
            <p:nvPr/>
          </p:nvSpPr>
          <p:spPr>
            <a:xfrm>
              <a:off x="0" y="0"/>
              <a:ext cx="939866" cy="279353"/>
            </a:xfrm>
            <a:custGeom>
              <a:avLst/>
              <a:gdLst/>
              <a:ahLst/>
              <a:cxnLst/>
              <a:rect l="l" t="t" r="r" b="b"/>
              <a:pathLst>
                <a:path w="939866" h="279353">
                  <a:moveTo>
                    <a:pt x="139676" y="0"/>
                  </a:moveTo>
                  <a:lnTo>
                    <a:pt x="800190" y="0"/>
                  </a:lnTo>
                  <a:cubicBezTo>
                    <a:pt x="837234" y="0"/>
                    <a:pt x="872761" y="14716"/>
                    <a:pt x="898956" y="40910"/>
                  </a:cubicBezTo>
                  <a:cubicBezTo>
                    <a:pt x="925150" y="67105"/>
                    <a:pt x="939866" y="102632"/>
                    <a:pt x="939866" y="139676"/>
                  </a:cubicBezTo>
                  <a:lnTo>
                    <a:pt x="939866" y="139676"/>
                  </a:lnTo>
                  <a:cubicBezTo>
                    <a:pt x="939866" y="176721"/>
                    <a:pt x="925150" y="212248"/>
                    <a:pt x="898956" y="238442"/>
                  </a:cubicBezTo>
                  <a:cubicBezTo>
                    <a:pt x="872761" y="264637"/>
                    <a:pt x="837234" y="279353"/>
                    <a:pt x="800190"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U for unveil</a:t>
              </a:r>
            </a:p>
          </p:txBody>
        </p:sp>
      </p:grpSp>
      <p:grpSp>
        <p:nvGrpSpPr>
          <p:cNvPr id="14" name="Group 14"/>
          <p:cNvGrpSpPr/>
          <p:nvPr/>
        </p:nvGrpSpPr>
        <p:grpSpPr>
          <a:xfrm>
            <a:off x="4500763" y="5824200"/>
            <a:ext cx="4955511" cy="1060667"/>
            <a:chOff x="0" y="0"/>
            <a:chExt cx="1305155" cy="279353"/>
          </a:xfrm>
        </p:grpSpPr>
        <p:sp>
          <p:nvSpPr>
            <p:cNvPr id="15" name="Freeform 15"/>
            <p:cNvSpPr/>
            <p:nvPr/>
          </p:nvSpPr>
          <p:spPr>
            <a:xfrm>
              <a:off x="0" y="0"/>
              <a:ext cx="1305155" cy="279353"/>
            </a:xfrm>
            <a:custGeom>
              <a:avLst/>
              <a:gdLst/>
              <a:ahLst/>
              <a:cxnLst/>
              <a:rect l="l" t="t" r="r" b="b"/>
              <a:pathLst>
                <a:path w="1305155" h="279353">
                  <a:moveTo>
                    <a:pt x="139676" y="0"/>
                  </a:moveTo>
                  <a:lnTo>
                    <a:pt x="1165479" y="0"/>
                  </a:lnTo>
                  <a:cubicBezTo>
                    <a:pt x="1202523" y="0"/>
                    <a:pt x="1238050" y="14716"/>
                    <a:pt x="1264245" y="40910"/>
                  </a:cubicBezTo>
                  <a:cubicBezTo>
                    <a:pt x="1290439" y="67105"/>
                    <a:pt x="1305155" y="102632"/>
                    <a:pt x="1305155" y="139676"/>
                  </a:cubicBezTo>
                  <a:lnTo>
                    <a:pt x="1305155" y="139676"/>
                  </a:lnTo>
                  <a:cubicBezTo>
                    <a:pt x="1305155" y="176721"/>
                    <a:pt x="1290439" y="212248"/>
                    <a:pt x="1264245" y="238442"/>
                  </a:cubicBezTo>
                  <a:cubicBezTo>
                    <a:pt x="1238050" y="264637"/>
                    <a:pt x="1202523" y="279353"/>
                    <a:pt x="1165479"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C for confetti</a:t>
              </a:r>
            </a:p>
          </p:txBody>
        </p:sp>
      </p:grpSp>
      <p:grpSp>
        <p:nvGrpSpPr>
          <p:cNvPr id="17" name="Group 17"/>
          <p:cNvGrpSpPr/>
          <p:nvPr/>
        </p:nvGrpSpPr>
        <p:grpSpPr>
          <a:xfrm>
            <a:off x="13676171" y="5824200"/>
            <a:ext cx="3583129" cy="1060667"/>
            <a:chOff x="0" y="0"/>
            <a:chExt cx="943705" cy="279353"/>
          </a:xfrm>
        </p:grpSpPr>
        <p:sp>
          <p:nvSpPr>
            <p:cNvPr id="18" name="Freeform 18"/>
            <p:cNvSpPr/>
            <p:nvPr/>
          </p:nvSpPr>
          <p:spPr>
            <a:xfrm>
              <a:off x="0" y="0"/>
              <a:ext cx="943705" cy="279353"/>
            </a:xfrm>
            <a:custGeom>
              <a:avLst/>
              <a:gdLst/>
              <a:ahLst/>
              <a:cxnLst/>
              <a:rect l="l" t="t" r="r" b="b"/>
              <a:pathLst>
                <a:path w="943705" h="279353">
                  <a:moveTo>
                    <a:pt x="139676" y="0"/>
                  </a:moveTo>
                  <a:lnTo>
                    <a:pt x="804028" y="0"/>
                  </a:lnTo>
                  <a:cubicBezTo>
                    <a:pt x="841073" y="0"/>
                    <a:pt x="876600" y="14716"/>
                    <a:pt x="902795" y="40910"/>
                  </a:cubicBezTo>
                  <a:cubicBezTo>
                    <a:pt x="928989" y="67105"/>
                    <a:pt x="943705" y="102632"/>
                    <a:pt x="943705" y="139676"/>
                  </a:cubicBezTo>
                  <a:lnTo>
                    <a:pt x="943705" y="139676"/>
                  </a:lnTo>
                  <a:cubicBezTo>
                    <a:pt x="943705" y="176721"/>
                    <a:pt x="928989" y="212248"/>
                    <a:pt x="902795" y="238442"/>
                  </a:cubicBezTo>
                  <a:cubicBezTo>
                    <a:pt x="876600" y="264637"/>
                    <a:pt x="841073" y="279353"/>
                    <a:pt x="804028"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Q for quiet</a:t>
              </a:r>
            </a:p>
          </p:txBody>
        </p:sp>
      </p:grpSp>
      <p:grpSp>
        <p:nvGrpSpPr>
          <p:cNvPr id="20" name="Group 20"/>
          <p:cNvGrpSpPr/>
          <p:nvPr/>
        </p:nvGrpSpPr>
        <p:grpSpPr>
          <a:xfrm>
            <a:off x="13863676" y="7602386"/>
            <a:ext cx="3395624" cy="1060667"/>
            <a:chOff x="0" y="0"/>
            <a:chExt cx="894321" cy="279353"/>
          </a:xfrm>
        </p:grpSpPr>
        <p:sp>
          <p:nvSpPr>
            <p:cNvPr id="21" name="Freeform 21"/>
            <p:cNvSpPr/>
            <p:nvPr/>
          </p:nvSpPr>
          <p:spPr>
            <a:xfrm>
              <a:off x="0" y="0"/>
              <a:ext cx="894321" cy="279353"/>
            </a:xfrm>
            <a:custGeom>
              <a:avLst/>
              <a:gdLst/>
              <a:ahLst/>
              <a:cxnLst/>
              <a:rect l="l" t="t" r="r" b="b"/>
              <a:pathLst>
                <a:path w="894321" h="279353">
                  <a:moveTo>
                    <a:pt x="139676" y="0"/>
                  </a:moveTo>
                  <a:lnTo>
                    <a:pt x="754644" y="0"/>
                  </a:lnTo>
                  <a:cubicBezTo>
                    <a:pt x="791689" y="0"/>
                    <a:pt x="827216" y="14716"/>
                    <a:pt x="853410" y="40910"/>
                  </a:cubicBezTo>
                  <a:cubicBezTo>
                    <a:pt x="879605" y="67105"/>
                    <a:pt x="894321" y="102632"/>
                    <a:pt x="894321" y="139676"/>
                  </a:cubicBezTo>
                  <a:lnTo>
                    <a:pt x="894321" y="139676"/>
                  </a:lnTo>
                  <a:cubicBezTo>
                    <a:pt x="894321" y="176721"/>
                    <a:pt x="879605" y="212248"/>
                    <a:pt x="853410" y="238442"/>
                  </a:cubicBezTo>
                  <a:cubicBezTo>
                    <a:pt x="827216" y="264637"/>
                    <a:pt x="791689" y="279353"/>
                    <a:pt x="754644"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22" name="TextBox 22"/>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M for mic drop</a:t>
              </a:r>
            </a:p>
          </p:txBody>
        </p:sp>
      </p:grpSp>
      <p:grpSp>
        <p:nvGrpSpPr>
          <p:cNvPr id="23" name="Group 23"/>
          <p:cNvGrpSpPr/>
          <p:nvPr/>
        </p:nvGrpSpPr>
        <p:grpSpPr>
          <a:xfrm>
            <a:off x="7283318" y="7602386"/>
            <a:ext cx="6256508" cy="1060667"/>
            <a:chOff x="0" y="0"/>
            <a:chExt cx="1647805" cy="279353"/>
          </a:xfrm>
        </p:grpSpPr>
        <p:sp>
          <p:nvSpPr>
            <p:cNvPr id="24" name="Freeform 24"/>
            <p:cNvSpPr/>
            <p:nvPr/>
          </p:nvSpPr>
          <p:spPr>
            <a:xfrm>
              <a:off x="0" y="0"/>
              <a:ext cx="1647805" cy="279353"/>
            </a:xfrm>
            <a:custGeom>
              <a:avLst/>
              <a:gdLst/>
              <a:ahLst/>
              <a:cxnLst/>
              <a:rect l="l" t="t" r="r" b="b"/>
              <a:pathLst>
                <a:path w="1647805" h="279353">
                  <a:moveTo>
                    <a:pt x="123742" y="0"/>
                  </a:moveTo>
                  <a:lnTo>
                    <a:pt x="1524063" y="0"/>
                  </a:lnTo>
                  <a:cubicBezTo>
                    <a:pt x="1556881" y="0"/>
                    <a:pt x="1588355" y="13037"/>
                    <a:pt x="1611562" y="36243"/>
                  </a:cubicBezTo>
                  <a:cubicBezTo>
                    <a:pt x="1634768" y="59449"/>
                    <a:pt x="1647805" y="90923"/>
                    <a:pt x="1647805" y="123742"/>
                  </a:cubicBezTo>
                  <a:lnTo>
                    <a:pt x="1647805" y="155611"/>
                  </a:lnTo>
                  <a:cubicBezTo>
                    <a:pt x="1647805" y="223952"/>
                    <a:pt x="1592404" y="279353"/>
                    <a:pt x="1524063" y="279353"/>
                  </a:cubicBezTo>
                  <a:lnTo>
                    <a:pt x="123742" y="279353"/>
                  </a:lnTo>
                  <a:cubicBezTo>
                    <a:pt x="55401" y="279353"/>
                    <a:pt x="0" y="223952"/>
                    <a:pt x="0" y="155611"/>
                  </a:cubicBezTo>
                  <a:lnTo>
                    <a:pt x="0" y="123742"/>
                  </a:lnTo>
                  <a:cubicBezTo>
                    <a:pt x="0" y="55401"/>
                    <a:pt x="55401" y="0"/>
                    <a:pt x="123742" y="0"/>
                  </a:cubicBezTo>
                  <a:close/>
                </a:path>
              </a:pathLst>
            </a:custGeom>
            <a:solidFill>
              <a:srgbClr val="000000">
                <a:alpha val="0"/>
              </a:srgbClr>
            </a:solidFill>
            <a:ln w="19050">
              <a:solidFill>
                <a:srgbClr val="010101"/>
              </a:solidFill>
            </a:ln>
          </p:spPr>
        </p:sp>
        <p:sp>
          <p:nvSpPr>
            <p:cNvPr id="25" name="TextBox 25"/>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Any number from 0-9 for a timer</a:t>
              </a:r>
            </a:p>
          </p:txBody>
        </p:sp>
      </p:grpSp>
      <p:grpSp>
        <p:nvGrpSpPr>
          <p:cNvPr id="26" name="Group 26"/>
          <p:cNvGrpSpPr/>
          <p:nvPr/>
        </p:nvGrpSpPr>
        <p:grpSpPr>
          <a:xfrm>
            <a:off x="0" y="-119427"/>
            <a:ext cx="18288000" cy="10406427"/>
            <a:chOff x="0" y="0"/>
            <a:chExt cx="4816593" cy="2740787"/>
          </a:xfrm>
        </p:grpSpPr>
        <p:sp>
          <p:nvSpPr>
            <p:cNvPr id="27" name="Freeform 27"/>
            <p:cNvSpPr/>
            <p:nvPr/>
          </p:nvSpPr>
          <p:spPr>
            <a:xfrm>
              <a:off x="0" y="0"/>
              <a:ext cx="4816592" cy="2740787"/>
            </a:xfrm>
            <a:custGeom>
              <a:avLst/>
              <a:gdLst/>
              <a:ahLst/>
              <a:cxnLst/>
              <a:rect l="l" t="t" r="r" b="b"/>
              <a:pathLst>
                <a:path w="4816592" h="2740787">
                  <a:moveTo>
                    <a:pt x="0" y="0"/>
                  </a:moveTo>
                  <a:lnTo>
                    <a:pt x="4816592" y="0"/>
                  </a:lnTo>
                  <a:lnTo>
                    <a:pt x="4816592" y="2740787"/>
                  </a:lnTo>
                  <a:lnTo>
                    <a:pt x="0" y="2740787"/>
                  </a:lnTo>
                  <a:close/>
                </a:path>
              </a:pathLst>
            </a:custGeom>
            <a:gradFill rotWithShape="1">
              <a:gsLst>
                <a:gs pos="0">
                  <a:srgbClr val="F879CB">
                    <a:alpha val="100000"/>
                  </a:srgbClr>
                </a:gs>
                <a:gs pos="100000">
                  <a:srgbClr val="F8C758">
                    <a:alpha val="100000"/>
                  </a:srgbClr>
                </a:gs>
              </a:gsLst>
              <a:lin ang="0"/>
            </a:gra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3374"/>
                </a:lnSpc>
              </a:pPr>
              <a:endParaRPr/>
            </a:p>
          </p:txBody>
        </p:sp>
      </p:grpSp>
      <p:sp>
        <p:nvSpPr>
          <p:cNvPr id="29" name="Freeform 29"/>
          <p:cNvSpPr/>
          <p:nvPr/>
        </p:nvSpPr>
        <p:spPr>
          <a:xfrm rot="-9632753">
            <a:off x="-3484021" y="-299635"/>
            <a:ext cx="19055668" cy="8211260"/>
          </a:xfrm>
          <a:custGeom>
            <a:avLst/>
            <a:gdLst/>
            <a:ahLst/>
            <a:cxnLst/>
            <a:rect l="l" t="t" r="r" b="b"/>
            <a:pathLst>
              <a:path w="19055668" h="8211260">
                <a:moveTo>
                  <a:pt x="0" y="0"/>
                </a:moveTo>
                <a:lnTo>
                  <a:pt x="19055668" y="0"/>
                </a:lnTo>
                <a:lnTo>
                  <a:pt x="19055668" y="8211260"/>
                </a:lnTo>
                <a:lnTo>
                  <a:pt x="0" y="8211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3" name="TextBox 33"/>
          <p:cNvSpPr txBox="1"/>
          <p:nvPr/>
        </p:nvSpPr>
        <p:spPr>
          <a:xfrm>
            <a:off x="710595" y="796320"/>
            <a:ext cx="10414605" cy="1300356"/>
          </a:xfrm>
          <a:prstGeom prst="rect">
            <a:avLst/>
          </a:prstGeom>
        </p:spPr>
        <p:txBody>
          <a:bodyPr wrap="square" lIns="0" tIns="0" rIns="0" bIns="0" rtlCol="0" anchor="t">
            <a:spAutoFit/>
          </a:bodyPr>
          <a:lstStyle/>
          <a:p>
            <a:pPr>
              <a:lnSpc>
                <a:spcPts val="9999"/>
              </a:lnSpc>
            </a:pPr>
            <a:r>
              <a:rPr lang="en-US" sz="9999" spc="-299" dirty="0">
                <a:solidFill>
                  <a:srgbClr val="010101"/>
                </a:solidFill>
                <a:latin typeface="Telegraf Medium"/>
              </a:rPr>
              <a:t>How Do We Cite?</a:t>
            </a:r>
          </a:p>
        </p:txBody>
      </p:sp>
      <p:sp>
        <p:nvSpPr>
          <p:cNvPr id="34" name="TextBox 34"/>
          <p:cNvSpPr txBox="1"/>
          <p:nvPr/>
        </p:nvSpPr>
        <p:spPr>
          <a:xfrm>
            <a:off x="698917" y="2616248"/>
            <a:ext cx="14541083" cy="4889672"/>
          </a:xfrm>
          <a:prstGeom prst="rect">
            <a:avLst/>
          </a:prstGeom>
        </p:spPr>
        <p:txBody>
          <a:bodyPr wrap="square" lIns="0" tIns="0" rIns="0" bIns="0" rtlCol="0" anchor="t">
            <a:spAutoFit/>
          </a:bodyPr>
          <a:lstStyle/>
          <a:p>
            <a:pPr marL="734059" lvl="1" indent="-367030">
              <a:lnSpc>
                <a:spcPts val="4759"/>
              </a:lnSpc>
              <a:buFont typeface="Arial"/>
              <a:buChar char="•"/>
            </a:pPr>
            <a:r>
              <a:rPr lang="en-US" sz="3600" dirty="0">
                <a:solidFill>
                  <a:srgbClr val="010101"/>
                </a:solidFill>
                <a:latin typeface="Canva Sans"/>
              </a:rPr>
              <a:t>This is a matter of custom</a:t>
            </a:r>
          </a:p>
          <a:p>
            <a:pPr marL="1395729" lvl="2" indent="-571500">
              <a:lnSpc>
                <a:spcPts val="4759"/>
              </a:lnSpc>
              <a:buFont typeface="Courier New" panose="02070309020205020404" pitchFamily="49" charset="0"/>
              <a:buChar char="o"/>
            </a:pPr>
            <a:r>
              <a:rPr lang="en-US" sz="3600" dirty="0">
                <a:solidFill>
                  <a:srgbClr val="010101"/>
                </a:solidFill>
                <a:latin typeface="Canva Sans"/>
              </a:rPr>
              <a:t>Citation styles are dictated by scholarly publishers</a:t>
            </a:r>
          </a:p>
          <a:p>
            <a:pPr marL="824229" lvl="2">
              <a:lnSpc>
                <a:spcPts val="4759"/>
              </a:lnSpc>
            </a:pPr>
            <a:endParaRPr lang="en-US" sz="3600" dirty="0">
              <a:solidFill>
                <a:srgbClr val="010101"/>
              </a:solidFill>
              <a:latin typeface="Canva Sans"/>
            </a:endParaRPr>
          </a:p>
          <a:p>
            <a:pPr marL="734059" lvl="1" indent="-367030">
              <a:lnSpc>
                <a:spcPts val="4759"/>
              </a:lnSpc>
              <a:buFont typeface="Arial"/>
              <a:buChar char="•"/>
            </a:pPr>
            <a:r>
              <a:rPr lang="en-US" sz="3600" dirty="0">
                <a:solidFill>
                  <a:srgbClr val="010101"/>
                </a:solidFill>
                <a:latin typeface="Canva Sans"/>
              </a:rPr>
              <a:t>And of technology</a:t>
            </a:r>
          </a:p>
          <a:p>
            <a:pPr marL="1395729" lvl="2" indent="-571500">
              <a:lnSpc>
                <a:spcPts val="4759"/>
              </a:lnSpc>
              <a:buFont typeface="Courier New" panose="02070309020205020404" pitchFamily="49" charset="0"/>
              <a:buChar char="o"/>
            </a:pPr>
            <a:r>
              <a:rPr lang="en-US" sz="3600" dirty="0">
                <a:solidFill>
                  <a:srgbClr val="010101"/>
                </a:solidFill>
                <a:latin typeface="Canva Sans"/>
              </a:rPr>
              <a:t>Citation management software makes the tedious tolerable</a:t>
            </a:r>
          </a:p>
          <a:p>
            <a:pPr marL="1946275" lvl="3" indent="-558800">
              <a:lnSpc>
                <a:spcPts val="4759"/>
              </a:lnSpc>
              <a:buFont typeface="Courier New" panose="02070309020205020404" pitchFamily="49" charset="0"/>
              <a:buChar char="o"/>
            </a:pPr>
            <a:r>
              <a:rPr lang="en-US" sz="3600" dirty="0">
                <a:solidFill>
                  <a:srgbClr val="010101"/>
                </a:solidFill>
                <a:latin typeface="Canva Sans"/>
              </a:rPr>
              <a:t>Zotero</a:t>
            </a:r>
          </a:p>
          <a:p>
            <a:pPr marL="1946275" lvl="3" indent="-558800">
              <a:lnSpc>
                <a:spcPts val="4759"/>
              </a:lnSpc>
              <a:buFont typeface="Courier New" panose="02070309020205020404" pitchFamily="49" charset="0"/>
              <a:buChar char="o"/>
            </a:pPr>
            <a:r>
              <a:rPr lang="en-US" sz="3600" dirty="0">
                <a:solidFill>
                  <a:srgbClr val="010101"/>
                </a:solidFill>
                <a:latin typeface="Canva Sans"/>
              </a:rPr>
              <a:t>Mendeley</a:t>
            </a:r>
          </a:p>
          <a:p>
            <a:pPr marL="1946275" lvl="3" indent="-558800">
              <a:lnSpc>
                <a:spcPts val="4759"/>
              </a:lnSpc>
              <a:buFont typeface="Courier New" panose="02070309020205020404" pitchFamily="49" charset="0"/>
              <a:buChar char="o"/>
            </a:pPr>
            <a:r>
              <a:rPr lang="en-US" sz="3600" dirty="0">
                <a:solidFill>
                  <a:srgbClr val="010101"/>
                </a:solidFill>
                <a:latin typeface="Canva Sans"/>
              </a:rPr>
              <a:t>EndNote</a:t>
            </a:r>
          </a:p>
        </p:txBody>
      </p:sp>
    </p:spTree>
    <p:extLst>
      <p:ext uri="{BB962C8B-B14F-4D97-AF65-F5344CB8AC3E}">
        <p14:creationId xmlns:p14="http://schemas.microsoft.com/office/powerpoint/2010/main" val="2645996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24490" y="7602386"/>
            <a:ext cx="2134978" cy="1060667"/>
            <a:chOff x="0" y="0"/>
            <a:chExt cx="562299" cy="279353"/>
          </a:xfrm>
        </p:grpSpPr>
        <p:sp>
          <p:nvSpPr>
            <p:cNvPr id="3" name="Freeform 3"/>
            <p:cNvSpPr/>
            <p:nvPr/>
          </p:nvSpPr>
          <p:spPr>
            <a:xfrm>
              <a:off x="0" y="0"/>
              <a:ext cx="562299" cy="279353"/>
            </a:xfrm>
            <a:custGeom>
              <a:avLst/>
              <a:gdLst/>
              <a:ahLst/>
              <a:cxnLst/>
              <a:rect l="l" t="t" r="r" b="b"/>
              <a:pathLst>
                <a:path w="562299" h="279353">
                  <a:moveTo>
                    <a:pt x="139676" y="0"/>
                  </a:moveTo>
                  <a:lnTo>
                    <a:pt x="422622" y="0"/>
                  </a:lnTo>
                  <a:cubicBezTo>
                    <a:pt x="459667" y="0"/>
                    <a:pt x="495194" y="14716"/>
                    <a:pt x="521388" y="40910"/>
                  </a:cubicBezTo>
                  <a:cubicBezTo>
                    <a:pt x="547583" y="67105"/>
                    <a:pt x="562299" y="102632"/>
                    <a:pt x="562299" y="139676"/>
                  </a:cubicBezTo>
                  <a:lnTo>
                    <a:pt x="562299" y="139676"/>
                  </a:lnTo>
                  <a:cubicBezTo>
                    <a:pt x="562299" y="176721"/>
                    <a:pt x="547583" y="212248"/>
                    <a:pt x="521388" y="238442"/>
                  </a:cubicBezTo>
                  <a:cubicBezTo>
                    <a:pt x="495194" y="264637"/>
                    <a:pt x="459667" y="279353"/>
                    <a:pt x="422622"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B</a:t>
              </a:r>
              <a:r>
                <a:rPr lang="en-US" sz="2799" spc="-111">
                  <a:solidFill>
                    <a:srgbClr val="010101"/>
                  </a:solidFill>
                  <a:latin typeface="Garet Bold"/>
                </a:rPr>
                <a:t> </a:t>
              </a:r>
              <a:r>
                <a:rPr lang="en-US" sz="2799" spc="-111">
                  <a:solidFill>
                    <a:srgbClr val="010101"/>
                  </a:solidFill>
                  <a:latin typeface="Garet"/>
                </a:rPr>
                <a:t>for blur</a:t>
              </a:r>
            </a:p>
          </p:txBody>
        </p:sp>
      </p:grpSp>
      <p:grpSp>
        <p:nvGrpSpPr>
          <p:cNvPr id="5" name="Group 5"/>
          <p:cNvGrpSpPr/>
          <p:nvPr/>
        </p:nvGrpSpPr>
        <p:grpSpPr>
          <a:xfrm>
            <a:off x="1028700" y="7602386"/>
            <a:ext cx="3472063" cy="1060667"/>
            <a:chOff x="0" y="0"/>
            <a:chExt cx="914453" cy="279353"/>
          </a:xfrm>
        </p:grpSpPr>
        <p:sp>
          <p:nvSpPr>
            <p:cNvPr id="6" name="Freeform 6"/>
            <p:cNvSpPr/>
            <p:nvPr/>
          </p:nvSpPr>
          <p:spPr>
            <a:xfrm>
              <a:off x="0" y="0"/>
              <a:ext cx="914453" cy="279353"/>
            </a:xfrm>
            <a:custGeom>
              <a:avLst/>
              <a:gdLst/>
              <a:ahLst/>
              <a:cxnLst/>
              <a:rect l="l" t="t" r="r" b="b"/>
              <a:pathLst>
                <a:path w="914453" h="279353">
                  <a:moveTo>
                    <a:pt x="139676" y="0"/>
                  </a:moveTo>
                  <a:lnTo>
                    <a:pt x="774776" y="0"/>
                  </a:lnTo>
                  <a:cubicBezTo>
                    <a:pt x="811821" y="0"/>
                    <a:pt x="847348" y="14716"/>
                    <a:pt x="873542" y="40910"/>
                  </a:cubicBezTo>
                  <a:cubicBezTo>
                    <a:pt x="899737" y="67105"/>
                    <a:pt x="914453" y="102632"/>
                    <a:pt x="914453" y="139676"/>
                  </a:cubicBezTo>
                  <a:lnTo>
                    <a:pt x="914453" y="139676"/>
                  </a:lnTo>
                  <a:cubicBezTo>
                    <a:pt x="914453" y="176721"/>
                    <a:pt x="899737" y="212248"/>
                    <a:pt x="873542" y="238442"/>
                  </a:cubicBezTo>
                  <a:cubicBezTo>
                    <a:pt x="847348" y="264637"/>
                    <a:pt x="811821" y="279353"/>
                    <a:pt x="774776"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D for a drumroll</a:t>
              </a:r>
            </a:p>
          </p:txBody>
        </p:sp>
      </p:grpSp>
      <p:grpSp>
        <p:nvGrpSpPr>
          <p:cNvPr id="8" name="Group 8"/>
          <p:cNvGrpSpPr/>
          <p:nvPr/>
        </p:nvGrpSpPr>
        <p:grpSpPr>
          <a:xfrm>
            <a:off x="1028700" y="5824200"/>
            <a:ext cx="3148213" cy="1060667"/>
            <a:chOff x="0" y="0"/>
            <a:chExt cx="829159" cy="279353"/>
          </a:xfrm>
        </p:grpSpPr>
        <p:sp>
          <p:nvSpPr>
            <p:cNvPr id="9" name="Freeform 9"/>
            <p:cNvSpPr/>
            <p:nvPr/>
          </p:nvSpPr>
          <p:spPr>
            <a:xfrm>
              <a:off x="0" y="0"/>
              <a:ext cx="829159" cy="279353"/>
            </a:xfrm>
            <a:custGeom>
              <a:avLst/>
              <a:gdLst/>
              <a:ahLst/>
              <a:cxnLst/>
              <a:rect l="l" t="t" r="r" b="b"/>
              <a:pathLst>
                <a:path w="829159" h="279353">
                  <a:moveTo>
                    <a:pt x="139676" y="0"/>
                  </a:moveTo>
                  <a:lnTo>
                    <a:pt x="689483" y="0"/>
                  </a:lnTo>
                  <a:cubicBezTo>
                    <a:pt x="726527" y="0"/>
                    <a:pt x="762054" y="14716"/>
                    <a:pt x="788249" y="40910"/>
                  </a:cubicBezTo>
                  <a:cubicBezTo>
                    <a:pt x="814443" y="67105"/>
                    <a:pt x="829159" y="102632"/>
                    <a:pt x="829159" y="139676"/>
                  </a:cubicBezTo>
                  <a:lnTo>
                    <a:pt x="829159" y="139676"/>
                  </a:lnTo>
                  <a:cubicBezTo>
                    <a:pt x="829159" y="176721"/>
                    <a:pt x="814443" y="212248"/>
                    <a:pt x="788249" y="238442"/>
                  </a:cubicBezTo>
                  <a:cubicBezTo>
                    <a:pt x="762054" y="264637"/>
                    <a:pt x="726527" y="279353"/>
                    <a:pt x="689483"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O for bubbles</a:t>
              </a:r>
            </a:p>
          </p:txBody>
        </p:sp>
      </p:grpSp>
      <p:grpSp>
        <p:nvGrpSpPr>
          <p:cNvPr id="11" name="Group 11"/>
          <p:cNvGrpSpPr/>
          <p:nvPr/>
        </p:nvGrpSpPr>
        <p:grpSpPr>
          <a:xfrm>
            <a:off x="9780123" y="5824200"/>
            <a:ext cx="3568553" cy="1060667"/>
            <a:chOff x="0" y="0"/>
            <a:chExt cx="939866" cy="279353"/>
          </a:xfrm>
        </p:grpSpPr>
        <p:sp>
          <p:nvSpPr>
            <p:cNvPr id="12" name="Freeform 12"/>
            <p:cNvSpPr/>
            <p:nvPr/>
          </p:nvSpPr>
          <p:spPr>
            <a:xfrm>
              <a:off x="0" y="0"/>
              <a:ext cx="939866" cy="279353"/>
            </a:xfrm>
            <a:custGeom>
              <a:avLst/>
              <a:gdLst/>
              <a:ahLst/>
              <a:cxnLst/>
              <a:rect l="l" t="t" r="r" b="b"/>
              <a:pathLst>
                <a:path w="939866" h="279353">
                  <a:moveTo>
                    <a:pt x="139676" y="0"/>
                  </a:moveTo>
                  <a:lnTo>
                    <a:pt x="800190" y="0"/>
                  </a:lnTo>
                  <a:cubicBezTo>
                    <a:pt x="837234" y="0"/>
                    <a:pt x="872761" y="14716"/>
                    <a:pt x="898956" y="40910"/>
                  </a:cubicBezTo>
                  <a:cubicBezTo>
                    <a:pt x="925150" y="67105"/>
                    <a:pt x="939866" y="102632"/>
                    <a:pt x="939866" y="139676"/>
                  </a:cubicBezTo>
                  <a:lnTo>
                    <a:pt x="939866" y="139676"/>
                  </a:lnTo>
                  <a:cubicBezTo>
                    <a:pt x="939866" y="176721"/>
                    <a:pt x="925150" y="212248"/>
                    <a:pt x="898956" y="238442"/>
                  </a:cubicBezTo>
                  <a:cubicBezTo>
                    <a:pt x="872761" y="264637"/>
                    <a:pt x="837234" y="279353"/>
                    <a:pt x="800190"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U for unveil</a:t>
              </a:r>
            </a:p>
          </p:txBody>
        </p:sp>
      </p:grpSp>
      <p:grpSp>
        <p:nvGrpSpPr>
          <p:cNvPr id="14" name="Group 14"/>
          <p:cNvGrpSpPr/>
          <p:nvPr/>
        </p:nvGrpSpPr>
        <p:grpSpPr>
          <a:xfrm>
            <a:off x="4500763" y="5824200"/>
            <a:ext cx="4955511" cy="1060667"/>
            <a:chOff x="0" y="0"/>
            <a:chExt cx="1305155" cy="279353"/>
          </a:xfrm>
        </p:grpSpPr>
        <p:sp>
          <p:nvSpPr>
            <p:cNvPr id="15" name="Freeform 15"/>
            <p:cNvSpPr/>
            <p:nvPr/>
          </p:nvSpPr>
          <p:spPr>
            <a:xfrm>
              <a:off x="0" y="0"/>
              <a:ext cx="1305155" cy="279353"/>
            </a:xfrm>
            <a:custGeom>
              <a:avLst/>
              <a:gdLst/>
              <a:ahLst/>
              <a:cxnLst/>
              <a:rect l="l" t="t" r="r" b="b"/>
              <a:pathLst>
                <a:path w="1305155" h="279353">
                  <a:moveTo>
                    <a:pt x="139676" y="0"/>
                  </a:moveTo>
                  <a:lnTo>
                    <a:pt x="1165479" y="0"/>
                  </a:lnTo>
                  <a:cubicBezTo>
                    <a:pt x="1202523" y="0"/>
                    <a:pt x="1238050" y="14716"/>
                    <a:pt x="1264245" y="40910"/>
                  </a:cubicBezTo>
                  <a:cubicBezTo>
                    <a:pt x="1290439" y="67105"/>
                    <a:pt x="1305155" y="102632"/>
                    <a:pt x="1305155" y="139676"/>
                  </a:cubicBezTo>
                  <a:lnTo>
                    <a:pt x="1305155" y="139676"/>
                  </a:lnTo>
                  <a:cubicBezTo>
                    <a:pt x="1305155" y="176721"/>
                    <a:pt x="1290439" y="212248"/>
                    <a:pt x="1264245" y="238442"/>
                  </a:cubicBezTo>
                  <a:cubicBezTo>
                    <a:pt x="1238050" y="264637"/>
                    <a:pt x="1202523" y="279353"/>
                    <a:pt x="1165479"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C for confetti</a:t>
              </a:r>
            </a:p>
          </p:txBody>
        </p:sp>
      </p:grpSp>
      <p:grpSp>
        <p:nvGrpSpPr>
          <p:cNvPr id="17" name="Group 17"/>
          <p:cNvGrpSpPr/>
          <p:nvPr/>
        </p:nvGrpSpPr>
        <p:grpSpPr>
          <a:xfrm>
            <a:off x="13676171" y="5824200"/>
            <a:ext cx="3583129" cy="1060667"/>
            <a:chOff x="0" y="0"/>
            <a:chExt cx="943705" cy="279353"/>
          </a:xfrm>
        </p:grpSpPr>
        <p:sp>
          <p:nvSpPr>
            <p:cNvPr id="18" name="Freeform 18"/>
            <p:cNvSpPr/>
            <p:nvPr/>
          </p:nvSpPr>
          <p:spPr>
            <a:xfrm>
              <a:off x="0" y="0"/>
              <a:ext cx="943705" cy="279353"/>
            </a:xfrm>
            <a:custGeom>
              <a:avLst/>
              <a:gdLst/>
              <a:ahLst/>
              <a:cxnLst/>
              <a:rect l="l" t="t" r="r" b="b"/>
              <a:pathLst>
                <a:path w="943705" h="279353">
                  <a:moveTo>
                    <a:pt x="139676" y="0"/>
                  </a:moveTo>
                  <a:lnTo>
                    <a:pt x="804028" y="0"/>
                  </a:lnTo>
                  <a:cubicBezTo>
                    <a:pt x="841073" y="0"/>
                    <a:pt x="876600" y="14716"/>
                    <a:pt x="902795" y="40910"/>
                  </a:cubicBezTo>
                  <a:cubicBezTo>
                    <a:pt x="928989" y="67105"/>
                    <a:pt x="943705" y="102632"/>
                    <a:pt x="943705" y="139676"/>
                  </a:cubicBezTo>
                  <a:lnTo>
                    <a:pt x="943705" y="139676"/>
                  </a:lnTo>
                  <a:cubicBezTo>
                    <a:pt x="943705" y="176721"/>
                    <a:pt x="928989" y="212248"/>
                    <a:pt x="902795" y="238442"/>
                  </a:cubicBezTo>
                  <a:cubicBezTo>
                    <a:pt x="876600" y="264637"/>
                    <a:pt x="841073" y="279353"/>
                    <a:pt x="804028"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Q for quiet</a:t>
              </a:r>
            </a:p>
          </p:txBody>
        </p:sp>
      </p:grpSp>
      <p:grpSp>
        <p:nvGrpSpPr>
          <p:cNvPr id="20" name="Group 20"/>
          <p:cNvGrpSpPr/>
          <p:nvPr/>
        </p:nvGrpSpPr>
        <p:grpSpPr>
          <a:xfrm>
            <a:off x="13863676" y="7602386"/>
            <a:ext cx="3395624" cy="1060667"/>
            <a:chOff x="0" y="0"/>
            <a:chExt cx="894321" cy="279353"/>
          </a:xfrm>
        </p:grpSpPr>
        <p:sp>
          <p:nvSpPr>
            <p:cNvPr id="21" name="Freeform 21"/>
            <p:cNvSpPr/>
            <p:nvPr/>
          </p:nvSpPr>
          <p:spPr>
            <a:xfrm>
              <a:off x="0" y="0"/>
              <a:ext cx="894321" cy="279353"/>
            </a:xfrm>
            <a:custGeom>
              <a:avLst/>
              <a:gdLst/>
              <a:ahLst/>
              <a:cxnLst/>
              <a:rect l="l" t="t" r="r" b="b"/>
              <a:pathLst>
                <a:path w="894321" h="279353">
                  <a:moveTo>
                    <a:pt x="139676" y="0"/>
                  </a:moveTo>
                  <a:lnTo>
                    <a:pt x="754644" y="0"/>
                  </a:lnTo>
                  <a:cubicBezTo>
                    <a:pt x="791689" y="0"/>
                    <a:pt x="827216" y="14716"/>
                    <a:pt x="853410" y="40910"/>
                  </a:cubicBezTo>
                  <a:cubicBezTo>
                    <a:pt x="879605" y="67105"/>
                    <a:pt x="894321" y="102632"/>
                    <a:pt x="894321" y="139676"/>
                  </a:cubicBezTo>
                  <a:lnTo>
                    <a:pt x="894321" y="139676"/>
                  </a:lnTo>
                  <a:cubicBezTo>
                    <a:pt x="894321" y="176721"/>
                    <a:pt x="879605" y="212248"/>
                    <a:pt x="853410" y="238442"/>
                  </a:cubicBezTo>
                  <a:cubicBezTo>
                    <a:pt x="827216" y="264637"/>
                    <a:pt x="791689" y="279353"/>
                    <a:pt x="754644" y="279353"/>
                  </a:cubicBezTo>
                  <a:lnTo>
                    <a:pt x="139676" y="279353"/>
                  </a:lnTo>
                  <a:cubicBezTo>
                    <a:pt x="102632" y="279353"/>
                    <a:pt x="67105" y="264637"/>
                    <a:pt x="40910" y="238442"/>
                  </a:cubicBezTo>
                  <a:cubicBezTo>
                    <a:pt x="14716" y="212248"/>
                    <a:pt x="0" y="176721"/>
                    <a:pt x="0" y="139676"/>
                  </a:cubicBezTo>
                  <a:lnTo>
                    <a:pt x="0" y="139676"/>
                  </a:lnTo>
                  <a:cubicBezTo>
                    <a:pt x="0" y="102632"/>
                    <a:pt x="14716" y="67105"/>
                    <a:pt x="40910" y="40910"/>
                  </a:cubicBezTo>
                  <a:cubicBezTo>
                    <a:pt x="67105" y="14716"/>
                    <a:pt x="102632" y="0"/>
                    <a:pt x="139676" y="0"/>
                  </a:cubicBezTo>
                  <a:close/>
                </a:path>
              </a:pathLst>
            </a:custGeom>
            <a:solidFill>
              <a:srgbClr val="000000">
                <a:alpha val="0"/>
              </a:srgbClr>
            </a:solidFill>
            <a:ln w="19050">
              <a:solidFill>
                <a:srgbClr val="010101"/>
              </a:solidFill>
            </a:ln>
          </p:spPr>
        </p:sp>
        <p:sp>
          <p:nvSpPr>
            <p:cNvPr id="22" name="TextBox 22"/>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M for mic drop</a:t>
              </a:r>
            </a:p>
          </p:txBody>
        </p:sp>
      </p:grpSp>
      <p:grpSp>
        <p:nvGrpSpPr>
          <p:cNvPr id="23" name="Group 23"/>
          <p:cNvGrpSpPr/>
          <p:nvPr/>
        </p:nvGrpSpPr>
        <p:grpSpPr>
          <a:xfrm>
            <a:off x="7283318" y="7602386"/>
            <a:ext cx="6256508" cy="1060667"/>
            <a:chOff x="0" y="0"/>
            <a:chExt cx="1647805" cy="279353"/>
          </a:xfrm>
        </p:grpSpPr>
        <p:sp>
          <p:nvSpPr>
            <p:cNvPr id="24" name="Freeform 24"/>
            <p:cNvSpPr/>
            <p:nvPr/>
          </p:nvSpPr>
          <p:spPr>
            <a:xfrm>
              <a:off x="0" y="0"/>
              <a:ext cx="1647805" cy="279353"/>
            </a:xfrm>
            <a:custGeom>
              <a:avLst/>
              <a:gdLst/>
              <a:ahLst/>
              <a:cxnLst/>
              <a:rect l="l" t="t" r="r" b="b"/>
              <a:pathLst>
                <a:path w="1647805" h="279353">
                  <a:moveTo>
                    <a:pt x="123742" y="0"/>
                  </a:moveTo>
                  <a:lnTo>
                    <a:pt x="1524063" y="0"/>
                  </a:lnTo>
                  <a:cubicBezTo>
                    <a:pt x="1556881" y="0"/>
                    <a:pt x="1588355" y="13037"/>
                    <a:pt x="1611562" y="36243"/>
                  </a:cubicBezTo>
                  <a:cubicBezTo>
                    <a:pt x="1634768" y="59449"/>
                    <a:pt x="1647805" y="90923"/>
                    <a:pt x="1647805" y="123742"/>
                  </a:cubicBezTo>
                  <a:lnTo>
                    <a:pt x="1647805" y="155611"/>
                  </a:lnTo>
                  <a:cubicBezTo>
                    <a:pt x="1647805" y="223952"/>
                    <a:pt x="1592404" y="279353"/>
                    <a:pt x="1524063" y="279353"/>
                  </a:cubicBezTo>
                  <a:lnTo>
                    <a:pt x="123742" y="279353"/>
                  </a:lnTo>
                  <a:cubicBezTo>
                    <a:pt x="55401" y="279353"/>
                    <a:pt x="0" y="223952"/>
                    <a:pt x="0" y="155611"/>
                  </a:cubicBezTo>
                  <a:lnTo>
                    <a:pt x="0" y="123742"/>
                  </a:lnTo>
                  <a:cubicBezTo>
                    <a:pt x="0" y="55401"/>
                    <a:pt x="55401" y="0"/>
                    <a:pt x="123742" y="0"/>
                  </a:cubicBezTo>
                  <a:close/>
                </a:path>
              </a:pathLst>
            </a:custGeom>
            <a:solidFill>
              <a:srgbClr val="000000">
                <a:alpha val="0"/>
              </a:srgbClr>
            </a:solidFill>
            <a:ln w="19050">
              <a:solidFill>
                <a:srgbClr val="010101"/>
              </a:solidFill>
            </a:ln>
          </p:spPr>
        </p:sp>
        <p:sp>
          <p:nvSpPr>
            <p:cNvPr id="25" name="TextBox 25"/>
            <p:cNvSpPr txBox="1"/>
            <p:nvPr/>
          </p:nvSpPr>
          <p:spPr>
            <a:xfrm>
              <a:off x="0" y="-28575"/>
              <a:ext cx="812800" cy="841375"/>
            </a:xfrm>
            <a:prstGeom prst="rect">
              <a:avLst/>
            </a:prstGeom>
          </p:spPr>
          <p:txBody>
            <a:bodyPr lIns="50800" tIns="50800" rIns="50800" bIns="50800" rtlCol="0" anchor="ctr"/>
            <a:lstStyle/>
            <a:p>
              <a:pPr algn="ctr">
                <a:lnSpc>
                  <a:spcPts val="3639"/>
                </a:lnSpc>
              </a:pPr>
              <a:r>
                <a:rPr lang="en-US" sz="2799" spc="-111">
                  <a:solidFill>
                    <a:srgbClr val="010101"/>
                  </a:solidFill>
                  <a:latin typeface="Garet"/>
                </a:rPr>
                <a:t>Any number from 0-9 for a timer</a:t>
              </a:r>
            </a:p>
          </p:txBody>
        </p:sp>
      </p:grpSp>
      <p:grpSp>
        <p:nvGrpSpPr>
          <p:cNvPr id="26" name="Group 26"/>
          <p:cNvGrpSpPr/>
          <p:nvPr/>
        </p:nvGrpSpPr>
        <p:grpSpPr>
          <a:xfrm>
            <a:off x="0" y="-119427"/>
            <a:ext cx="18288000" cy="10406427"/>
            <a:chOff x="0" y="0"/>
            <a:chExt cx="4816593" cy="2740787"/>
          </a:xfrm>
        </p:grpSpPr>
        <p:sp>
          <p:nvSpPr>
            <p:cNvPr id="27" name="Freeform 27"/>
            <p:cNvSpPr/>
            <p:nvPr/>
          </p:nvSpPr>
          <p:spPr>
            <a:xfrm>
              <a:off x="0" y="0"/>
              <a:ext cx="4816592" cy="2740787"/>
            </a:xfrm>
            <a:custGeom>
              <a:avLst/>
              <a:gdLst/>
              <a:ahLst/>
              <a:cxnLst/>
              <a:rect l="l" t="t" r="r" b="b"/>
              <a:pathLst>
                <a:path w="4816592" h="2740787">
                  <a:moveTo>
                    <a:pt x="0" y="0"/>
                  </a:moveTo>
                  <a:lnTo>
                    <a:pt x="4816592" y="0"/>
                  </a:lnTo>
                  <a:lnTo>
                    <a:pt x="4816592" y="2740787"/>
                  </a:lnTo>
                  <a:lnTo>
                    <a:pt x="0" y="2740787"/>
                  </a:lnTo>
                  <a:close/>
                </a:path>
              </a:pathLst>
            </a:custGeom>
            <a:gradFill rotWithShape="1">
              <a:gsLst>
                <a:gs pos="0">
                  <a:srgbClr val="F879CB">
                    <a:alpha val="100000"/>
                  </a:srgbClr>
                </a:gs>
                <a:gs pos="100000">
                  <a:srgbClr val="F8C758">
                    <a:alpha val="100000"/>
                  </a:srgbClr>
                </a:gs>
              </a:gsLst>
              <a:lin ang="0"/>
            </a:gra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3374"/>
                </a:lnSpc>
              </a:pPr>
              <a:endParaRPr/>
            </a:p>
          </p:txBody>
        </p:sp>
      </p:grpSp>
      <p:sp>
        <p:nvSpPr>
          <p:cNvPr id="29" name="Freeform 29"/>
          <p:cNvSpPr/>
          <p:nvPr/>
        </p:nvSpPr>
        <p:spPr>
          <a:xfrm rot="-9632753">
            <a:off x="-3468152" y="-304652"/>
            <a:ext cx="19055668" cy="8211260"/>
          </a:xfrm>
          <a:custGeom>
            <a:avLst/>
            <a:gdLst/>
            <a:ahLst/>
            <a:cxnLst/>
            <a:rect l="l" t="t" r="r" b="b"/>
            <a:pathLst>
              <a:path w="19055668" h="8211260">
                <a:moveTo>
                  <a:pt x="0" y="0"/>
                </a:moveTo>
                <a:lnTo>
                  <a:pt x="19055668" y="0"/>
                </a:lnTo>
                <a:lnTo>
                  <a:pt x="19055668" y="8211260"/>
                </a:lnTo>
                <a:lnTo>
                  <a:pt x="0" y="8211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Freeform 30"/>
          <p:cNvSpPr/>
          <p:nvPr/>
        </p:nvSpPr>
        <p:spPr>
          <a:xfrm>
            <a:off x="11362493" y="4856318"/>
            <a:ext cx="1128290" cy="1182201"/>
          </a:xfrm>
          <a:custGeom>
            <a:avLst/>
            <a:gdLst/>
            <a:ahLst/>
            <a:cxnLst/>
            <a:rect l="l" t="t" r="r" b="b"/>
            <a:pathLst>
              <a:path w="1128290" h="1182201">
                <a:moveTo>
                  <a:pt x="0" y="0"/>
                </a:moveTo>
                <a:lnTo>
                  <a:pt x="1128290" y="0"/>
                </a:lnTo>
                <a:lnTo>
                  <a:pt x="1128290" y="1182202"/>
                </a:lnTo>
                <a:lnTo>
                  <a:pt x="0" y="1182202"/>
                </a:lnTo>
                <a:lnTo>
                  <a:pt x="0" y="0"/>
                </a:lnTo>
                <a:close/>
              </a:path>
            </a:pathLst>
          </a:custGeom>
          <a:blipFill>
            <a:blip r:embed="rId4"/>
            <a:stretch>
              <a:fillRect/>
            </a:stretch>
          </a:blipFill>
        </p:spPr>
      </p:sp>
      <p:sp>
        <p:nvSpPr>
          <p:cNvPr id="31" name="Freeform 31"/>
          <p:cNvSpPr/>
          <p:nvPr/>
        </p:nvSpPr>
        <p:spPr>
          <a:xfrm>
            <a:off x="10597110" y="3543631"/>
            <a:ext cx="1530767" cy="1096252"/>
          </a:xfrm>
          <a:custGeom>
            <a:avLst/>
            <a:gdLst/>
            <a:ahLst/>
            <a:cxnLst/>
            <a:rect l="l" t="t" r="r" b="b"/>
            <a:pathLst>
              <a:path w="1530767" h="1096252">
                <a:moveTo>
                  <a:pt x="0" y="0"/>
                </a:moveTo>
                <a:lnTo>
                  <a:pt x="1530767" y="0"/>
                </a:lnTo>
                <a:lnTo>
                  <a:pt x="1530767" y="1096252"/>
                </a:lnTo>
                <a:lnTo>
                  <a:pt x="0" y="1096252"/>
                </a:lnTo>
                <a:lnTo>
                  <a:pt x="0" y="0"/>
                </a:lnTo>
                <a:close/>
              </a:path>
            </a:pathLst>
          </a:custGeom>
          <a:blipFill>
            <a:blip r:embed="rId5"/>
            <a:stretch>
              <a:fillRect r="-87710"/>
            </a:stretch>
          </a:blipFill>
        </p:spPr>
      </p:sp>
      <p:sp>
        <p:nvSpPr>
          <p:cNvPr id="32" name="Freeform 32"/>
          <p:cNvSpPr/>
          <p:nvPr/>
        </p:nvSpPr>
        <p:spPr>
          <a:xfrm>
            <a:off x="11926638" y="6279860"/>
            <a:ext cx="1407485" cy="1250195"/>
          </a:xfrm>
          <a:custGeom>
            <a:avLst/>
            <a:gdLst/>
            <a:ahLst/>
            <a:cxnLst/>
            <a:rect l="l" t="t" r="r" b="b"/>
            <a:pathLst>
              <a:path w="1407485" h="1250195">
                <a:moveTo>
                  <a:pt x="0" y="0"/>
                </a:moveTo>
                <a:lnTo>
                  <a:pt x="1407485" y="0"/>
                </a:lnTo>
                <a:lnTo>
                  <a:pt x="1407485" y="1250194"/>
                </a:lnTo>
                <a:lnTo>
                  <a:pt x="0" y="1250194"/>
                </a:lnTo>
                <a:lnTo>
                  <a:pt x="0" y="0"/>
                </a:lnTo>
                <a:close/>
              </a:path>
            </a:pathLst>
          </a:custGeom>
          <a:blipFill>
            <a:blip r:embed="rId6"/>
            <a:stretch>
              <a:fillRect t="-3274" r="-2164"/>
            </a:stretch>
          </a:blipFill>
        </p:spPr>
      </p:sp>
      <p:sp>
        <p:nvSpPr>
          <p:cNvPr id="33" name="TextBox 33"/>
          <p:cNvSpPr txBox="1"/>
          <p:nvPr/>
        </p:nvSpPr>
        <p:spPr>
          <a:xfrm>
            <a:off x="710595" y="796320"/>
            <a:ext cx="9700977" cy="2701924"/>
          </a:xfrm>
          <a:prstGeom prst="rect">
            <a:avLst/>
          </a:prstGeom>
        </p:spPr>
        <p:txBody>
          <a:bodyPr lIns="0" tIns="0" rIns="0" bIns="0" rtlCol="0" anchor="t">
            <a:spAutoFit/>
          </a:bodyPr>
          <a:lstStyle/>
          <a:p>
            <a:pPr>
              <a:lnSpc>
                <a:spcPts val="9999"/>
              </a:lnSpc>
            </a:pPr>
            <a:r>
              <a:rPr lang="en-US" sz="9999" spc="-299">
                <a:solidFill>
                  <a:srgbClr val="010101"/>
                </a:solidFill>
                <a:latin typeface="Telegraf Medium"/>
              </a:rPr>
              <a:t>What is Citation Style?</a:t>
            </a:r>
          </a:p>
        </p:txBody>
      </p:sp>
      <p:sp>
        <p:nvSpPr>
          <p:cNvPr id="34" name="TextBox 34"/>
          <p:cNvSpPr txBox="1"/>
          <p:nvPr/>
        </p:nvSpPr>
        <p:spPr>
          <a:xfrm>
            <a:off x="710595" y="3431569"/>
            <a:ext cx="9886515" cy="4180840"/>
          </a:xfrm>
          <a:prstGeom prst="rect">
            <a:avLst/>
          </a:prstGeom>
        </p:spPr>
        <p:txBody>
          <a:bodyPr lIns="0" tIns="0" rIns="0" bIns="0" rtlCol="0" anchor="t">
            <a:spAutoFit/>
          </a:bodyPr>
          <a:lstStyle/>
          <a:p>
            <a:pPr marL="734059" lvl="1" indent="-367030">
              <a:lnSpc>
                <a:spcPts val="4759"/>
              </a:lnSpc>
              <a:buFont typeface="Arial"/>
              <a:buChar char="•"/>
            </a:pPr>
            <a:r>
              <a:rPr lang="en-US" sz="3399">
                <a:solidFill>
                  <a:srgbClr val="010101"/>
                </a:solidFill>
                <a:latin typeface="Canva Sans"/>
              </a:rPr>
              <a:t>Modern Language Association (MLA)</a:t>
            </a:r>
          </a:p>
          <a:p>
            <a:pPr marL="1468119" lvl="2" indent="-489373">
              <a:lnSpc>
                <a:spcPts val="4759"/>
              </a:lnSpc>
              <a:buFont typeface="Arial"/>
              <a:buChar char="⚬"/>
            </a:pPr>
            <a:r>
              <a:rPr lang="en-US" sz="3399">
                <a:solidFill>
                  <a:srgbClr val="010101"/>
                </a:solidFill>
                <a:latin typeface="Canva Sans"/>
              </a:rPr>
              <a:t>https://style.mla.org/mla-format/</a:t>
            </a:r>
          </a:p>
          <a:p>
            <a:pPr marL="734059" lvl="1" indent="-367030">
              <a:lnSpc>
                <a:spcPts val="4759"/>
              </a:lnSpc>
              <a:buFont typeface="Arial"/>
              <a:buChar char="•"/>
            </a:pPr>
            <a:r>
              <a:rPr lang="en-US" sz="3399">
                <a:solidFill>
                  <a:srgbClr val="010101"/>
                </a:solidFill>
                <a:latin typeface="Canva Sans"/>
              </a:rPr>
              <a:t>American Psychological Association (APA)</a:t>
            </a:r>
          </a:p>
          <a:p>
            <a:pPr marL="1468119" lvl="2" indent="-489373">
              <a:lnSpc>
                <a:spcPts val="4759"/>
              </a:lnSpc>
              <a:buFont typeface="Arial"/>
              <a:buChar char="⚬"/>
            </a:pPr>
            <a:r>
              <a:rPr lang="en-US" sz="3399">
                <a:solidFill>
                  <a:srgbClr val="010101"/>
                </a:solidFill>
                <a:latin typeface="Canva Sans"/>
              </a:rPr>
              <a:t>https://apastyle.apa.org/</a:t>
            </a:r>
          </a:p>
          <a:p>
            <a:pPr marL="734059" lvl="1" indent="-367030">
              <a:lnSpc>
                <a:spcPts val="4759"/>
              </a:lnSpc>
              <a:buFont typeface="Arial"/>
              <a:buChar char="•"/>
            </a:pPr>
            <a:r>
              <a:rPr lang="en-US" sz="3399">
                <a:solidFill>
                  <a:srgbClr val="010101"/>
                </a:solidFill>
                <a:latin typeface="Canva Sans"/>
              </a:rPr>
              <a:t>Chicago Style</a:t>
            </a:r>
          </a:p>
          <a:p>
            <a:pPr marL="1468119" lvl="2" indent="-489373">
              <a:lnSpc>
                <a:spcPts val="4759"/>
              </a:lnSpc>
              <a:buFont typeface="Arial"/>
              <a:buChar char="⚬"/>
            </a:pPr>
            <a:r>
              <a:rPr lang="en-US" sz="3399">
                <a:solidFill>
                  <a:srgbClr val="010101"/>
                </a:solidFill>
                <a:latin typeface="Canva Sans"/>
              </a:rPr>
              <a:t>https://www.chicagomanualofstyle.org/tools_citationguide.html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AD6CA5">
                <a:alpha val="100000"/>
              </a:srgbClr>
            </a:gs>
            <a:gs pos="100000">
              <a:srgbClr val="F878C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3529144" y="-3152674"/>
            <a:ext cx="15242073" cy="12720203"/>
          </a:xfrm>
          <a:custGeom>
            <a:avLst/>
            <a:gdLst/>
            <a:ahLst/>
            <a:cxnLst/>
            <a:rect l="l" t="t" r="r" b="b"/>
            <a:pathLst>
              <a:path w="15242073" h="12720203">
                <a:moveTo>
                  <a:pt x="0" y="0"/>
                </a:moveTo>
                <a:lnTo>
                  <a:pt x="15242073" y="0"/>
                </a:lnTo>
                <a:lnTo>
                  <a:pt x="15242073" y="12720203"/>
                </a:lnTo>
                <a:lnTo>
                  <a:pt x="0" y="127202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1120776"/>
            <a:ext cx="9119944" cy="2378131"/>
          </a:xfrm>
          <a:prstGeom prst="rect">
            <a:avLst/>
          </a:prstGeom>
        </p:spPr>
        <p:txBody>
          <a:bodyPr lIns="0" tIns="0" rIns="0" bIns="0" rtlCol="0" anchor="t">
            <a:spAutoFit/>
          </a:bodyPr>
          <a:lstStyle/>
          <a:p>
            <a:pPr>
              <a:lnSpc>
                <a:spcPts val="8501"/>
              </a:lnSpc>
            </a:pPr>
            <a:r>
              <a:rPr lang="en-US" sz="10001" spc="-500">
                <a:solidFill>
                  <a:srgbClr val="FFFFFF"/>
                </a:solidFill>
                <a:latin typeface="Telegraf Medium"/>
              </a:rPr>
              <a:t>Why is Citation Important?</a:t>
            </a:r>
          </a:p>
        </p:txBody>
      </p:sp>
      <p:grpSp>
        <p:nvGrpSpPr>
          <p:cNvPr id="4" name="Group 4"/>
          <p:cNvGrpSpPr/>
          <p:nvPr/>
        </p:nvGrpSpPr>
        <p:grpSpPr>
          <a:xfrm>
            <a:off x="1183306" y="3602951"/>
            <a:ext cx="940123" cy="94012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6" name="TextBox 6"/>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1</a:t>
              </a:r>
            </a:p>
          </p:txBody>
        </p:sp>
      </p:grpSp>
      <p:sp>
        <p:nvSpPr>
          <p:cNvPr id="7" name="TextBox 7"/>
          <p:cNvSpPr txBox="1"/>
          <p:nvPr/>
        </p:nvSpPr>
        <p:spPr>
          <a:xfrm>
            <a:off x="2478583" y="3749479"/>
            <a:ext cx="3569047" cy="580390"/>
          </a:xfrm>
          <a:prstGeom prst="rect">
            <a:avLst/>
          </a:prstGeom>
        </p:spPr>
        <p:txBody>
          <a:bodyPr lIns="0" tIns="0" rIns="0" bIns="0" rtlCol="0" anchor="t">
            <a:spAutoFit/>
          </a:bodyPr>
          <a:lstStyle/>
          <a:p>
            <a:pPr>
              <a:lnSpc>
                <a:spcPts val="4759"/>
              </a:lnSpc>
            </a:pPr>
            <a:r>
              <a:rPr lang="en-US" sz="3399">
                <a:solidFill>
                  <a:srgbClr val="000000"/>
                </a:solidFill>
                <a:latin typeface="Canva Sans"/>
              </a:rPr>
              <a:t>Acknowlegement</a:t>
            </a:r>
          </a:p>
        </p:txBody>
      </p:sp>
      <p:grpSp>
        <p:nvGrpSpPr>
          <p:cNvPr id="8" name="Group 8"/>
          <p:cNvGrpSpPr/>
          <p:nvPr/>
        </p:nvGrpSpPr>
        <p:grpSpPr>
          <a:xfrm>
            <a:off x="1183306" y="4847960"/>
            <a:ext cx="940123" cy="94012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0" name="TextBox 10"/>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2</a:t>
              </a:r>
            </a:p>
          </p:txBody>
        </p:sp>
      </p:grpSp>
      <p:grpSp>
        <p:nvGrpSpPr>
          <p:cNvPr id="11" name="Group 11"/>
          <p:cNvGrpSpPr/>
          <p:nvPr/>
        </p:nvGrpSpPr>
        <p:grpSpPr>
          <a:xfrm>
            <a:off x="1183306" y="6092969"/>
            <a:ext cx="940123" cy="940123"/>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3" name="TextBox 13"/>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3</a:t>
              </a:r>
            </a:p>
          </p:txBody>
        </p:sp>
      </p:grpSp>
      <p:grpSp>
        <p:nvGrpSpPr>
          <p:cNvPr id="14" name="Group 14"/>
          <p:cNvGrpSpPr/>
          <p:nvPr/>
        </p:nvGrpSpPr>
        <p:grpSpPr>
          <a:xfrm>
            <a:off x="1183306" y="7337979"/>
            <a:ext cx="940123" cy="940123"/>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6" name="TextBox 16"/>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4</a:t>
              </a:r>
            </a:p>
          </p:txBody>
        </p:sp>
      </p:grpSp>
      <p:grpSp>
        <p:nvGrpSpPr>
          <p:cNvPr id="17" name="Group 17"/>
          <p:cNvGrpSpPr/>
          <p:nvPr/>
        </p:nvGrpSpPr>
        <p:grpSpPr>
          <a:xfrm>
            <a:off x="1183306" y="8582988"/>
            <a:ext cx="940123" cy="940123"/>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9" name="TextBox 19"/>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5</a:t>
              </a:r>
            </a:p>
          </p:txBody>
        </p:sp>
      </p:grpSp>
      <p:sp>
        <p:nvSpPr>
          <p:cNvPr id="20" name="TextBox 20"/>
          <p:cNvSpPr txBox="1"/>
          <p:nvPr/>
        </p:nvSpPr>
        <p:spPr>
          <a:xfrm>
            <a:off x="2478583" y="4994489"/>
            <a:ext cx="3465017" cy="580390"/>
          </a:xfrm>
          <a:prstGeom prst="rect">
            <a:avLst/>
          </a:prstGeom>
        </p:spPr>
        <p:txBody>
          <a:bodyPr wrap="square" lIns="0" tIns="0" rIns="0" bIns="0" rtlCol="0" anchor="t">
            <a:spAutoFit/>
          </a:bodyPr>
          <a:lstStyle/>
          <a:p>
            <a:pPr>
              <a:lnSpc>
                <a:spcPts val="4759"/>
              </a:lnSpc>
            </a:pPr>
            <a:r>
              <a:rPr lang="en-US" sz="3399" dirty="0">
                <a:solidFill>
                  <a:srgbClr val="000000"/>
                </a:solidFill>
                <a:latin typeface="Canva Sans"/>
              </a:rPr>
              <a:t>Documentation</a:t>
            </a:r>
          </a:p>
        </p:txBody>
      </p:sp>
      <p:sp>
        <p:nvSpPr>
          <p:cNvPr id="21" name="TextBox 21"/>
          <p:cNvSpPr txBox="1"/>
          <p:nvPr/>
        </p:nvSpPr>
        <p:spPr>
          <a:xfrm>
            <a:off x="2478583" y="6239498"/>
            <a:ext cx="1745903" cy="580390"/>
          </a:xfrm>
          <a:prstGeom prst="rect">
            <a:avLst/>
          </a:prstGeom>
        </p:spPr>
        <p:txBody>
          <a:bodyPr lIns="0" tIns="0" rIns="0" bIns="0" rtlCol="0" anchor="t">
            <a:spAutoFit/>
          </a:bodyPr>
          <a:lstStyle/>
          <a:p>
            <a:pPr>
              <a:lnSpc>
                <a:spcPts val="4759"/>
              </a:lnSpc>
            </a:pPr>
            <a:r>
              <a:rPr lang="en-US" sz="3399">
                <a:solidFill>
                  <a:srgbClr val="000000"/>
                </a:solidFill>
                <a:latin typeface="Canva Sans"/>
              </a:rPr>
              <a:t>Honesty</a:t>
            </a:r>
          </a:p>
        </p:txBody>
      </p:sp>
      <p:sp>
        <p:nvSpPr>
          <p:cNvPr id="22" name="TextBox 22"/>
          <p:cNvSpPr txBox="1"/>
          <p:nvPr/>
        </p:nvSpPr>
        <p:spPr>
          <a:xfrm>
            <a:off x="2478583" y="7484507"/>
            <a:ext cx="1655862" cy="580390"/>
          </a:xfrm>
          <a:prstGeom prst="rect">
            <a:avLst/>
          </a:prstGeom>
        </p:spPr>
        <p:txBody>
          <a:bodyPr lIns="0" tIns="0" rIns="0" bIns="0" rtlCol="0" anchor="t">
            <a:spAutoFit/>
          </a:bodyPr>
          <a:lstStyle/>
          <a:p>
            <a:pPr>
              <a:lnSpc>
                <a:spcPts val="4759"/>
              </a:lnSpc>
            </a:pPr>
            <a:r>
              <a:rPr lang="en-US" sz="3399">
                <a:solidFill>
                  <a:srgbClr val="000000"/>
                </a:solidFill>
                <a:latin typeface="Canva Sans"/>
              </a:rPr>
              <a:t>Context</a:t>
            </a:r>
          </a:p>
        </p:txBody>
      </p:sp>
      <p:sp>
        <p:nvSpPr>
          <p:cNvPr id="23" name="TextBox 23"/>
          <p:cNvSpPr txBox="1"/>
          <p:nvPr/>
        </p:nvSpPr>
        <p:spPr>
          <a:xfrm>
            <a:off x="2478582" y="8729517"/>
            <a:ext cx="1655861" cy="580390"/>
          </a:xfrm>
          <a:prstGeom prst="rect">
            <a:avLst/>
          </a:prstGeom>
        </p:spPr>
        <p:txBody>
          <a:bodyPr wrap="square" lIns="0" tIns="0" rIns="0" bIns="0" rtlCol="0" anchor="t">
            <a:spAutoFit/>
          </a:bodyPr>
          <a:lstStyle/>
          <a:p>
            <a:pPr>
              <a:lnSpc>
                <a:spcPts val="4759"/>
              </a:lnSpc>
            </a:pPr>
            <a:r>
              <a:rPr lang="en-US" sz="3399" dirty="0">
                <a:solidFill>
                  <a:srgbClr val="000000"/>
                </a:solidFill>
                <a:latin typeface="Canva Sans"/>
              </a:rPr>
              <a:t>Credit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AD6CA5">
                <a:alpha val="100000"/>
              </a:srgbClr>
            </a:gs>
            <a:gs pos="100000">
              <a:srgbClr val="F878C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3529144" y="-3152674"/>
            <a:ext cx="15242073" cy="12720203"/>
          </a:xfrm>
          <a:custGeom>
            <a:avLst/>
            <a:gdLst/>
            <a:ahLst/>
            <a:cxnLst/>
            <a:rect l="l" t="t" r="r" b="b"/>
            <a:pathLst>
              <a:path w="15242073" h="12720203">
                <a:moveTo>
                  <a:pt x="0" y="0"/>
                </a:moveTo>
                <a:lnTo>
                  <a:pt x="15242073" y="0"/>
                </a:lnTo>
                <a:lnTo>
                  <a:pt x="15242073" y="12720203"/>
                </a:lnTo>
                <a:lnTo>
                  <a:pt x="0" y="127202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1120776"/>
            <a:ext cx="9119944" cy="2378131"/>
          </a:xfrm>
          <a:prstGeom prst="rect">
            <a:avLst/>
          </a:prstGeom>
        </p:spPr>
        <p:txBody>
          <a:bodyPr lIns="0" tIns="0" rIns="0" bIns="0" rtlCol="0" anchor="t">
            <a:spAutoFit/>
          </a:bodyPr>
          <a:lstStyle/>
          <a:p>
            <a:pPr>
              <a:lnSpc>
                <a:spcPts val="8501"/>
              </a:lnSpc>
            </a:pPr>
            <a:r>
              <a:rPr lang="en-US" sz="10001" spc="-500">
                <a:solidFill>
                  <a:srgbClr val="FFFFFF"/>
                </a:solidFill>
                <a:latin typeface="Telegraf Medium"/>
              </a:rPr>
              <a:t>Why is Citation Important?</a:t>
            </a:r>
          </a:p>
        </p:txBody>
      </p:sp>
      <p:grpSp>
        <p:nvGrpSpPr>
          <p:cNvPr id="4" name="Group 4"/>
          <p:cNvGrpSpPr/>
          <p:nvPr/>
        </p:nvGrpSpPr>
        <p:grpSpPr>
          <a:xfrm>
            <a:off x="1183306" y="3602951"/>
            <a:ext cx="940123" cy="94012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6" name="TextBox 6"/>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1</a:t>
              </a:r>
            </a:p>
          </p:txBody>
        </p:sp>
      </p:grpSp>
      <p:sp>
        <p:nvSpPr>
          <p:cNvPr id="7" name="TextBox 7"/>
          <p:cNvSpPr txBox="1"/>
          <p:nvPr/>
        </p:nvSpPr>
        <p:spPr>
          <a:xfrm>
            <a:off x="2478582" y="3749479"/>
            <a:ext cx="1483817" cy="580390"/>
          </a:xfrm>
          <a:prstGeom prst="rect">
            <a:avLst/>
          </a:prstGeom>
        </p:spPr>
        <p:txBody>
          <a:bodyPr wrap="square" lIns="0" tIns="0" rIns="0" bIns="0" rtlCol="0" anchor="t">
            <a:spAutoFit/>
          </a:bodyPr>
          <a:lstStyle/>
          <a:p>
            <a:pPr>
              <a:lnSpc>
                <a:spcPts val="4759"/>
              </a:lnSpc>
            </a:pPr>
            <a:r>
              <a:rPr lang="en-US" sz="3399" dirty="0">
                <a:solidFill>
                  <a:srgbClr val="000000"/>
                </a:solidFill>
                <a:latin typeface="Canva Sans"/>
              </a:rPr>
              <a:t>Credit</a:t>
            </a:r>
          </a:p>
        </p:txBody>
      </p:sp>
      <p:grpSp>
        <p:nvGrpSpPr>
          <p:cNvPr id="8" name="Group 8"/>
          <p:cNvGrpSpPr/>
          <p:nvPr/>
        </p:nvGrpSpPr>
        <p:grpSpPr>
          <a:xfrm>
            <a:off x="1183306" y="4847960"/>
            <a:ext cx="940123" cy="94012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0" name="TextBox 10"/>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2</a:t>
              </a:r>
            </a:p>
          </p:txBody>
        </p:sp>
      </p:grpSp>
      <p:grpSp>
        <p:nvGrpSpPr>
          <p:cNvPr id="11" name="Group 11"/>
          <p:cNvGrpSpPr/>
          <p:nvPr/>
        </p:nvGrpSpPr>
        <p:grpSpPr>
          <a:xfrm>
            <a:off x="1183306" y="6092969"/>
            <a:ext cx="940123" cy="940123"/>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3" name="TextBox 13"/>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3</a:t>
              </a:r>
            </a:p>
          </p:txBody>
        </p:sp>
      </p:grpSp>
      <p:grpSp>
        <p:nvGrpSpPr>
          <p:cNvPr id="14" name="Group 14"/>
          <p:cNvGrpSpPr/>
          <p:nvPr/>
        </p:nvGrpSpPr>
        <p:grpSpPr>
          <a:xfrm>
            <a:off x="1183306" y="7337979"/>
            <a:ext cx="940123" cy="940123"/>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6" name="TextBox 16"/>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4</a:t>
              </a:r>
            </a:p>
          </p:txBody>
        </p:sp>
      </p:grpSp>
      <p:grpSp>
        <p:nvGrpSpPr>
          <p:cNvPr id="17" name="Group 17"/>
          <p:cNvGrpSpPr/>
          <p:nvPr/>
        </p:nvGrpSpPr>
        <p:grpSpPr>
          <a:xfrm>
            <a:off x="1183306" y="8582988"/>
            <a:ext cx="940123" cy="940123"/>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9" name="TextBox 19"/>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5</a:t>
              </a:r>
            </a:p>
          </p:txBody>
        </p:sp>
      </p:grpSp>
      <p:sp>
        <p:nvSpPr>
          <p:cNvPr id="20" name="TextBox 20"/>
          <p:cNvSpPr txBox="1"/>
          <p:nvPr/>
        </p:nvSpPr>
        <p:spPr>
          <a:xfrm>
            <a:off x="2478583" y="4994489"/>
            <a:ext cx="1483816" cy="574196"/>
          </a:xfrm>
          <a:prstGeom prst="rect">
            <a:avLst/>
          </a:prstGeom>
        </p:spPr>
        <p:txBody>
          <a:bodyPr wrap="square" lIns="0" tIns="0" rIns="0" bIns="0" rtlCol="0" anchor="t">
            <a:spAutoFit/>
          </a:bodyPr>
          <a:lstStyle/>
          <a:p>
            <a:pPr>
              <a:lnSpc>
                <a:spcPts val="4759"/>
              </a:lnSpc>
            </a:pPr>
            <a:r>
              <a:rPr lang="en-US" sz="3399" dirty="0">
                <a:solidFill>
                  <a:srgbClr val="000000"/>
                </a:solidFill>
                <a:latin typeface="Canva Sans"/>
              </a:rPr>
              <a:t>Credit</a:t>
            </a:r>
          </a:p>
        </p:txBody>
      </p:sp>
      <p:sp>
        <p:nvSpPr>
          <p:cNvPr id="21" name="TextBox 21"/>
          <p:cNvSpPr txBox="1"/>
          <p:nvPr/>
        </p:nvSpPr>
        <p:spPr>
          <a:xfrm>
            <a:off x="2478583" y="6239498"/>
            <a:ext cx="1483816" cy="580390"/>
          </a:xfrm>
          <a:prstGeom prst="rect">
            <a:avLst/>
          </a:prstGeom>
        </p:spPr>
        <p:txBody>
          <a:bodyPr wrap="square" lIns="0" tIns="0" rIns="0" bIns="0" rtlCol="0" anchor="t">
            <a:spAutoFit/>
          </a:bodyPr>
          <a:lstStyle/>
          <a:p>
            <a:pPr>
              <a:lnSpc>
                <a:spcPts val="4759"/>
              </a:lnSpc>
            </a:pPr>
            <a:r>
              <a:rPr lang="en-US" sz="3399" dirty="0">
                <a:solidFill>
                  <a:srgbClr val="000000"/>
                </a:solidFill>
                <a:latin typeface="Canva Sans"/>
              </a:rPr>
              <a:t>Credit</a:t>
            </a:r>
          </a:p>
        </p:txBody>
      </p:sp>
      <p:sp>
        <p:nvSpPr>
          <p:cNvPr id="22" name="TextBox 22"/>
          <p:cNvSpPr txBox="1"/>
          <p:nvPr/>
        </p:nvSpPr>
        <p:spPr>
          <a:xfrm>
            <a:off x="2478582" y="7484507"/>
            <a:ext cx="1636217" cy="580390"/>
          </a:xfrm>
          <a:prstGeom prst="rect">
            <a:avLst/>
          </a:prstGeom>
        </p:spPr>
        <p:txBody>
          <a:bodyPr wrap="square" lIns="0" tIns="0" rIns="0" bIns="0" rtlCol="0" anchor="t">
            <a:spAutoFit/>
          </a:bodyPr>
          <a:lstStyle/>
          <a:p>
            <a:pPr>
              <a:lnSpc>
                <a:spcPts val="4759"/>
              </a:lnSpc>
            </a:pPr>
            <a:r>
              <a:rPr lang="en-US" sz="3399" dirty="0">
                <a:solidFill>
                  <a:srgbClr val="000000"/>
                </a:solidFill>
                <a:latin typeface="Canva Sans"/>
              </a:rPr>
              <a:t>Credit</a:t>
            </a:r>
          </a:p>
        </p:txBody>
      </p:sp>
      <p:sp>
        <p:nvSpPr>
          <p:cNvPr id="23" name="TextBox 23"/>
          <p:cNvSpPr txBox="1"/>
          <p:nvPr/>
        </p:nvSpPr>
        <p:spPr>
          <a:xfrm>
            <a:off x="2478583" y="8729517"/>
            <a:ext cx="1483816" cy="580390"/>
          </a:xfrm>
          <a:prstGeom prst="rect">
            <a:avLst/>
          </a:prstGeom>
        </p:spPr>
        <p:txBody>
          <a:bodyPr wrap="square" lIns="0" tIns="0" rIns="0" bIns="0" rtlCol="0" anchor="t">
            <a:spAutoFit/>
          </a:bodyPr>
          <a:lstStyle/>
          <a:p>
            <a:pPr>
              <a:lnSpc>
                <a:spcPts val="4759"/>
              </a:lnSpc>
            </a:pPr>
            <a:r>
              <a:rPr lang="en-US" sz="3399" dirty="0">
                <a:solidFill>
                  <a:srgbClr val="000000"/>
                </a:solidFill>
                <a:latin typeface="Canva Sans"/>
              </a:rPr>
              <a:t>Credit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AD6CA5">
                <a:alpha val="100000"/>
              </a:srgbClr>
            </a:gs>
            <a:gs pos="100000">
              <a:srgbClr val="F878C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52400" y="-4305300"/>
            <a:ext cx="18823473" cy="14738413"/>
          </a:xfrm>
          <a:custGeom>
            <a:avLst/>
            <a:gdLst/>
            <a:ahLst/>
            <a:cxnLst/>
            <a:rect l="l" t="t" r="r" b="b"/>
            <a:pathLst>
              <a:path w="15242073" h="12720203">
                <a:moveTo>
                  <a:pt x="0" y="0"/>
                </a:moveTo>
                <a:lnTo>
                  <a:pt x="15242073" y="0"/>
                </a:lnTo>
                <a:lnTo>
                  <a:pt x="15242073" y="12720203"/>
                </a:lnTo>
                <a:lnTo>
                  <a:pt x="0" y="127202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TextBox 3"/>
          <p:cNvSpPr txBox="1"/>
          <p:nvPr/>
        </p:nvSpPr>
        <p:spPr>
          <a:xfrm>
            <a:off x="1028700" y="1120776"/>
            <a:ext cx="9119944" cy="2378131"/>
          </a:xfrm>
          <a:prstGeom prst="rect">
            <a:avLst/>
          </a:prstGeom>
        </p:spPr>
        <p:txBody>
          <a:bodyPr lIns="0" tIns="0" rIns="0" bIns="0" rtlCol="0" anchor="t">
            <a:spAutoFit/>
          </a:bodyPr>
          <a:lstStyle/>
          <a:p>
            <a:pPr>
              <a:lnSpc>
                <a:spcPts val="8501"/>
              </a:lnSpc>
            </a:pPr>
            <a:r>
              <a:rPr lang="en-US" sz="10001" spc="-500">
                <a:solidFill>
                  <a:srgbClr val="FFFFFF"/>
                </a:solidFill>
                <a:latin typeface="Telegraf Medium"/>
              </a:rPr>
              <a:t>Why is Citation Important?</a:t>
            </a:r>
          </a:p>
        </p:txBody>
      </p:sp>
      <p:grpSp>
        <p:nvGrpSpPr>
          <p:cNvPr id="4" name="Group 4"/>
          <p:cNvGrpSpPr/>
          <p:nvPr/>
        </p:nvGrpSpPr>
        <p:grpSpPr>
          <a:xfrm>
            <a:off x="1183306" y="3602951"/>
            <a:ext cx="940123" cy="94012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txBody>
            <a:bodyPr/>
            <a:lstStyle/>
            <a:p>
              <a:endParaRPr lang="en-US" dirty="0"/>
            </a:p>
          </p:txBody>
        </p:sp>
        <p:sp>
          <p:nvSpPr>
            <p:cNvPr id="6" name="TextBox 6"/>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dirty="0">
                  <a:solidFill>
                    <a:srgbClr val="FFFFFF"/>
                  </a:solidFill>
                  <a:latin typeface="Telegraf Ultra-Bold"/>
                </a:rPr>
                <a:t>5</a:t>
              </a:r>
            </a:p>
          </p:txBody>
        </p:sp>
      </p:grpSp>
      <p:sp>
        <p:nvSpPr>
          <p:cNvPr id="7" name="TextBox 7"/>
          <p:cNvSpPr txBox="1"/>
          <p:nvPr/>
        </p:nvSpPr>
        <p:spPr>
          <a:xfrm>
            <a:off x="2478582" y="3749479"/>
            <a:ext cx="1483817" cy="580390"/>
          </a:xfrm>
          <a:prstGeom prst="rect">
            <a:avLst/>
          </a:prstGeom>
        </p:spPr>
        <p:txBody>
          <a:bodyPr wrap="square" lIns="0" tIns="0" rIns="0" bIns="0" rtlCol="0" anchor="t">
            <a:spAutoFit/>
          </a:bodyPr>
          <a:lstStyle/>
          <a:p>
            <a:pPr>
              <a:lnSpc>
                <a:spcPts val="4759"/>
              </a:lnSpc>
            </a:pPr>
            <a:r>
              <a:rPr lang="en-US" sz="3399" dirty="0">
                <a:solidFill>
                  <a:srgbClr val="000000"/>
                </a:solidFill>
                <a:latin typeface="Canva Sans"/>
              </a:rPr>
              <a:t>Credit</a:t>
            </a:r>
          </a:p>
        </p:txBody>
      </p:sp>
      <p:sp>
        <p:nvSpPr>
          <p:cNvPr id="24" name="TextBox 23">
            <a:extLst>
              <a:ext uri="{FF2B5EF4-FFF2-40B4-BE49-F238E27FC236}">
                <a16:creationId xmlns:a16="http://schemas.microsoft.com/office/drawing/2014/main" id="{E61A5904-35AD-5C25-5805-5177895ED387}"/>
              </a:ext>
            </a:extLst>
          </p:cNvPr>
          <p:cNvSpPr txBox="1"/>
          <p:nvPr/>
        </p:nvSpPr>
        <p:spPr>
          <a:xfrm>
            <a:off x="2444714" y="4329869"/>
            <a:ext cx="12261886" cy="34810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000" dirty="0">
                <a:solidFill>
                  <a:srgbClr val="000000"/>
                </a:solidFill>
                <a:latin typeface="Canva Sans"/>
              </a:rPr>
              <a:t>Citations are taken as proxies for quality and impact</a:t>
            </a:r>
          </a:p>
          <a:p>
            <a:pPr marL="285750" indent="-285750">
              <a:lnSpc>
                <a:spcPct val="150000"/>
              </a:lnSpc>
              <a:buFont typeface="Arial" panose="020B0604020202020204" pitchFamily="34" charset="0"/>
              <a:buChar char="•"/>
            </a:pPr>
            <a:r>
              <a:rPr lang="en-US" sz="3000" dirty="0">
                <a:solidFill>
                  <a:srgbClr val="000000"/>
                </a:solidFill>
                <a:latin typeface="Canva Sans"/>
              </a:rPr>
              <a:t>The academic reward system prioritizes credit for citations.</a:t>
            </a:r>
          </a:p>
          <a:p>
            <a:pPr marL="285750" indent="-285750">
              <a:lnSpc>
                <a:spcPct val="150000"/>
              </a:lnSpc>
              <a:buFont typeface="Arial" panose="020B0604020202020204" pitchFamily="34" charset="0"/>
              <a:buChar char="•"/>
            </a:pPr>
            <a:r>
              <a:rPr lang="en-US" sz="3000" dirty="0">
                <a:solidFill>
                  <a:srgbClr val="000000"/>
                </a:solidFill>
                <a:latin typeface="Canva Sans"/>
              </a:rPr>
              <a:t>Hiring, promotion &amp; tenure review are based on citation metrics</a:t>
            </a:r>
          </a:p>
          <a:p>
            <a:pPr marL="285750" indent="-285750">
              <a:lnSpc>
                <a:spcPct val="150000"/>
              </a:lnSpc>
              <a:buFont typeface="Arial" panose="020B0604020202020204" pitchFamily="34" charset="0"/>
              <a:buChar char="•"/>
            </a:pPr>
            <a:r>
              <a:rPr lang="en-US" sz="3000" dirty="0">
                <a:solidFill>
                  <a:srgbClr val="000000"/>
                </a:solidFill>
                <a:latin typeface="Canva Sans"/>
              </a:rPr>
              <a:t>Knowing how to cite accurately is a critical skill in the professional development of any information professional</a:t>
            </a:r>
          </a:p>
        </p:txBody>
      </p:sp>
    </p:spTree>
    <p:extLst>
      <p:ext uri="{BB962C8B-B14F-4D97-AF65-F5344CB8AC3E}">
        <p14:creationId xmlns:p14="http://schemas.microsoft.com/office/powerpoint/2010/main" val="3195624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sp>
        <p:nvSpPr>
          <p:cNvPr id="2" name="Freeform 2"/>
          <p:cNvSpPr/>
          <p:nvPr/>
        </p:nvSpPr>
        <p:spPr>
          <a:xfrm>
            <a:off x="12619540" y="-1562100"/>
            <a:ext cx="8715983" cy="8414886"/>
          </a:xfrm>
          <a:custGeom>
            <a:avLst/>
            <a:gdLst/>
            <a:ahLst/>
            <a:cxnLst/>
            <a:rect l="l" t="t" r="r" b="b"/>
            <a:pathLst>
              <a:path w="8715983" h="8414886">
                <a:moveTo>
                  <a:pt x="0" y="0"/>
                </a:moveTo>
                <a:lnTo>
                  <a:pt x="8715984" y="0"/>
                </a:lnTo>
                <a:lnTo>
                  <a:pt x="8715984" y="8414886"/>
                </a:lnTo>
                <a:lnTo>
                  <a:pt x="0" y="8414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1114425"/>
            <a:ext cx="9424307" cy="2582758"/>
          </a:xfrm>
          <a:prstGeom prst="rect">
            <a:avLst/>
          </a:prstGeom>
        </p:spPr>
        <p:txBody>
          <a:bodyPr wrap="square" lIns="0" tIns="0" rIns="0" bIns="0" rtlCol="0" anchor="t">
            <a:spAutoFit/>
          </a:bodyPr>
          <a:lstStyle/>
          <a:p>
            <a:pPr>
              <a:lnSpc>
                <a:spcPts val="9999"/>
              </a:lnSpc>
            </a:pPr>
            <a:r>
              <a:rPr lang="en-US" sz="9999" spc="-299" dirty="0">
                <a:solidFill>
                  <a:srgbClr val="FFFFFF"/>
                </a:solidFill>
                <a:latin typeface="Telegraf Medium"/>
              </a:rPr>
              <a:t>Citation Resources</a:t>
            </a:r>
          </a:p>
        </p:txBody>
      </p:sp>
      <p:grpSp>
        <p:nvGrpSpPr>
          <p:cNvPr id="5" name="Group 5"/>
          <p:cNvGrpSpPr/>
          <p:nvPr/>
        </p:nvGrpSpPr>
        <p:grpSpPr>
          <a:xfrm>
            <a:off x="1222331" y="4058701"/>
            <a:ext cx="940123" cy="94012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1</a:t>
              </a:r>
            </a:p>
          </p:txBody>
        </p:sp>
      </p:grpSp>
      <p:grpSp>
        <p:nvGrpSpPr>
          <p:cNvPr id="8" name="Group 8"/>
          <p:cNvGrpSpPr/>
          <p:nvPr/>
        </p:nvGrpSpPr>
        <p:grpSpPr>
          <a:xfrm>
            <a:off x="1222331" y="5236949"/>
            <a:ext cx="940123" cy="94012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0" name="TextBox 10"/>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2</a:t>
              </a:r>
            </a:p>
          </p:txBody>
        </p:sp>
      </p:grpSp>
      <p:grpSp>
        <p:nvGrpSpPr>
          <p:cNvPr id="14" name="Group 14"/>
          <p:cNvGrpSpPr/>
          <p:nvPr/>
        </p:nvGrpSpPr>
        <p:grpSpPr>
          <a:xfrm>
            <a:off x="1220233" y="7191197"/>
            <a:ext cx="940123" cy="940123"/>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6" name="TextBox 16"/>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dirty="0">
                  <a:solidFill>
                    <a:srgbClr val="FFFFFF"/>
                  </a:solidFill>
                  <a:latin typeface="Telegraf Ultra-Bold"/>
                </a:rPr>
                <a:t>3</a:t>
              </a:r>
            </a:p>
          </p:txBody>
        </p:sp>
      </p:grpSp>
      <p:grpSp>
        <p:nvGrpSpPr>
          <p:cNvPr id="17" name="Group 17"/>
          <p:cNvGrpSpPr/>
          <p:nvPr/>
        </p:nvGrpSpPr>
        <p:grpSpPr>
          <a:xfrm>
            <a:off x="1222330" y="8564072"/>
            <a:ext cx="940123" cy="940123"/>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9" name="TextBox 19"/>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dirty="0">
                  <a:solidFill>
                    <a:srgbClr val="FFFFFF"/>
                  </a:solidFill>
                  <a:latin typeface="Telegraf Ultra-Bold"/>
                </a:rPr>
                <a:t>4</a:t>
              </a:r>
            </a:p>
          </p:txBody>
        </p:sp>
      </p:grpSp>
      <p:sp>
        <p:nvSpPr>
          <p:cNvPr id="20" name="TextBox 20"/>
          <p:cNvSpPr txBox="1"/>
          <p:nvPr/>
        </p:nvSpPr>
        <p:spPr>
          <a:xfrm>
            <a:off x="2640952" y="4205230"/>
            <a:ext cx="8331847" cy="1189749"/>
          </a:xfrm>
          <a:prstGeom prst="rect">
            <a:avLst/>
          </a:prstGeom>
        </p:spPr>
        <p:txBody>
          <a:bodyPr wrap="square" lIns="0" tIns="0" rIns="0" bIns="0" rtlCol="0" anchor="t">
            <a:spAutoFit/>
          </a:bodyPr>
          <a:lstStyle/>
          <a:p>
            <a:pPr>
              <a:lnSpc>
                <a:spcPts val="4759"/>
              </a:lnSpc>
            </a:pPr>
            <a:r>
              <a:rPr lang="en-US" sz="3399" dirty="0">
                <a:solidFill>
                  <a:srgbClr val="FFFFFF"/>
                </a:solidFill>
                <a:latin typeface="Canva Sans"/>
              </a:rPr>
              <a:t>Purdue OWL:  https://</a:t>
            </a:r>
            <a:r>
              <a:rPr lang="en-US" sz="3399" dirty="0" err="1">
                <a:solidFill>
                  <a:srgbClr val="FFFFFF"/>
                </a:solidFill>
                <a:latin typeface="Canva Sans"/>
              </a:rPr>
              <a:t>owl.purdue.edu</a:t>
            </a:r>
            <a:r>
              <a:rPr lang="en-US" sz="3399" dirty="0">
                <a:solidFill>
                  <a:srgbClr val="FFFFFF"/>
                </a:solidFill>
                <a:latin typeface="Canva Sans"/>
              </a:rPr>
              <a:t>/</a:t>
            </a:r>
          </a:p>
          <a:p>
            <a:pPr>
              <a:lnSpc>
                <a:spcPts val="4759"/>
              </a:lnSpc>
            </a:pPr>
            <a:endParaRPr lang="en-US" sz="3399" dirty="0">
              <a:solidFill>
                <a:srgbClr val="FFFFFF"/>
              </a:solidFill>
              <a:latin typeface="Canva Sans"/>
            </a:endParaRPr>
          </a:p>
        </p:txBody>
      </p:sp>
      <p:sp>
        <p:nvSpPr>
          <p:cNvPr id="21" name="TextBox 21"/>
          <p:cNvSpPr txBox="1"/>
          <p:nvPr/>
        </p:nvSpPr>
        <p:spPr>
          <a:xfrm>
            <a:off x="2611407" y="5413324"/>
            <a:ext cx="10502389" cy="1805302"/>
          </a:xfrm>
          <a:prstGeom prst="rect">
            <a:avLst/>
          </a:prstGeom>
        </p:spPr>
        <p:txBody>
          <a:bodyPr wrap="square" lIns="0" tIns="0" rIns="0" bIns="0" rtlCol="0" anchor="t">
            <a:spAutoFit/>
          </a:bodyPr>
          <a:lstStyle/>
          <a:p>
            <a:pPr>
              <a:lnSpc>
                <a:spcPts val="4759"/>
              </a:lnSpc>
            </a:pPr>
            <a:r>
              <a:rPr lang="en-US" sz="3399" dirty="0">
                <a:solidFill>
                  <a:srgbClr val="FFFFFF"/>
                </a:solidFill>
                <a:latin typeface="Canva Sans"/>
              </a:rPr>
              <a:t>Hillman Library: https://</a:t>
            </a:r>
            <a:r>
              <a:rPr lang="en-US" sz="3399" dirty="0" err="1">
                <a:solidFill>
                  <a:srgbClr val="FFFFFF"/>
                </a:solidFill>
                <a:latin typeface="Canva Sans"/>
              </a:rPr>
              <a:t>pitt.libguides.com</a:t>
            </a:r>
            <a:r>
              <a:rPr lang="en-US" sz="3399" dirty="0">
                <a:solidFill>
                  <a:srgbClr val="FFFFFF"/>
                </a:solidFill>
                <a:latin typeface="Canva Sans"/>
              </a:rPr>
              <a:t>/</a:t>
            </a:r>
            <a:r>
              <a:rPr lang="en-US" sz="3399" dirty="0" err="1">
                <a:solidFill>
                  <a:srgbClr val="FFFFFF"/>
                </a:solidFill>
                <a:latin typeface="Canva Sans"/>
              </a:rPr>
              <a:t>researchhelpuls</a:t>
            </a:r>
            <a:r>
              <a:rPr lang="en-US" sz="3399" dirty="0">
                <a:solidFill>
                  <a:srgbClr val="FFFFFF"/>
                </a:solidFill>
                <a:latin typeface="Canva Sans"/>
              </a:rPr>
              <a:t>/writing-reviewing-citing</a:t>
            </a:r>
          </a:p>
        </p:txBody>
      </p:sp>
      <p:sp>
        <p:nvSpPr>
          <p:cNvPr id="23" name="TextBox 23"/>
          <p:cNvSpPr txBox="1"/>
          <p:nvPr/>
        </p:nvSpPr>
        <p:spPr>
          <a:xfrm>
            <a:off x="2640952" y="7392624"/>
            <a:ext cx="8725459" cy="574196"/>
          </a:xfrm>
          <a:prstGeom prst="rect">
            <a:avLst/>
          </a:prstGeom>
        </p:spPr>
        <p:txBody>
          <a:bodyPr wrap="square" lIns="0" tIns="0" rIns="0" bIns="0" rtlCol="0" anchor="t">
            <a:spAutoFit/>
          </a:bodyPr>
          <a:lstStyle/>
          <a:p>
            <a:pPr>
              <a:lnSpc>
                <a:spcPts val="4759"/>
              </a:lnSpc>
            </a:pPr>
            <a:r>
              <a:rPr lang="en-US" sz="3399" dirty="0">
                <a:solidFill>
                  <a:srgbClr val="FFFFFF"/>
                </a:solidFill>
                <a:latin typeface="Canva Sans"/>
              </a:rPr>
              <a:t>Citation Management Software (Zotero)</a:t>
            </a:r>
          </a:p>
        </p:txBody>
      </p:sp>
      <p:sp>
        <p:nvSpPr>
          <p:cNvPr id="24" name="TextBox 24"/>
          <p:cNvSpPr txBox="1"/>
          <p:nvPr/>
        </p:nvSpPr>
        <p:spPr>
          <a:xfrm>
            <a:off x="2611407" y="8339892"/>
            <a:ext cx="11392460" cy="1189749"/>
          </a:xfrm>
          <a:prstGeom prst="rect">
            <a:avLst/>
          </a:prstGeom>
        </p:spPr>
        <p:txBody>
          <a:bodyPr wrap="square" lIns="0" tIns="0" rIns="0" bIns="0" rtlCol="0" anchor="t">
            <a:spAutoFit/>
          </a:bodyPr>
          <a:lstStyle/>
          <a:p>
            <a:pPr>
              <a:lnSpc>
                <a:spcPts val="4759"/>
              </a:lnSpc>
            </a:pPr>
            <a:r>
              <a:rPr lang="en-US" sz="3399" dirty="0">
                <a:solidFill>
                  <a:srgbClr val="FFFFFF"/>
                </a:solidFill>
                <a:latin typeface="Canva Sans"/>
              </a:rPr>
              <a:t>Pitt’s Graduate Writing Center: https://</a:t>
            </a:r>
            <a:r>
              <a:rPr lang="en-US" sz="3399" dirty="0" err="1">
                <a:solidFill>
                  <a:srgbClr val="FFFFFF"/>
                </a:solidFill>
                <a:latin typeface="Canva Sans"/>
              </a:rPr>
              <a:t>www.writingcenter.pitt.edu</a:t>
            </a:r>
            <a:r>
              <a:rPr lang="en-US" sz="3399" dirty="0">
                <a:solidFill>
                  <a:srgbClr val="FFFFFF"/>
                </a:solidFill>
                <a:latin typeface="Canva Sans"/>
              </a:rPr>
              <a:t>/graduate-services</a:t>
            </a:r>
          </a:p>
        </p:txBody>
      </p:sp>
    </p:spTree>
    <p:extLst>
      <p:ext uri="{BB962C8B-B14F-4D97-AF65-F5344CB8AC3E}">
        <p14:creationId xmlns:p14="http://schemas.microsoft.com/office/powerpoint/2010/main" val="3118276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AD6CA5">
                <a:alpha val="100000"/>
              </a:srgbClr>
            </a:gs>
            <a:gs pos="50000">
              <a:srgbClr val="AD6CA5">
                <a:alpha val="100000"/>
              </a:srgbClr>
            </a:gs>
            <a:gs pos="100000">
              <a:srgbClr val="74B0BF">
                <a:alpha val="100000"/>
              </a:srgbClr>
            </a:gs>
          </a:gsLst>
          <a:lin ang="2100000"/>
        </a:gradFill>
        <a:effectLst/>
      </p:bgPr>
    </p:bg>
    <p:spTree>
      <p:nvGrpSpPr>
        <p:cNvPr id="1" name=""/>
        <p:cNvGrpSpPr/>
        <p:nvPr/>
      </p:nvGrpSpPr>
      <p:grpSpPr>
        <a:xfrm>
          <a:off x="0" y="0"/>
          <a:ext cx="0" cy="0"/>
          <a:chOff x="0" y="0"/>
          <a:chExt cx="0" cy="0"/>
        </a:xfrm>
      </p:grpSpPr>
      <p:sp>
        <p:nvSpPr>
          <p:cNvPr id="2" name="Freeform 2"/>
          <p:cNvSpPr/>
          <p:nvPr/>
        </p:nvSpPr>
        <p:spPr>
          <a:xfrm rot="-109539">
            <a:off x="-931715" y="33960"/>
            <a:ext cx="10706290" cy="11110301"/>
          </a:xfrm>
          <a:custGeom>
            <a:avLst/>
            <a:gdLst/>
            <a:ahLst/>
            <a:cxnLst/>
            <a:rect l="l" t="t" r="r" b="b"/>
            <a:pathLst>
              <a:path w="10706290" h="11110301">
                <a:moveTo>
                  <a:pt x="0" y="0"/>
                </a:moveTo>
                <a:lnTo>
                  <a:pt x="10706290" y="0"/>
                </a:lnTo>
                <a:lnTo>
                  <a:pt x="10706290" y="11110301"/>
                </a:lnTo>
                <a:lnTo>
                  <a:pt x="0" y="11110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669517" y="1140446"/>
            <a:ext cx="8948965" cy="2940300"/>
          </a:xfrm>
          <a:prstGeom prst="rect">
            <a:avLst/>
          </a:prstGeom>
        </p:spPr>
        <p:txBody>
          <a:bodyPr lIns="0" tIns="0" rIns="0" bIns="0" rtlCol="0" anchor="t">
            <a:spAutoFit/>
          </a:bodyPr>
          <a:lstStyle/>
          <a:p>
            <a:pPr algn="ctr">
              <a:lnSpc>
                <a:spcPts val="10508"/>
              </a:lnSpc>
            </a:pPr>
            <a:r>
              <a:rPr lang="en-US" sz="12362" spc="-618">
                <a:solidFill>
                  <a:srgbClr val="FFFFFF"/>
                </a:solidFill>
                <a:latin typeface="Telegraf Medium"/>
              </a:rPr>
              <a:t>Thank you for listening!</a:t>
            </a:r>
          </a:p>
        </p:txBody>
      </p:sp>
      <p:sp>
        <p:nvSpPr>
          <p:cNvPr id="4" name="Freeform 4"/>
          <p:cNvSpPr/>
          <p:nvPr/>
        </p:nvSpPr>
        <p:spPr>
          <a:xfrm>
            <a:off x="10219186" y="6050572"/>
            <a:ext cx="7809213" cy="4671329"/>
          </a:xfrm>
          <a:custGeom>
            <a:avLst/>
            <a:gdLst/>
            <a:ahLst/>
            <a:cxnLst/>
            <a:rect l="l" t="t" r="r" b="b"/>
            <a:pathLst>
              <a:path w="7809213" h="4671329">
                <a:moveTo>
                  <a:pt x="0" y="0"/>
                </a:moveTo>
                <a:lnTo>
                  <a:pt x="7809213" y="0"/>
                </a:lnTo>
                <a:lnTo>
                  <a:pt x="7809213" y="4671329"/>
                </a:lnTo>
                <a:lnTo>
                  <a:pt x="0" y="4671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377622" y="4034182"/>
            <a:ext cx="9532756" cy="944246"/>
          </a:xfrm>
          <a:prstGeom prst="rect">
            <a:avLst/>
          </a:prstGeom>
        </p:spPr>
        <p:txBody>
          <a:bodyPr lIns="0" tIns="0" rIns="0" bIns="0" rtlCol="0" anchor="t">
            <a:spAutoFit/>
          </a:bodyPr>
          <a:lstStyle/>
          <a:p>
            <a:pPr marL="0" lvl="0" indent="0" algn="ctr">
              <a:lnSpc>
                <a:spcPts val="7669"/>
              </a:lnSpc>
            </a:pPr>
            <a:r>
              <a:rPr lang="en-US" sz="5899" spc="-235">
                <a:solidFill>
                  <a:srgbClr val="FFFFFF"/>
                </a:solidFill>
                <a:latin typeface="Garet"/>
              </a:rPr>
              <a:t>jaj160@pitt.edu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AD6CA5">
                <a:alpha val="100000"/>
              </a:srgbClr>
            </a:gs>
            <a:gs pos="100000">
              <a:srgbClr val="F878CD">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028700" y="3973605"/>
            <a:ext cx="940123" cy="94012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4" name="TextBox 4"/>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1</a:t>
              </a:r>
            </a:p>
          </p:txBody>
        </p:sp>
      </p:grpSp>
      <p:grpSp>
        <p:nvGrpSpPr>
          <p:cNvPr id="5" name="Group 5"/>
          <p:cNvGrpSpPr/>
          <p:nvPr/>
        </p:nvGrpSpPr>
        <p:grpSpPr>
          <a:xfrm>
            <a:off x="1028700" y="5326755"/>
            <a:ext cx="940123" cy="94012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2</a:t>
              </a:r>
            </a:p>
          </p:txBody>
        </p:sp>
      </p:grpSp>
      <p:grpSp>
        <p:nvGrpSpPr>
          <p:cNvPr id="8" name="Group 8"/>
          <p:cNvGrpSpPr/>
          <p:nvPr/>
        </p:nvGrpSpPr>
        <p:grpSpPr>
          <a:xfrm>
            <a:off x="1028700" y="6679904"/>
            <a:ext cx="940123" cy="94012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0" name="TextBox 10"/>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3</a:t>
              </a:r>
            </a:p>
          </p:txBody>
        </p:sp>
      </p:grpSp>
      <p:graphicFrame>
        <p:nvGraphicFramePr>
          <p:cNvPr id="12" name="Table 12"/>
          <p:cNvGraphicFramePr>
            <a:graphicFrameLocks noGrp="1"/>
          </p:cNvGraphicFramePr>
          <p:nvPr>
            <p:extLst>
              <p:ext uri="{D42A27DB-BD31-4B8C-83A1-F6EECF244321}">
                <p14:modId xmlns:p14="http://schemas.microsoft.com/office/powerpoint/2010/main" val="968149319"/>
              </p:ext>
            </p:extLst>
          </p:nvPr>
        </p:nvGraphicFramePr>
        <p:xfrm>
          <a:off x="2308386" y="3745460"/>
          <a:ext cx="6393038" cy="6357650"/>
        </p:xfrm>
        <a:graphic>
          <a:graphicData uri="http://schemas.openxmlformats.org/drawingml/2006/table">
            <a:tbl>
              <a:tblPr/>
              <a:tblGrid>
                <a:gridCol w="6393038">
                  <a:extLst>
                    <a:ext uri="{9D8B030D-6E8A-4147-A177-3AD203B41FA5}">
                      <a16:colId xmlns:a16="http://schemas.microsoft.com/office/drawing/2014/main" val="20000"/>
                    </a:ext>
                  </a:extLst>
                </a:gridCol>
              </a:tblGrid>
              <a:tr h="1378210">
                <a:tc>
                  <a:txBody>
                    <a:bodyPr/>
                    <a:lstStyle/>
                    <a:p>
                      <a:pPr algn="l">
                        <a:lnSpc>
                          <a:spcPts val="3919"/>
                        </a:lnSpc>
                        <a:defRPr/>
                      </a:pPr>
                      <a:r>
                        <a:rPr lang="en-US" sz="2799" spc="-97">
                          <a:solidFill>
                            <a:srgbClr val="FFFFFF"/>
                          </a:solidFill>
                          <a:latin typeface="Garet"/>
                        </a:rPr>
                        <a:t>Introduction to Citation</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74B0BF"/>
                      </a:solidFill>
                      <a:prstDash val="solid"/>
                      <a:round/>
                      <a:headEnd type="none" w="med" len="med"/>
                      <a:tailEnd type="none" w="med" len="med"/>
                    </a:lnB>
                  </a:tcPr>
                </a:tc>
                <a:extLst>
                  <a:ext uri="{0D108BD9-81ED-4DB2-BD59-A6C34878D82A}">
                    <a16:rowId xmlns:a16="http://schemas.microsoft.com/office/drawing/2014/main" val="10000"/>
                  </a:ext>
                </a:extLst>
              </a:tr>
              <a:tr h="1378210">
                <a:tc>
                  <a:txBody>
                    <a:bodyPr/>
                    <a:lstStyle/>
                    <a:p>
                      <a:pPr algn="l">
                        <a:lnSpc>
                          <a:spcPts val="3919"/>
                        </a:lnSpc>
                        <a:defRPr/>
                      </a:pPr>
                      <a:r>
                        <a:rPr lang="en-US" sz="2799" spc="-97">
                          <a:solidFill>
                            <a:srgbClr val="FFFFFF"/>
                          </a:solidFill>
                          <a:latin typeface="Garet"/>
                        </a:rPr>
                        <a:t>Why We Cite</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74B0BF"/>
                      </a:solidFill>
                      <a:prstDash val="solid"/>
                      <a:round/>
                      <a:headEnd type="none" w="med" len="med"/>
                      <a:tailEnd type="none" w="med" len="med"/>
                    </a:lnT>
                    <a:lnB w="0" cap="flat" cmpd="sng" algn="ctr">
                      <a:solidFill>
                        <a:srgbClr val="74B0BF"/>
                      </a:solidFill>
                      <a:prstDash val="solid"/>
                      <a:round/>
                      <a:headEnd type="none" w="med" len="med"/>
                      <a:tailEnd type="none" w="med" len="med"/>
                    </a:lnB>
                  </a:tcPr>
                </a:tc>
                <a:extLst>
                  <a:ext uri="{0D108BD9-81ED-4DB2-BD59-A6C34878D82A}">
                    <a16:rowId xmlns:a16="http://schemas.microsoft.com/office/drawing/2014/main" val="10001"/>
                  </a:ext>
                </a:extLst>
              </a:tr>
              <a:tr h="2223020">
                <a:tc>
                  <a:txBody>
                    <a:bodyPr/>
                    <a:lstStyle/>
                    <a:p>
                      <a:pPr algn="l">
                        <a:lnSpc>
                          <a:spcPts val="3919"/>
                        </a:lnSpc>
                        <a:defRPr/>
                      </a:pPr>
                      <a:r>
                        <a:rPr lang="en-US" sz="2799" spc="-97" dirty="0">
                          <a:solidFill>
                            <a:srgbClr val="FFFFFF"/>
                          </a:solidFill>
                          <a:latin typeface="Garet"/>
                        </a:rPr>
                        <a:t>When We Cite</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74B0BF"/>
                      </a:solidFill>
                      <a:prstDash val="solid"/>
                      <a:round/>
                      <a:headEnd type="none" w="med" len="med"/>
                      <a:tailEnd type="none" w="med" len="med"/>
                    </a:lnT>
                    <a:lnB w="0" cap="flat" cmpd="sng" algn="ctr">
                      <a:solidFill>
                        <a:srgbClr val="74B0BF"/>
                      </a:solidFill>
                      <a:prstDash val="solid"/>
                      <a:round/>
                      <a:headEnd type="none" w="med" len="med"/>
                      <a:tailEnd type="none" w="med" len="med"/>
                    </a:lnB>
                  </a:tcPr>
                </a:tc>
                <a:extLst>
                  <a:ext uri="{0D108BD9-81ED-4DB2-BD59-A6C34878D82A}">
                    <a16:rowId xmlns:a16="http://schemas.microsoft.com/office/drawing/2014/main" val="10002"/>
                  </a:ext>
                </a:extLst>
              </a:tr>
              <a:tr h="1378210">
                <a:tc>
                  <a:txBody>
                    <a:bodyPr/>
                    <a:lstStyle/>
                    <a:p>
                      <a:pPr algn="l">
                        <a:lnSpc>
                          <a:spcPts val="3919"/>
                        </a:lnSpc>
                        <a:defRPr/>
                      </a:pP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74B0BF"/>
                      </a:solidFill>
                      <a:prstDash val="solid"/>
                      <a:round/>
                      <a:headEnd type="none" w="med" len="med"/>
                      <a:tailEnd type="none" w="med" len="med"/>
                    </a:lnT>
                    <a:lnB w="0" cap="flat" cmpd="sng" algn="ctr">
                      <a:solidFill>
                        <a:srgbClr val="74B0B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13" name="Group 13"/>
          <p:cNvGrpSpPr/>
          <p:nvPr/>
        </p:nvGrpSpPr>
        <p:grpSpPr>
          <a:xfrm>
            <a:off x="9586576" y="3973605"/>
            <a:ext cx="940123" cy="940123"/>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5" name="TextBox 15"/>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4</a:t>
              </a:r>
            </a:p>
          </p:txBody>
        </p:sp>
      </p:grpSp>
      <p:grpSp>
        <p:nvGrpSpPr>
          <p:cNvPr id="16" name="Group 16"/>
          <p:cNvGrpSpPr/>
          <p:nvPr/>
        </p:nvGrpSpPr>
        <p:grpSpPr>
          <a:xfrm>
            <a:off x="10869599" y="4764706"/>
            <a:ext cx="940123" cy="940123"/>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8" name="TextBox 18"/>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4.a</a:t>
              </a:r>
            </a:p>
          </p:txBody>
        </p:sp>
      </p:grpSp>
      <p:grpSp>
        <p:nvGrpSpPr>
          <p:cNvPr id="19" name="Group 19"/>
          <p:cNvGrpSpPr/>
          <p:nvPr/>
        </p:nvGrpSpPr>
        <p:grpSpPr>
          <a:xfrm>
            <a:off x="10869599" y="5819729"/>
            <a:ext cx="940123" cy="94012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21" name="TextBox 21"/>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4.b</a:t>
              </a:r>
            </a:p>
          </p:txBody>
        </p:sp>
      </p:grpSp>
      <p:grpSp>
        <p:nvGrpSpPr>
          <p:cNvPr id="22" name="Group 22"/>
          <p:cNvGrpSpPr/>
          <p:nvPr/>
        </p:nvGrpSpPr>
        <p:grpSpPr>
          <a:xfrm>
            <a:off x="9586576" y="6759851"/>
            <a:ext cx="940123" cy="940123"/>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24" name="TextBox 24"/>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5</a:t>
              </a:r>
            </a:p>
          </p:txBody>
        </p:sp>
      </p:grpSp>
      <p:graphicFrame>
        <p:nvGraphicFramePr>
          <p:cNvPr id="25" name="Table 25"/>
          <p:cNvGraphicFramePr>
            <a:graphicFrameLocks noGrp="1"/>
          </p:cNvGraphicFramePr>
          <p:nvPr>
            <p:extLst>
              <p:ext uri="{D42A27DB-BD31-4B8C-83A1-F6EECF244321}">
                <p14:modId xmlns:p14="http://schemas.microsoft.com/office/powerpoint/2010/main" val="2057609386"/>
              </p:ext>
            </p:extLst>
          </p:nvPr>
        </p:nvGraphicFramePr>
        <p:xfrm>
          <a:off x="10765164" y="3876629"/>
          <a:ext cx="5389236" cy="3886200"/>
        </p:xfrm>
        <a:graphic>
          <a:graphicData uri="http://schemas.openxmlformats.org/drawingml/2006/table">
            <a:tbl>
              <a:tblPr/>
              <a:tblGrid>
                <a:gridCol w="5389236">
                  <a:extLst>
                    <a:ext uri="{9D8B030D-6E8A-4147-A177-3AD203B41FA5}">
                      <a16:colId xmlns:a16="http://schemas.microsoft.com/office/drawing/2014/main" val="20000"/>
                    </a:ext>
                  </a:extLst>
                </a:gridCol>
              </a:tblGrid>
              <a:tr h="971550">
                <a:tc>
                  <a:txBody>
                    <a:bodyPr/>
                    <a:lstStyle/>
                    <a:p>
                      <a:pPr algn="l">
                        <a:lnSpc>
                          <a:spcPts val="3919"/>
                        </a:lnSpc>
                        <a:defRPr/>
                      </a:pPr>
                      <a:r>
                        <a:rPr lang="en-US" sz="2799" spc="-97" dirty="0">
                          <a:solidFill>
                            <a:srgbClr val="FFFFFF"/>
                          </a:solidFill>
                          <a:latin typeface="Garet"/>
                        </a:rPr>
                        <a:t>How We Cite</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74B0BF"/>
                      </a:solidFill>
                      <a:prstDash val="solid"/>
                      <a:round/>
                      <a:headEnd type="none" w="med" len="med"/>
                      <a:tailEnd type="none" w="med" len="med"/>
                    </a:lnB>
                  </a:tcPr>
                </a:tc>
                <a:extLst>
                  <a:ext uri="{0D108BD9-81ED-4DB2-BD59-A6C34878D82A}">
                    <a16:rowId xmlns:a16="http://schemas.microsoft.com/office/drawing/2014/main" val="10000"/>
                  </a:ext>
                </a:extLst>
              </a:tr>
              <a:tr h="971550">
                <a:tc>
                  <a:txBody>
                    <a:bodyPr/>
                    <a:lstStyle/>
                    <a:p>
                      <a:pPr algn="l">
                        <a:lnSpc>
                          <a:spcPts val="3919"/>
                        </a:lnSpc>
                        <a:defRPr/>
                      </a:pP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74B0BF"/>
                      </a:solidFill>
                      <a:prstDash val="solid"/>
                      <a:round/>
                      <a:headEnd type="none" w="med" len="med"/>
                      <a:tailEnd type="none" w="med" len="med"/>
                    </a:lnT>
                    <a:lnB w="0" cap="flat" cmpd="sng" algn="ctr">
                      <a:solidFill>
                        <a:srgbClr val="74B0BF"/>
                      </a:solidFill>
                      <a:prstDash val="solid"/>
                      <a:round/>
                      <a:headEnd type="none" w="med" len="med"/>
                      <a:tailEnd type="none" w="med" len="med"/>
                    </a:lnB>
                  </a:tcPr>
                </a:tc>
                <a:extLst>
                  <a:ext uri="{0D108BD9-81ED-4DB2-BD59-A6C34878D82A}">
                    <a16:rowId xmlns:a16="http://schemas.microsoft.com/office/drawing/2014/main" val="10001"/>
                  </a:ext>
                </a:extLst>
              </a:tr>
              <a:tr h="971550">
                <a:tc>
                  <a:txBody>
                    <a:bodyPr/>
                    <a:lstStyle/>
                    <a:p>
                      <a:pPr algn="l">
                        <a:lnSpc>
                          <a:spcPts val="3919"/>
                        </a:lnSpc>
                        <a:defRPr/>
                      </a:pP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74B0BF"/>
                      </a:solidFill>
                      <a:prstDash val="solid"/>
                      <a:round/>
                      <a:headEnd type="none" w="med" len="med"/>
                      <a:tailEnd type="none" w="med" len="med"/>
                    </a:lnT>
                    <a:lnB w="0" cap="flat" cmpd="sng" algn="ctr">
                      <a:solidFill>
                        <a:srgbClr val="74B0BF"/>
                      </a:solidFill>
                      <a:prstDash val="solid"/>
                      <a:round/>
                      <a:headEnd type="none" w="med" len="med"/>
                      <a:tailEnd type="none" w="med" len="med"/>
                    </a:lnB>
                  </a:tcPr>
                </a:tc>
                <a:extLst>
                  <a:ext uri="{0D108BD9-81ED-4DB2-BD59-A6C34878D82A}">
                    <a16:rowId xmlns:a16="http://schemas.microsoft.com/office/drawing/2014/main" val="10002"/>
                  </a:ext>
                </a:extLst>
              </a:tr>
              <a:tr h="971550">
                <a:tc>
                  <a:txBody>
                    <a:bodyPr/>
                    <a:lstStyle/>
                    <a:p>
                      <a:pPr algn="l">
                        <a:lnSpc>
                          <a:spcPts val="3919"/>
                        </a:lnSpc>
                        <a:defRPr/>
                      </a:pP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74B0BF"/>
                      </a:solidFill>
                      <a:prstDash val="solid"/>
                      <a:round/>
                      <a:headEnd type="none" w="med" len="med"/>
                      <a:tailEnd type="none" w="med" len="med"/>
                    </a:lnT>
                    <a:lnB w="0" cap="flat" cmpd="sng" algn="ctr">
                      <a:solidFill>
                        <a:srgbClr val="74B0B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6" name="TextBox 26"/>
          <p:cNvSpPr txBox="1"/>
          <p:nvPr/>
        </p:nvSpPr>
        <p:spPr>
          <a:xfrm>
            <a:off x="1028700" y="1254126"/>
            <a:ext cx="7120263" cy="1933575"/>
          </a:xfrm>
          <a:prstGeom prst="rect">
            <a:avLst/>
          </a:prstGeom>
        </p:spPr>
        <p:txBody>
          <a:bodyPr lIns="0" tIns="0" rIns="0" bIns="0" rtlCol="0" anchor="t">
            <a:spAutoFit/>
          </a:bodyPr>
          <a:lstStyle/>
          <a:p>
            <a:pPr>
              <a:lnSpc>
                <a:spcPts val="12750"/>
              </a:lnSpc>
            </a:pPr>
            <a:r>
              <a:rPr lang="en-US" sz="15000" spc="-750">
                <a:solidFill>
                  <a:srgbClr val="FFFFFF"/>
                </a:solidFill>
                <a:latin typeface="Telegraf Medium"/>
              </a:rPr>
              <a:t>Agenda</a:t>
            </a:r>
          </a:p>
        </p:txBody>
      </p:sp>
      <p:sp>
        <p:nvSpPr>
          <p:cNvPr id="27" name="TextBox 27"/>
          <p:cNvSpPr txBox="1"/>
          <p:nvPr/>
        </p:nvSpPr>
        <p:spPr>
          <a:xfrm>
            <a:off x="12152621" y="5057515"/>
            <a:ext cx="4216005" cy="481330"/>
          </a:xfrm>
          <a:prstGeom prst="rect">
            <a:avLst/>
          </a:prstGeom>
        </p:spPr>
        <p:txBody>
          <a:bodyPr lIns="0" tIns="0" rIns="0" bIns="0" rtlCol="0" anchor="t">
            <a:spAutoFit/>
          </a:bodyPr>
          <a:lstStyle/>
          <a:p>
            <a:pPr>
              <a:lnSpc>
                <a:spcPts val="3919"/>
              </a:lnSpc>
            </a:pPr>
            <a:r>
              <a:rPr lang="en-US" sz="2799">
                <a:solidFill>
                  <a:srgbClr val="FFFFFF"/>
                </a:solidFill>
                <a:latin typeface="Canva Sans"/>
              </a:rPr>
              <a:t>Citation Style</a:t>
            </a:r>
          </a:p>
        </p:txBody>
      </p:sp>
      <p:sp>
        <p:nvSpPr>
          <p:cNvPr id="28" name="TextBox 28"/>
          <p:cNvSpPr txBox="1"/>
          <p:nvPr/>
        </p:nvSpPr>
        <p:spPr>
          <a:xfrm>
            <a:off x="12152621" y="6020550"/>
            <a:ext cx="4216005" cy="481330"/>
          </a:xfrm>
          <a:prstGeom prst="rect">
            <a:avLst/>
          </a:prstGeom>
        </p:spPr>
        <p:txBody>
          <a:bodyPr lIns="0" tIns="0" rIns="0" bIns="0" rtlCol="0" anchor="t">
            <a:spAutoFit/>
          </a:bodyPr>
          <a:lstStyle/>
          <a:p>
            <a:pPr>
              <a:lnSpc>
                <a:spcPts val="3919"/>
              </a:lnSpc>
            </a:pPr>
            <a:r>
              <a:rPr lang="en-US" sz="2799">
                <a:solidFill>
                  <a:srgbClr val="FFFFFF"/>
                </a:solidFill>
                <a:latin typeface="Canva Sans"/>
              </a:rPr>
              <a:t>Citation Tools</a:t>
            </a:r>
          </a:p>
        </p:txBody>
      </p:sp>
      <p:sp>
        <p:nvSpPr>
          <p:cNvPr id="29" name="TextBox 29"/>
          <p:cNvSpPr txBox="1"/>
          <p:nvPr/>
        </p:nvSpPr>
        <p:spPr>
          <a:xfrm>
            <a:off x="10869599" y="6880725"/>
            <a:ext cx="4634803" cy="481330"/>
          </a:xfrm>
          <a:prstGeom prst="rect">
            <a:avLst/>
          </a:prstGeom>
        </p:spPr>
        <p:txBody>
          <a:bodyPr lIns="0" tIns="0" rIns="0" bIns="0" rtlCol="0" anchor="t">
            <a:spAutoFit/>
          </a:bodyPr>
          <a:lstStyle/>
          <a:p>
            <a:pPr>
              <a:lnSpc>
                <a:spcPts val="3919"/>
              </a:lnSpc>
            </a:pPr>
            <a:r>
              <a:rPr lang="en-US" sz="2799">
                <a:solidFill>
                  <a:srgbClr val="FFFFFF"/>
                </a:solidFill>
                <a:latin typeface="Canva Sans"/>
              </a:rPr>
              <a:t>Why Citation is Important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grpSp>
        <p:nvGrpSpPr>
          <p:cNvPr id="2" name="Group 2"/>
          <p:cNvGrpSpPr/>
          <p:nvPr/>
        </p:nvGrpSpPr>
        <p:grpSpPr>
          <a:xfrm>
            <a:off x="514350" y="723900"/>
            <a:ext cx="17259300" cy="9286429"/>
            <a:chOff x="0" y="0"/>
            <a:chExt cx="4545659" cy="2445808"/>
          </a:xfrm>
        </p:grpSpPr>
        <p:sp>
          <p:nvSpPr>
            <p:cNvPr id="3" name="Freeform 3"/>
            <p:cNvSpPr/>
            <p:nvPr/>
          </p:nvSpPr>
          <p:spPr>
            <a:xfrm>
              <a:off x="0" y="0"/>
              <a:ext cx="4545659" cy="2445808"/>
            </a:xfrm>
            <a:custGeom>
              <a:avLst/>
              <a:gdLst/>
              <a:ahLst/>
              <a:cxnLst/>
              <a:rect l="l" t="t" r="r" b="b"/>
              <a:pathLst>
                <a:path w="4545659" h="2445808">
                  <a:moveTo>
                    <a:pt x="8971" y="0"/>
                  </a:moveTo>
                  <a:lnTo>
                    <a:pt x="4536688" y="0"/>
                  </a:lnTo>
                  <a:cubicBezTo>
                    <a:pt x="4541643" y="0"/>
                    <a:pt x="4545659" y="4017"/>
                    <a:pt x="4545659" y="8971"/>
                  </a:cubicBezTo>
                  <a:lnTo>
                    <a:pt x="4545659" y="2436837"/>
                  </a:lnTo>
                  <a:cubicBezTo>
                    <a:pt x="4545659" y="2441792"/>
                    <a:pt x="4541643" y="2445808"/>
                    <a:pt x="4536688" y="2445808"/>
                  </a:cubicBezTo>
                  <a:lnTo>
                    <a:pt x="8971" y="2445808"/>
                  </a:lnTo>
                  <a:cubicBezTo>
                    <a:pt x="4017" y="2445808"/>
                    <a:pt x="0" y="2441792"/>
                    <a:pt x="0" y="2436837"/>
                  </a:cubicBezTo>
                  <a:lnTo>
                    <a:pt x="0" y="8971"/>
                  </a:lnTo>
                  <a:cubicBezTo>
                    <a:pt x="0" y="4017"/>
                    <a:pt x="4017" y="0"/>
                    <a:pt x="8971" y="0"/>
                  </a:cubicBezTo>
                  <a:close/>
                </a:path>
              </a:pathLst>
            </a:custGeom>
            <a:solidFill>
              <a:srgbClr val="FFFFFF"/>
            </a:solidFill>
            <a:ln>
              <a:noFill/>
            </a:ln>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1052499" y="6654145"/>
            <a:ext cx="8457060" cy="1906981"/>
            <a:chOff x="86660" y="467429"/>
            <a:chExt cx="6380128" cy="1438654"/>
          </a:xfrm>
        </p:grpSpPr>
        <p:sp>
          <p:nvSpPr>
            <p:cNvPr id="6" name="Freeform 6"/>
            <p:cNvSpPr/>
            <p:nvPr/>
          </p:nvSpPr>
          <p:spPr>
            <a:xfrm>
              <a:off x="86660" y="467429"/>
              <a:ext cx="6380128" cy="1438654"/>
            </a:xfrm>
            <a:custGeom>
              <a:avLst/>
              <a:gdLst/>
              <a:ahLst/>
              <a:cxnLst/>
              <a:rect l="l" t="t" r="r" b="b"/>
              <a:pathLst>
                <a:path w="6380128" h="1438654">
                  <a:moveTo>
                    <a:pt x="18309" y="0"/>
                  </a:moveTo>
                  <a:lnTo>
                    <a:pt x="6361819" y="0"/>
                  </a:lnTo>
                  <a:cubicBezTo>
                    <a:pt x="6366675" y="0"/>
                    <a:pt x="6371332" y="1929"/>
                    <a:pt x="6374765" y="5363"/>
                  </a:cubicBezTo>
                  <a:cubicBezTo>
                    <a:pt x="6378199" y="8796"/>
                    <a:pt x="6380128" y="13453"/>
                    <a:pt x="6380128" y="18309"/>
                  </a:cubicBezTo>
                  <a:lnTo>
                    <a:pt x="6380128" y="1420345"/>
                  </a:lnTo>
                  <a:cubicBezTo>
                    <a:pt x="6380128" y="1430457"/>
                    <a:pt x="6371930" y="1438654"/>
                    <a:pt x="6361819" y="1438654"/>
                  </a:cubicBezTo>
                  <a:lnTo>
                    <a:pt x="18309" y="1438654"/>
                  </a:lnTo>
                  <a:cubicBezTo>
                    <a:pt x="13453" y="1438654"/>
                    <a:pt x="8796" y="1436725"/>
                    <a:pt x="5363" y="1433291"/>
                  </a:cubicBezTo>
                  <a:cubicBezTo>
                    <a:pt x="1929" y="1429858"/>
                    <a:pt x="0" y="1425201"/>
                    <a:pt x="0" y="1420345"/>
                  </a:cubicBezTo>
                  <a:lnTo>
                    <a:pt x="0" y="18309"/>
                  </a:lnTo>
                  <a:cubicBezTo>
                    <a:pt x="0" y="13453"/>
                    <a:pt x="1929" y="8796"/>
                    <a:pt x="5363" y="5363"/>
                  </a:cubicBezTo>
                  <a:cubicBezTo>
                    <a:pt x="8796" y="1929"/>
                    <a:pt x="13453" y="0"/>
                    <a:pt x="18309" y="0"/>
                  </a:cubicBezTo>
                  <a:close/>
                </a:path>
              </a:pathLst>
            </a:custGeom>
            <a:solidFill>
              <a:srgbClr val="AD6CA5"/>
            </a:solidFill>
            <a:ln>
              <a:noFill/>
            </a:ln>
          </p:spPr>
        </p:sp>
        <p:sp>
          <p:nvSpPr>
            <p:cNvPr id="7" name="TextBox 7"/>
            <p:cNvSpPr txBox="1"/>
            <p:nvPr/>
          </p:nvSpPr>
          <p:spPr>
            <a:xfrm>
              <a:off x="215575" y="714160"/>
              <a:ext cx="6122299" cy="850900"/>
            </a:xfrm>
            <a:prstGeom prst="rect">
              <a:avLst/>
            </a:prstGeom>
          </p:spPr>
          <p:txBody>
            <a:bodyPr lIns="254000" tIns="254000" rIns="254000" bIns="254000" rtlCol="0" anchor="ctr"/>
            <a:lstStyle/>
            <a:p>
              <a:pPr algn="ctr">
                <a:lnSpc>
                  <a:spcPts val="3359"/>
                </a:lnSpc>
              </a:pPr>
              <a:r>
                <a:rPr lang="en-US" sz="2399" dirty="0">
                  <a:solidFill>
                    <a:srgbClr val="010101"/>
                  </a:solidFill>
                  <a:latin typeface="Garet Bold"/>
                </a:rPr>
                <a:t>I HAVE CREATED CITATIONS ON A TYPEWRITER.</a:t>
              </a:r>
            </a:p>
          </p:txBody>
        </p:sp>
      </p:grpSp>
      <p:grpSp>
        <p:nvGrpSpPr>
          <p:cNvPr id="8" name="Group 8"/>
          <p:cNvGrpSpPr/>
          <p:nvPr/>
        </p:nvGrpSpPr>
        <p:grpSpPr>
          <a:xfrm>
            <a:off x="7629595" y="4055484"/>
            <a:ext cx="1966688" cy="1966688"/>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C954"/>
            </a:solidFill>
          </p:spPr>
        </p:sp>
        <p:sp>
          <p:nvSpPr>
            <p:cNvPr id="10" name="TextBox 10"/>
            <p:cNvSpPr txBox="1"/>
            <p:nvPr/>
          </p:nvSpPr>
          <p:spPr>
            <a:xfrm>
              <a:off x="76200" y="47625"/>
              <a:ext cx="660400" cy="688975"/>
            </a:xfrm>
            <a:prstGeom prst="rect">
              <a:avLst/>
            </a:prstGeom>
          </p:spPr>
          <p:txBody>
            <a:bodyPr lIns="254000" tIns="254000" rIns="254000" bIns="254000" rtlCol="0" anchor="ctr"/>
            <a:lstStyle/>
            <a:p>
              <a:pPr algn="ctr">
                <a:lnSpc>
                  <a:spcPts val="2659"/>
                </a:lnSpc>
              </a:pPr>
              <a:r>
                <a:rPr lang="en-US" sz="1899" dirty="0">
                  <a:solidFill>
                    <a:srgbClr val="010101"/>
                  </a:solidFill>
                  <a:latin typeface="Garet"/>
                </a:rPr>
                <a:t>M.A. from NYU</a:t>
              </a:r>
            </a:p>
          </p:txBody>
        </p:sp>
      </p:grpSp>
      <p:grpSp>
        <p:nvGrpSpPr>
          <p:cNvPr id="11" name="Group 11"/>
          <p:cNvGrpSpPr/>
          <p:nvPr/>
        </p:nvGrpSpPr>
        <p:grpSpPr>
          <a:xfrm>
            <a:off x="4347998" y="4020913"/>
            <a:ext cx="2846218" cy="2108200"/>
            <a:chOff x="0" y="0"/>
            <a:chExt cx="1176295" cy="871284"/>
          </a:xfrm>
        </p:grpSpPr>
        <p:sp>
          <p:nvSpPr>
            <p:cNvPr id="12" name="Freeform 12"/>
            <p:cNvSpPr/>
            <p:nvPr/>
          </p:nvSpPr>
          <p:spPr>
            <a:xfrm>
              <a:off x="0" y="0"/>
              <a:ext cx="1176295" cy="871284"/>
            </a:xfrm>
            <a:custGeom>
              <a:avLst/>
              <a:gdLst/>
              <a:ahLst/>
              <a:cxnLst/>
              <a:rect l="l" t="t" r="r" b="b"/>
              <a:pathLst>
                <a:path w="1176295" h="871284">
                  <a:moveTo>
                    <a:pt x="54401" y="0"/>
                  </a:moveTo>
                  <a:lnTo>
                    <a:pt x="1121894" y="0"/>
                  </a:lnTo>
                  <a:cubicBezTo>
                    <a:pt x="1151939" y="0"/>
                    <a:pt x="1176295" y="24356"/>
                    <a:pt x="1176295" y="54401"/>
                  </a:cubicBezTo>
                  <a:lnTo>
                    <a:pt x="1176295" y="816883"/>
                  </a:lnTo>
                  <a:cubicBezTo>
                    <a:pt x="1176295" y="831311"/>
                    <a:pt x="1170564" y="845148"/>
                    <a:pt x="1160361" y="855351"/>
                  </a:cubicBezTo>
                  <a:cubicBezTo>
                    <a:pt x="1150159" y="865553"/>
                    <a:pt x="1136322" y="871284"/>
                    <a:pt x="1121894" y="871284"/>
                  </a:cubicBezTo>
                  <a:lnTo>
                    <a:pt x="54401" y="871284"/>
                  </a:lnTo>
                  <a:cubicBezTo>
                    <a:pt x="39973" y="871284"/>
                    <a:pt x="26136" y="865553"/>
                    <a:pt x="15934" y="855351"/>
                  </a:cubicBezTo>
                  <a:cubicBezTo>
                    <a:pt x="5732" y="845148"/>
                    <a:pt x="0" y="831311"/>
                    <a:pt x="0" y="816883"/>
                  </a:cubicBezTo>
                  <a:lnTo>
                    <a:pt x="0" y="54401"/>
                  </a:lnTo>
                  <a:cubicBezTo>
                    <a:pt x="0" y="39973"/>
                    <a:pt x="5732" y="26136"/>
                    <a:pt x="15934" y="15934"/>
                  </a:cubicBezTo>
                  <a:cubicBezTo>
                    <a:pt x="26136" y="5732"/>
                    <a:pt x="39973" y="0"/>
                    <a:pt x="54401" y="0"/>
                  </a:cubicBezTo>
                  <a:close/>
                </a:path>
              </a:pathLst>
            </a:custGeom>
            <a:solidFill>
              <a:srgbClr val="F878CD"/>
            </a:solidFill>
          </p:spPr>
        </p:sp>
        <p:sp>
          <p:nvSpPr>
            <p:cNvPr id="13" name="TextBox 13"/>
            <p:cNvSpPr txBox="1"/>
            <p:nvPr/>
          </p:nvSpPr>
          <p:spPr>
            <a:xfrm>
              <a:off x="33714" y="0"/>
              <a:ext cx="1127313" cy="841375"/>
            </a:xfrm>
            <a:prstGeom prst="rect">
              <a:avLst/>
            </a:prstGeom>
          </p:spPr>
          <p:txBody>
            <a:bodyPr lIns="254000" tIns="254000" rIns="254000" bIns="254000" rtlCol="0" anchor="t"/>
            <a:lstStyle/>
            <a:p>
              <a:pPr>
                <a:lnSpc>
                  <a:spcPts val="2659"/>
                </a:lnSpc>
              </a:pPr>
              <a:r>
                <a:rPr lang="en-US" sz="1400" dirty="0">
                  <a:solidFill>
                    <a:srgbClr val="010101"/>
                  </a:solidFill>
                  <a:latin typeface="Garet"/>
                </a:rPr>
                <a:t>Research Interests: Research assessment, citation analysis, scientific values</a:t>
              </a:r>
            </a:p>
          </p:txBody>
        </p:sp>
      </p:grpSp>
      <p:grpSp>
        <p:nvGrpSpPr>
          <p:cNvPr id="14" name="Group 14"/>
          <p:cNvGrpSpPr/>
          <p:nvPr/>
        </p:nvGrpSpPr>
        <p:grpSpPr>
          <a:xfrm>
            <a:off x="1028700" y="3816349"/>
            <a:ext cx="2804948" cy="2629627"/>
            <a:chOff x="0" y="0"/>
            <a:chExt cx="3739931" cy="3506171"/>
          </a:xfrm>
        </p:grpSpPr>
        <p:sp>
          <p:nvSpPr>
            <p:cNvPr id="15" name="Freeform 15"/>
            <p:cNvSpPr/>
            <p:nvPr/>
          </p:nvSpPr>
          <p:spPr>
            <a:xfrm>
              <a:off x="0" y="0"/>
              <a:ext cx="3739931" cy="3404571"/>
            </a:xfrm>
            <a:custGeom>
              <a:avLst/>
              <a:gdLst/>
              <a:ahLst/>
              <a:cxnLst/>
              <a:rect l="l" t="t" r="r" b="b"/>
              <a:pathLst>
                <a:path w="3739931" h="3404571">
                  <a:moveTo>
                    <a:pt x="0" y="0"/>
                  </a:moveTo>
                  <a:lnTo>
                    <a:pt x="3739931" y="0"/>
                  </a:lnTo>
                  <a:lnTo>
                    <a:pt x="3739931" y="3404571"/>
                  </a:lnTo>
                  <a:lnTo>
                    <a:pt x="0" y="3404571"/>
                  </a:lnTo>
                  <a:close/>
                </a:path>
              </a:pathLst>
            </a:custGeom>
            <a:solidFill>
              <a:srgbClr val="74B0BF"/>
            </a:solidFill>
          </p:spPr>
        </p:sp>
        <p:sp>
          <p:nvSpPr>
            <p:cNvPr id="16" name="Freeform 16"/>
            <p:cNvSpPr/>
            <p:nvPr/>
          </p:nvSpPr>
          <p:spPr>
            <a:xfrm>
              <a:off x="0" y="0"/>
              <a:ext cx="3739931" cy="3506171"/>
            </a:xfrm>
            <a:custGeom>
              <a:avLst/>
              <a:gdLst/>
              <a:ahLst/>
              <a:cxnLst/>
              <a:rect l="l" t="t" r="r" b="b"/>
              <a:pathLst>
                <a:path w="3739931" h="3506171">
                  <a:moveTo>
                    <a:pt x="0" y="3404571"/>
                  </a:moveTo>
                  <a:lnTo>
                    <a:pt x="3739931" y="3404571"/>
                  </a:lnTo>
                  <a:lnTo>
                    <a:pt x="3612931" y="3506171"/>
                  </a:lnTo>
                  <a:cubicBezTo>
                    <a:pt x="3612931" y="3506171"/>
                    <a:pt x="2622331" y="3429971"/>
                    <a:pt x="2520731" y="3429971"/>
                  </a:cubicBezTo>
                  <a:lnTo>
                    <a:pt x="1219200" y="3429971"/>
                  </a:lnTo>
                  <a:cubicBezTo>
                    <a:pt x="1117600" y="3429971"/>
                    <a:pt x="127000" y="3506171"/>
                    <a:pt x="127000" y="3506171"/>
                  </a:cubicBezTo>
                  <a:lnTo>
                    <a:pt x="0" y="3404571"/>
                  </a:lnTo>
                  <a:lnTo>
                    <a:pt x="0" y="0"/>
                  </a:lnTo>
                  <a:lnTo>
                    <a:pt x="3739931" y="0"/>
                  </a:lnTo>
                  <a:lnTo>
                    <a:pt x="3739931" y="3404571"/>
                  </a:lnTo>
                  <a:lnTo>
                    <a:pt x="12700" y="3404571"/>
                  </a:lnTo>
                  <a:lnTo>
                    <a:pt x="12700" y="3391871"/>
                  </a:lnTo>
                  <a:lnTo>
                    <a:pt x="3727231" y="3391871"/>
                  </a:lnTo>
                  <a:lnTo>
                    <a:pt x="3727231" y="12700"/>
                  </a:lnTo>
                  <a:lnTo>
                    <a:pt x="12700" y="12700"/>
                  </a:lnTo>
                  <a:lnTo>
                    <a:pt x="12700" y="3404571"/>
                  </a:lnTo>
                </a:path>
              </a:pathLst>
            </a:custGeom>
            <a:solidFill>
              <a:srgbClr val="394C60">
                <a:alpha val="9804"/>
              </a:srgbClr>
            </a:solidFill>
          </p:spPr>
        </p:sp>
      </p:grpSp>
      <p:sp>
        <p:nvSpPr>
          <p:cNvPr id="18" name="Freeform 18"/>
          <p:cNvSpPr/>
          <p:nvPr/>
        </p:nvSpPr>
        <p:spPr>
          <a:xfrm>
            <a:off x="11209017" y="1338738"/>
            <a:ext cx="5707142" cy="7609523"/>
          </a:xfrm>
          <a:custGeom>
            <a:avLst/>
            <a:gdLst/>
            <a:ahLst/>
            <a:cxnLst/>
            <a:rect l="l" t="t" r="r" b="b"/>
            <a:pathLst>
              <a:path w="5707142" h="7609523">
                <a:moveTo>
                  <a:pt x="0" y="0"/>
                </a:moveTo>
                <a:lnTo>
                  <a:pt x="5707142" y="0"/>
                </a:lnTo>
                <a:lnTo>
                  <a:pt x="5707142" y="7609524"/>
                </a:lnTo>
                <a:lnTo>
                  <a:pt x="0" y="7609524"/>
                </a:lnTo>
                <a:lnTo>
                  <a:pt x="0" y="0"/>
                </a:lnTo>
                <a:close/>
              </a:path>
            </a:pathLst>
          </a:custGeom>
          <a:blipFill>
            <a:blip r:embed="rId2"/>
            <a:stretch>
              <a:fillRect/>
            </a:stretch>
          </a:blipFill>
        </p:spPr>
      </p:sp>
      <p:sp>
        <p:nvSpPr>
          <p:cNvPr id="19" name="Freeform 19"/>
          <p:cNvSpPr/>
          <p:nvPr/>
        </p:nvSpPr>
        <p:spPr>
          <a:xfrm>
            <a:off x="8646476" y="7915944"/>
            <a:ext cx="1384408" cy="1311726"/>
          </a:xfrm>
          <a:custGeom>
            <a:avLst/>
            <a:gdLst/>
            <a:ahLst/>
            <a:cxnLst/>
            <a:rect l="l" t="t" r="r" b="b"/>
            <a:pathLst>
              <a:path w="1384408" h="1311726">
                <a:moveTo>
                  <a:pt x="0" y="0"/>
                </a:moveTo>
                <a:lnTo>
                  <a:pt x="1384408" y="0"/>
                </a:lnTo>
                <a:lnTo>
                  <a:pt x="1384408" y="1311726"/>
                </a:lnTo>
                <a:lnTo>
                  <a:pt x="0" y="1311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TextBox 20"/>
          <p:cNvSpPr txBox="1"/>
          <p:nvPr/>
        </p:nvSpPr>
        <p:spPr>
          <a:xfrm>
            <a:off x="1028700" y="1114425"/>
            <a:ext cx="8686800" cy="2701924"/>
          </a:xfrm>
          <a:prstGeom prst="rect">
            <a:avLst/>
          </a:prstGeom>
        </p:spPr>
        <p:txBody>
          <a:bodyPr lIns="0" tIns="0" rIns="0" bIns="0" rtlCol="0" anchor="t">
            <a:spAutoFit/>
          </a:bodyPr>
          <a:lstStyle/>
          <a:p>
            <a:pPr>
              <a:lnSpc>
                <a:spcPts val="9999"/>
              </a:lnSpc>
            </a:pPr>
            <a:r>
              <a:rPr lang="en-US" sz="9999" spc="-299">
                <a:solidFill>
                  <a:srgbClr val="010101"/>
                </a:solidFill>
                <a:latin typeface="Telegraf Medium"/>
              </a:rPr>
              <a:t>Hello! </a:t>
            </a:r>
          </a:p>
          <a:p>
            <a:pPr algn="l">
              <a:lnSpc>
                <a:spcPts val="9999"/>
              </a:lnSpc>
            </a:pPr>
            <a:r>
              <a:rPr lang="en-US" sz="9999" spc="-299">
                <a:solidFill>
                  <a:srgbClr val="010101"/>
                </a:solidFill>
                <a:latin typeface="Telegraf Medium"/>
              </a:rPr>
              <a:t>I'm Jamaica.</a:t>
            </a:r>
          </a:p>
        </p:txBody>
      </p:sp>
      <p:sp>
        <p:nvSpPr>
          <p:cNvPr id="21" name="TextBox 13">
            <a:extLst>
              <a:ext uri="{FF2B5EF4-FFF2-40B4-BE49-F238E27FC236}">
                <a16:creationId xmlns:a16="http://schemas.microsoft.com/office/drawing/2014/main" id="{310E6425-95D6-191B-199B-7351A28256AD}"/>
              </a:ext>
            </a:extLst>
          </p:cNvPr>
          <p:cNvSpPr txBox="1"/>
          <p:nvPr/>
        </p:nvSpPr>
        <p:spPr>
          <a:xfrm>
            <a:off x="1082253" y="3752702"/>
            <a:ext cx="2714960" cy="2035831"/>
          </a:xfrm>
          <a:prstGeom prst="rect">
            <a:avLst/>
          </a:prstGeom>
        </p:spPr>
        <p:txBody>
          <a:bodyPr lIns="254000" tIns="254000" rIns="254000" bIns="254000" rtlCol="0" anchor="t"/>
          <a:lstStyle/>
          <a:p>
            <a:pPr>
              <a:lnSpc>
                <a:spcPts val="2659"/>
              </a:lnSpc>
            </a:pPr>
            <a:r>
              <a:rPr lang="en-US" sz="1400" dirty="0">
                <a:solidFill>
                  <a:srgbClr val="010101"/>
                </a:solidFill>
                <a:latin typeface="Garet"/>
              </a:rPr>
              <a:t>PhD Student, University of Pittsburgh School of Computing and Information, Information Culture and Data Stewardships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C804">
                <a:alpha val="100000"/>
              </a:srgbClr>
            </a:gs>
            <a:gs pos="100000">
              <a:srgbClr val="F8C954">
                <a:alpha val="100000"/>
              </a:srgbClr>
            </a:gs>
          </a:gsLst>
          <a:lin ang="5400000"/>
        </a:gradFill>
        <a:effectLst/>
      </p:bgPr>
    </p:bg>
    <p:spTree>
      <p:nvGrpSpPr>
        <p:cNvPr id="1" name=""/>
        <p:cNvGrpSpPr/>
        <p:nvPr/>
      </p:nvGrpSpPr>
      <p:grpSpPr>
        <a:xfrm>
          <a:off x="0" y="0"/>
          <a:ext cx="0" cy="0"/>
          <a:chOff x="0" y="0"/>
          <a:chExt cx="0" cy="0"/>
        </a:xfrm>
      </p:grpSpPr>
      <p:sp>
        <p:nvSpPr>
          <p:cNvPr id="2" name="AutoShape 2"/>
          <p:cNvSpPr/>
          <p:nvPr/>
        </p:nvSpPr>
        <p:spPr>
          <a:xfrm flipV="1">
            <a:off x="710589" y="9079613"/>
            <a:ext cx="16866811" cy="9525"/>
          </a:xfrm>
          <a:prstGeom prst="line">
            <a:avLst/>
          </a:prstGeom>
          <a:ln w="19050" cap="rnd">
            <a:solidFill>
              <a:srgbClr val="010101"/>
            </a:solidFill>
            <a:prstDash val="solid"/>
            <a:headEnd type="none" w="sm" len="sm"/>
            <a:tailEnd type="none" w="sm" len="sm"/>
          </a:ln>
        </p:spPr>
      </p:sp>
      <p:sp>
        <p:nvSpPr>
          <p:cNvPr id="3" name="TextBox 3"/>
          <p:cNvSpPr txBox="1"/>
          <p:nvPr/>
        </p:nvSpPr>
        <p:spPr>
          <a:xfrm>
            <a:off x="1028700" y="1970400"/>
            <a:ext cx="7813701" cy="1134123"/>
          </a:xfrm>
          <a:prstGeom prst="rect">
            <a:avLst/>
          </a:prstGeom>
        </p:spPr>
        <p:txBody>
          <a:bodyPr lIns="0" tIns="0" rIns="0" bIns="0" rtlCol="0" anchor="t">
            <a:spAutoFit/>
          </a:bodyPr>
          <a:lstStyle/>
          <a:p>
            <a:pPr>
              <a:lnSpc>
                <a:spcPts val="7900"/>
              </a:lnSpc>
            </a:pPr>
            <a:r>
              <a:rPr lang="en-US" sz="7900" spc="-237">
                <a:solidFill>
                  <a:srgbClr val="010101"/>
                </a:solidFill>
                <a:latin typeface="Telegraf Medium"/>
              </a:rPr>
              <a:t>What is Citation?</a:t>
            </a:r>
          </a:p>
        </p:txBody>
      </p:sp>
      <p:grpSp>
        <p:nvGrpSpPr>
          <p:cNvPr id="4" name="Group 4"/>
          <p:cNvGrpSpPr/>
          <p:nvPr/>
        </p:nvGrpSpPr>
        <p:grpSpPr>
          <a:xfrm>
            <a:off x="9144000" y="3619557"/>
            <a:ext cx="6404659" cy="1449283"/>
            <a:chOff x="0" y="0"/>
            <a:chExt cx="8539546" cy="1932377"/>
          </a:xfrm>
        </p:grpSpPr>
        <p:sp>
          <p:nvSpPr>
            <p:cNvPr id="5" name="TextBox 5"/>
            <p:cNvSpPr txBox="1"/>
            <p:nvPr/>
          </p:nvSpPr>
          <p:spPr>
            <a:xfrm>
              <a:off x="0" y="840177"/>
              <a:ext cx="8539546" cy="1092200"/>
            </a:xfrm>
            <a:prstGeom prst="rect">
              <a:avLst/>
            </a:prstGeom>
          </p:spPr>
          <p:txBody>
            <a:bodyPr lIns="0" tIns="0" rIns="0" bIns="0" rtlCol="0" anchor="t">
              <a:spAutoFit/>
            </a:bodyPr>
            <a:lstStyle/>
            <a:p>
              <a:pPr>
                <a:lnSpc>
                  <a:spcPts val="3374"/>
                </a:lnSpc>
              </a:pPr>
              <a:r>
                <a:rPr lang="en-US" sz="2499" spc="-87">
                  <a:solidFill>
                    <a:srgbClr val="010101"/>
                  </a:solidFill>
                  <a:latin typeface="Garet"/>
                </a:rPr>
                <a:t>A reference, in writing, to an external source.</a:t>
              </a:r>
            </a:p>
          </p:txBody>
        </p:sp>
        <p:sp>
          <p:nvSpPr>
            <p:cNvPr id="6" name="TextBox 6"/>
            <p:cNvSpPr txBox="1"/>
            <p:nvPr/>
          </p:nvSpPr>
          <p:spPr>
            <a:xfrm>
              <a:off x="0" y="28575"/>
              <a:ext cx="8539546" cy="779992"/>
            </a:xfrm>
            <a:prstGeom prst="rect">
              <a:avLst/>
            </a:prstGeom>
          </p:spPr>
          <p:txBody>
            <a:bodyPr lIns="0" tIns="0" rIns="0" bIns="0" rtlCol="0" anchor="t">
              <a:spAutoFit/>
            </a:bodyPr>
            <a:lstStyle/>
            <a:p>
              <a:pPr>
                <a:lnSpc>
                  <a:spcPts val="3999"/>
                </a:lnSpc>
              </a:pPr>
              <a:r>
                <a:rPr lang="en-US" sz="3999" spc="-139">
                  <a:solidFill>
                    <a:srgbClr val="010101"/>
                  </a:solidFill>
                  <a:latin typeface="Telegraf Medium"/>
                </a:rPr>
                <a:t>Noun.</a:t>
              </a:r>
            </a:p>
          </p:txBody>
        </p:sp>
      </p:grpSp>
      <p:grpSp>
        <p:nvGrpSpPr>
          <p:cNvPr id="7" name="Group 7"/>
          <p:cNvGrpSpPr/>
          <p:nvPr/>
        </p:nvGrpSpPr>
        <p:grpSpPr>
          <a:xfrm>
            <a:off x="9144000" y="5803189"/>
            <a:ext cx="6404659" cy="1449283"/>
            <a:chOff x="0" y="0"/>
            <a:chExt cx="8539546" cy="1932377"/>
          </a:xfrm>
        </p:grpSpPr>
        <p:sp>
          <p:nvSpPr>
            <p:cNvPr id="8" name="TextBox 8"/>
            <p:cNvSpPr txBox="1"/>
            <p:nvPr/>
          </p:nvSpPr>
          <p:spPr>
            <a:xfrm>
              <a:off x="0" y="840177"/>
              <a:ext cx="8539546" cy="1092200"/>
            </a:xfrm>
            <a:prstGeom prst="rect">
              <a:avLst/>
            </a:prstGeom>
          </p:spPr>
          <p:txBody>
            <a:bodyPr lIns="0" tIns="0" rIns="0" bIns="0" rtlCol="0" anchor="t">
              <a:spAutoFit/>
            </a:bodyPr>
            <a:lstStyle/>
            <a:p>
              <a:pPr>
                <a:lnSpc>
                  <a:spcPts val="3374"/>
                </a:lnSpc>
              </a:pPr>
              <a:r>
                <a:rPr lang="en-US" sz="2499" spc="-87">
                  <a:solidFill>
                    <a:srgbClr val="010101"/>
                  </a:solidFill>
                  <a:latin typeface="Garet"/>
                </a:rPr>
                <a:t>The practice (in writing) of referencing external sources</a:t>
              </a:r>
            </a:p>
          </p:txBody>
        </p:sp>
        <p:sp>
          <p:nvSpPr>
            <p:cNvPr id="9" name="TextBox 9"/>
            <p:cNvSpPr txBox="1"/>
            <p:nvPr/>
          </p:nvSpPr>
          <p:spPr>
            <a:xfrm>
              <a:off x="0" y="28575"/>
              <a:ext cx="8539546" cy="779992"/>
            </a:xfrm>
            <a:prstGeom prst="rect">
              <a:avLst/>
            </a:prstGeom>
          </p:spPr>
          <p:txBody>
            <a:bodyPr lIns="0" tIns="0" rIns="0" bIns="0" rtlCol="0" anchor="t">
              <a:spAutoFit/>
            </a:bodyPr>
            <a:lstStyle/>
            <a:p>
              <a:pPr>
                <a:lnSpc>
                  <a:spcPts val="3999"/>
                </a:lnSpc>
              </a:pPr>
              <a:r>
                <a:rPr lang="en-US" sz="3999" spc="-139">
                  <a:solidFill>
                    <a:srgbClr val="010101"/>
                  </a:solidFill>
                  <a:latin typeface="Telegraf Medium"/>
                </a:rPr>
                <a:t>Verb.</a:t>
              </a:r>
            </a:p>
          </p:txBody>
        </p:sp>
      </p:grpSp>
      <p:sp>
        <p:nvSpPr>
          <p:cNvPr id="10" name="Freeform 10"/>
          <p:cNvSpPr/>
          <p:nvPr/>
        </p:nvSpPr>
        <p:spPr>
          <a:xfrm rot="3136607">
            <a:off x="116070" y="4643301"/>
            <a:ext cx="6018152" cy="6245252"/>
          </a:xfrm>
          <a:custGeom>
            <a:avLst/>
            <a:gdLst/>
            <a:ahLst/>
            <a:cxnLst/>
            <a:rect l="l" t="t" r="r" b="b"/>
            <a:pathLst>
              <a:path w="6018152" h="6245252">
                <a:moveTo>
                  <a:pt x="0" y="0"/>
                </a:moveTo>
                <a:lnTo>
                  <a:pt x="6018152" y="0"/>
                </a:lnTo>
                <a:lnTo>
                  <a:pt x="6018152" y="6245252"/>
                </a:lnTo>
                <a:lnTo>
                  <a:pt x="0" y="62452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C804">
                <a:alpha val="100000"/>
              </a:srgbClr>
            </a:gs>
            <a:gs pos="100000">
              <a:srgbClr val="F8C954">
                <a:alpha val="100000"/>
              </a:srgbClr>
            </a:gs>
          </a:gsLst>
          <a:lin ang="5400000"/>
        </a:gradFill>
        <a:effectLst/>
      </p:bgPr>
    </p:bg>
    <p:spTree>
      <p:nvGrpSpPr>
        <p:cNvPr id="1" name=""/>
        <p:cNvGrpSpPr/>
        <p:nvPr/>
      </p:nvGrpSpPr>
      <p:grpSpPr>
        <a:xfrm>
          <a:off x="0" y="0"/>
          <a:ext cx="0" cy="0"/>
          <a:chOff x="0" y="0"/>
          <a:chExt cx="0" cy="0"/>
        </a:xfrm>
      </p:grpSpPr>
      <p:sp>
        <p:nvSpPr>
          <p:cNvPr id="2" name="AutoShape 2"/>
          <p:cNvSpPr/>
          <p:nvPr/>
        </p:nvSpPr>
        <p:spPr>
          <a:xfrm flipV="1">
            <a:off x="710589" y="9079613"/>
            <a:ext cx="16866811" cy="9525"/>
          </a:xfrm>
          <a:prstGeom prst="line">
            <a:avLst/>
          </a:prstGeom>
          <a:ln w="19050" cap="rnd">
            <a:solidFill>
              <a:srgbClr val="010101"/>
            </a:solidFill>
            <a:prstDash val="solid"/>
            <a:headEnd type="none" w="sm" len="sm"/>
            <a:tailEnd type="none" w="sm" len="sm"/>
          </a:ln>
        </p:spPr>
      </p:sp>
      <p:sp>
        <p:nvSpPr>
          <p:cNvPr id="3" name="TextBox 3"/>
          <p:cNvSpPr txBox="1"/>
          <p:nvPr/>
        </p:nvSpPr>
        <p:spPr>
          <a:xfrm>
            <a:off x="1028700" y="1970400"/>
            <a:ext cx="7813701" cy="1134123"/>
          </a:xfrm>
          <a:prstGeom prst="rect">
            <a:avLst/>
          </a:prstGeom>
        </p:spPr>
        <p:txBody>
          <a:bodyPr lIns="0" tIns="0" rIns="0" bIns="0" rtlCol="0" anchor="t">
            <a:spAutoFit/>
          </a:bodyPr>
          <a:lstStyle/>
          <a:p>
            <a:pPr>
              <a:lnSpc>
                <a:spcPts val="7900"/>
              </a:lnSpc>
            </a:pPr>
            <a:r>
              <a:rPr lang="en-US" sz="7900" spc="-237">
                <a:solidFill>
                  <a:srgbClr val="010101"/>
                </a:solidFill>
                <a:latin typeface="Telegraf Medium"/>
              </a:rPr>
              <a:t>What is Citation?</a:t>
            </a:r>
          </a:p>
        </p:txBody>
      </p:sp>
      <p:grpSp>
        <p:nvGrpSpPr>
          <p:cNvPr id="4" name="Group 4"/>
          <p:cNvGrpSpPr/>
          <p:nvPr/>
        </p:nvGrpSpPr>
        <p:grpSpPr>
          <a:xfrm>
            <a:off x="9144000" y="3619557"/>
            <a:ext cx="6404659" cy="1868383"/>
            <a:chOff x="0" y="0"/>
            <a:chExt cx="8539546" cy="2491177"/>
          </a:xfrm>
        </p:grpSpPr>
        <p:sp>
          <p:nvSpPr>
            <p:cNvPr id="5" name="TextBox 5"/>
            <p:cNvSpPr txBox="1"/>
            <p:nvPr/>
          </p:nvSpPr>
          <p:spPr>
            <a:xfrm>
              <a:off x="0" y="840177"/>
              <a:ext cx="8539546" cy="1651000"/>
            </a:xfrm>
            <a:prstGeom prst="rect">
              <a:avLst/>
            </a:prstGeom>
          </p:spPr>
          <p:txBody>
            <a:bodyPr lIns="0" tIns="0" rIns="0" bIns="0" rtlCol="0" anchor="t">
              <a:spAutoFit/>
            </a:bodyPr>
            <a:lstStyle/>
            <a:p>
              <a:pPr>
                <a:lnSpc>
                  <a:spcPts val="3374"/>
                </a:lnSpc>
              </a:pPr>
              <a:r>
                <a:rPr lang="en-US" sz="2499" spc="-87">
                  <a:solidFill>
                    <a:srgbClr val="010101"/>
                  </a:solidFill>
                  <a:latin typeface="Garet"/>
                </a:rPr>
                <a:t>"Citation has been argued to be an infrastructural device within scholarly communications (Wouters 52)"</a:t>
              </a:r>
            </a:p>
          </p:txBody>
        </p:sp>
        <p:sp>
          <p:nvSpPr>
            <p:cNvPr id="6" name="TextBox 6"/>
            <p:cNvSpPr txBox="1"/>
            <p:nvPr/>
          </p:nvSpPr>
          <p:spPr>
            <a:xfrm>
              <a:off x="0" y="28575"/>
              <a:ext cx="8539546" cy="779992"/>
            </a:xfrm>
            <a:prstGeom prst="rect">
              <a:avLst/>
            </a:prstGeom>
          </p:spPr>
          <p:txBody>
            <a:bodyPr lIns="0" tIns="0" rIns="0" bIns="0" rtlCol="0" anchor="t">
              <a:spAutoFit/>
            </a:bodyPr>
            <a:lstStyle/>
            <a:p>
              <a:pPr>
                <a:lnSpc>
                  <a:spcPts val="3999"/>
                </a:lnSpc>
              </a:pPr>
              <a:r>
                <a:rPr lang="en-US" sz="3999" spc="-139">
                  <a:solidFill>
                    <a:srgbClr val="010101"/>
                  </a:solidFill>
                  <a:latin typeface="Telegraf Medium"/>
                </a:rPr>
                <a:t>Parenthetical.</a:t>
              </a:r>
            </a:p>
          </p:txBody>
        </p:sp>
      </p:grpSp>
      <p:grpSp>
        <p:nvGrpSpPr>
          <p:cNvPr id="7" name="Group 7"/>
          <p:cNvGrpSpPr/>
          <p:nvPr/>
        </p:nvGrpSpPr>
        <p:grpSpPr>
          <a:xfrm>
            <a:off x="9144000" y="5824620"/>
            <a:ext cx="6404659" cy="1903928"/>
            <a:chOff x="0" y="28575"/>
            <a:chExt cx="8539546" cy="2538570"/>
          </a:xfrm>
        </p:grpSpPr>
        <p:sp>
          <p:nvSpPr>
            <p:cNvPr id="8" name="TextBox 8"/>
            <p:cNvSpPr txBox="1"/>
            <p:nvPr/>
          </p:nvSpPr>
          <p:spPr>
            <a:xfrm>
              <a:off x="0" y="840177"/>
              <a:ext cx="8539546" cy="1726968"/>
            </a:xfrm>
            <a:prstGeom prst="rect">
              <a:avLst/>
            </a:prstGeom>
          </p:spPr>
          <p:txBody>
            <a:bodyPr lIns="0" tIns="0" rIns="0" bIns="0" rtlCol="0" anchor="t">
              <a:spAutoFit/>
            </a:bodyPr>
            <a:lstStyle/>
            <a:p>
              <a:pPr>
                <a:lnSpc>
                  <a:spcPts val="3374"/>
                </a:lnSpc>
              </a:pPr>
              <a:r>
                <a:rPr lang="en-US" sz="2499" spc="-87" dirty="0">
                  <a:solidFill>
                    <a:srgbClr val="010101"/>
                  </a:solidFill>
                  <a:latin typeface="Garet"/>
                </a:rPr>
                <a:t>"Christine Borgman notes that where, when and whom to cite are among the many decisions authors make.</a:t>
              </a:r>
              <a:r>
                <a:rPr lang="en-US" sz="2499" spc="-87" baseline="30000" dirty="0">
                  <a:solidFill>
                    <a:srgbClr val="010101"/>
                  </a:solidFill>
                  <a:latin typeface="Garet"/>
                </a:rPr>
                <a:t>1 </a:t>
              </a:r>
              <a:r>
                <a:rPr lang="en-US" sz="2499" spc="-87" dirty="0">
                  <a:solidFill>
                    <a:srgbClr val="010101"/>
                  </a:solidFill>
                  <a:latin typeface="Garet"/>
                </a:rPr>
                <a:t>"</a:t>
              </a:r>
            </a:p>
          </p:txBody>
        </p:sp>
        <p:sp>
          <p:nvSpPr>
            <p:cNvPr id="9" name="TextBox 9"/>
            <p:cNvSpPr txBox="1"/>
            <p:nvPr/>
          </p:nvSpPr>
          <p:spPr>
            <a:xfrm>
              <a:off x="0" y="28575"/>
              <a:ext cx="8539546" cy="779992"/>
            </a:xfrm>
            <a:prstGeom prst="rect">
              <a:avLst/>
            </a:prstGeom>
          </p:spPr>
          <p:txBody>
            <a:bodyPr lIns="0" tIns="0" rIns="0" bIns="0" rtlCol="0" anchor="t">
              <a:spAutoFit/>
            </a:bodyPr>
            <a:lstStyle/>
            <a:p>
              <a:pPr>
                <a:lnSpc>
                  <a:spcPts val="3999"/>
                </a:lnSpc>
              </a:pPr>
              <a:r>
                <a:rPr lang="en-US" sz="3999" spc="-139">
                  <a:solidFill>
                    <a:srgbClr val="010101"/>
                  </a:solidFill>
                  <a:latin typeface="Telegraf Medium"/>
                </a:rPr>
                <a:t>Notation.</a:t>
              </a:r>
            </a:p>
          </p:txBody>
        </p:sp>
      </p:grpSp>
      <p:sp>
        <p:nvSpPr>
          <p:cNvPr id="10" name="Freeform 10"/>
          <p:cNvSpPr/>
          <p:nvPr/>
        </p:nvSpPr>
        <p:spPr>
          <a:xfrm rot="3136607">
            <a:off x="116070" y="4643301"/>
            <a:ext cx="6018152" cy="6245252"/>
          </a:xfrm>
          <a:custGeom>
            <a:avLst/>
            <a:gdLst/>
            <a:ahLst/>
            <a:cxnLst/>
            <a:rect l="l" t="t" r="r" b="b"/>
            <a:pathLst>
              <a:path w="6018152" h="6245252">
                <a:moveTo>
                  <a:pt x="0" y="0"/>
                </a:moveTo>
                <a:lnTo>
                  <a:pt x="6018152" y="0"/>
                </a:lnTo>
                <a:lnTo>
                  <a:pt x="6018152" y="6245252"/>
                </a:lnTo>
                <a:lnTo>
                  <a:pt x="0" y="62452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0">
            <a:extLst>
              <a:ext uri="{FF2B5EF4-FFF2-40B4-BE49-F238E27FC236}">
                <a16:creationId xmlns:a16="http://schemas.microsoft.com/office/drawing/2014/main" id="{586722F8-C771-E149-E723-AB0217211CFD}"/>
              </a:ext>
            </a:extLst>
          </p:cNvPr>
          <p:cNvSpPr txBox="1"/>
          <p:nvPr/>
        </p:nvSpPr>
        <p:spPr>
          <a:xfrm>
            <a:off x="710589" y="9334500"/>
            <a:ext cx="12700611" cy="861774"/>
          </a:xfrm>
          <a:prstGeom prst="rect">
            <a:avLst/>
          </a:prstGeom>
          <a:noFill/>
        </p:spPr>
        <p:txBody>
          <a:bodyPr wrap="square" rtlCol="0">
            <a:spAutoFit/>
          </a:bodyPr>
          <a:lstStyle/>
          <a:p>
            <a:r>
              <a:rPr lang="en-US" sz="1600" spc="-87" baseline="30000" dirty="0">
                <a:solidFill>
                  <a:srgbClr val="010101"/>
                </a:solidFill>
                <a:latin typeface="Garet"/>
              </a:rPr>
              <a:t>1 </a:t>
            </a:r>
            <a:r>
              <a:rPr lang="en-US" sz="1600" spc="-87" dirty="0">
                <a:solidFill>
                  <a:srgbClr val="010101"/>
                </a:solidFill>
                <a:latin typeface="Garet"/>
              </a:rPr>
              <a:t>Borgman, Christine L. “The Continuity of Scholarly Communication.” </a:t>
            </a:r>
            <a:r>
              <a:rPr lang="en-US" sz="1600" i="1" spc="-87" dirty="0">
                <a:solidFill>
                  <a:srgbClr val="010101"/>
                </a:solidFill>
                <a:latin typeface="Garet"/>
              </a:rPr>
              <a:t>In Scholarship in the Digital Age: Information, Infrastructure, and the Internet</a:t>
            </a:r>
            <a:r>
              <a:rPr lang="en-US" sz="1600" spc="-87" dirty="0">
                <a:solidFill>
                  <a:srgbClr val="010101"/>
                </a:solidFill>
                <a:latin typeface="Garet"/>
              </a:rPr>
              <a:t>, 47–74. Cambridge: MIT Press, 2007. </a:t>
            </a:r>
            <a:r>
              <a:rPr lang="en-US" sz="1600" spc="-87" dirty="0">
                <a:solidFill>
                  <a:srgbClr val="010101"/>
                </a:solidFill>
                <a:latin typeface="Garet"/>
                <a:hlinkClick r:id="rId4"/>
              </a:rPr>
              <a:t>http://ebookcentral.proquest.com/lib/pitt-ebooks/detail.action?docID=3338751</a:t>
            </a:r>
            <a:r>
              <a:rPr lang="en-US" sz="1600" spc="-87" dirty="0">
                <a:solidFill>
                  <a:srgbClr val="010101"/>
                </a:solidFill>
                <a:latin typeface="Garet"/>
              </a:rPr>
              <a:t>. </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C804">
                <a:alpha val="100000"/>
              </a:srgbClr>
            </a:gs>
            <a:gs pos="100000">
              <a:srgbClr val="F8C954">
                <a:alpha val="100000"/>
              </a:srgbClr>
            </a:gs>
          </a:gsLst>
          <a:lin ang="5400000"/>
        </a:gradFill>
        <a:effectLst/>
      </p:bgPr>
    </p:bg>
    <p:spTree>
      <p:nvGrpSpPr>
        <p:cNvPr id="1" name=""/>
        <p:cNvGrpSpPr/>
        <p:nvPr/>
      </p:nvGrpSpPr>
      <p:grpSpPr>
        <a:xfrm>
          <a:off x="0" y="0"/>
          <a:ext cx="0" cy="0"/>
          <a:chOff x="0" y="0"/>
          <a:chExt cx="0" cy="0"/>
        </a:xfrm>
      </p:grpSpPr>
      <p:sp>
        <p:nvSpPr>
          <p:cNvPr id="2" name="AutoShape 2"/>
          <p:cNvSpPr/>
          <p:nvPr/>
        </p:nvSpPr>
        <p:spPr>
          <a:xfrm flipV="1">
            <a:off x="710589" y="9079613"/>
            <a:ext cx="16866811" cy="9525"/>
          </a:xfrm>
          <a:prstGeom prst="line">
            <a:avLst/>
          </a:prstGeom>
          <a:ln w="19050" cap="rnd">
            <a:solidFill>
              <a:srgbClr val="010101"/>
            </a:solidFill>
            <a:prstDash val="solid"/>
            <a:headEnd type="none" w="sm" len="sm"/>
            <a:tailEnd type="none" w="sm" len="sm"/>
          </a:ln>
        </p:spPr>
      </p:sp>
      <p:sp>
        <p:nvSpPr>
          <p:cNvPr id="3" name="TextBox 3"/>
          <p:cNvSpPr txBox="1"/>
          <p:nvPr/>
        </p:nvSpPr>
        <p:spPr>
          <a:xfrm>
            <a:off x="1028700" y="1970400"/>
            <a:ext cx="7813701" cy="1134123"/>
          </a:xfrm>
          <a:prstGeom prst="rect">
            <a:avLst/>
          </a:prstGeom>
        </p:spPr>
        <p:txBody>
          <a:bodyPr lIns="0" tIns="0" rIns="0" bIns="0" rtlCol="0" anchor="t">
            <a:spAutoFit/>
          </a:bodyPr>
          <a:lstStyle/>
          <a:p>
            <a:pPr>
              <a:lnSpc>
                <a:spcPts val="7900"/>
              </a:lnSpc>
            </a:pPr>
            <a:r>
              <a:rPr lang="en-US" sz="7900" spc="-237">
                <a:solidFill>
                  <a:srgbClr val="010101"/>
                </a:solidFill>
                <a:latin typeface="Telegraf Medium"/>
              </a:rPr>
              <a:t>What is Citation?</a:t>
            </a:r>
          </a:p>
        </p:txBody>
      </p:sp>
      <p:sp>
        <p:nvSpPr>
          <p:cNvPr id="4" name="TextBox 4"/>
          <p:cNvSpPr txBox="1"/>
          <p:nvPr/>
        </p:nvSpPr>
        <p:spPr>
          <a:xfrm>
            <a:off x="9144000" y="3648132"/>
            <a:ext cx="6404659" cy="577850"/>
          </a:xfrm>
          <a:prstGeom prst="rect">
            <a:avLst/>
          </a:prstGeom>
        </p:spPr>
        <p:txBody>
          <a:bodyPr lIns="0" tIns="0" rIns="0" bIns="0" rtlCol="0" anchor="t">
            <a:spAutoFit/>
          </a:bodyPr>
          <a:lstStyle/>
          <a:p>
            <a:pPr>
              <a:lnSpc>
                <a:spcPts val="3999"/>
              </a:lnSpc>
            </a:pPr>
            <a:r>
              <a:rPr lang="en-US" sz="3999" spc="-139">
                <a:solidFill>
                  <a:srgbClr val="010101"/>
                </a:solidFill>
                <a:latin typeface="Telegraf Medium"/>
              </a:rPr>
              <a:t>Bibliography</a:t>
            </a:r>
          </a:p>
        </p:txBody>
      </p:sp>
      <p:sp>
        <p:nvSpPr>
          <p:cNvPr id="5" name="Freeform 5"/>
          <p:cNvSpPr/>
          <p:nvPr/>
        </p:nvSpPr>
        <p:spPr>
          <a:xfrm rot="3136607">
            <a:off x="116070" y="4643301"/>
            <a:ext cx="6018152" cy="6245252"/>
          </a:xfrm>
          <a:custGeom>
            <a:avLst/>
            <a:gdLst/>
            <a:ahLst/>
            <a:cxnLst/>
            <a:rect l="l" t="t" r="r" b="b"/>
            <a:pathLst>
              <a:path w="6018152" h="6245252">
                <a:moveTo>
                  <a:pt x="0" y="0"/>
                </a:moveTo>
                <a:lnTo>
                  <a:pt x="6018152" y="0"/>
                </a:lnTo>
                <a:lnTo>
                  <a:pt x="6018152" y="6245252"/>
                </a:lnTo>
                <a:lnTo>
                  <a:pt x="0" y="62452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9144000" y="4411030"/>
            <a:ext cx="8796031" cy="2626104"/>
          </a:xfrm>
          <a:prstGeom prst="rect">
            <a:avLst/>
          </a:prstGeom>
        </p:spPr>
        <p:txBody>
          <a:bodyPr lIns="0" tIns="0" rIns="0" bIns="0" rtlCol="0" anchor="t">
            <a:spAutoFit/>
          </a:bodyPr>
          <a:lstStyle/>
          <a:p>
            <a:pPr>
              <a:lnSpc>
                <a:spcPts val="2000"/>
              </a:lnSpc>
            </a:pPr>
            <a:r>
              <a:rPr lang="en-US" sz="1600" spc="-87" dirty="0">
                <a:solidFill>
                  <a:srgbClr val="010101"/>
                </a:solidFill>
                <a:latin typeface="Garet"/>
              </a:rPr>
              <a:t>Borgman, Christine L. “The Continuity of Scholarly Communication.” In </a:t>
            </a:r>
            <a:r>
              <a:rPr lang="en-US" sz="1600" i="1" spc="-87" dirty="0">
                <a:solidFill>
                  <a:srgbClr val="010101"/>
                </a:solidFill>
                <a:latin typeface="Garet"/>
              </a:rPr>
              <a:t>Scholarship in the Digital Age: Information, Infrastructure, and the Internet, </a:t>
            </a:r>
            <a:r>
              <a:rPr lang="en-US" sz="1600" spc="-87" dirty="0">
                <a:solidFill>
                  <a:srgbClr val="010101"/>
                </a:solidFill>
                <a:latin typeface="Garet"/>
              </a:rPr>
              <a:t>47–74. Cambridge: MIT Press, 2007. http://</a:t>
            </a:r>
            <a:r>
              <a:rPr lang="en-US" sz="1600" spc="-87" dirty="0" err="1">
                <a:solidFill>
                  <a:srgbClr val="010101"/>
                </a:solidFill>
                <a:latin typeface="Garet"/>
              </a:rPr>
              <a:t>ebookcentral.proquest.com</a:t>
            </a:r>
            <a:r>
              <a:rPr lang="en-US" sz="1600" spc="-87" dirty="0">
                <a:solidFill>
                  <a:srgbClr val="010101"/>
                </a:solidFill>
                <a:latin typeface="Garet"/>
              </a:rPr>
              <a:t>/lib/</a:t>
            </a:r>
            <a:r>
              <a:rPr lang="en-US" sz="1600" spc="-87" dirty="0" err="1">
                <a:solidFill>
                  <a:srgbClr val="010101"/>
                </a:solidFill>
                <a:latin typeface="Garet"/>
              </a:rPr>
              <a:t>pitt-ebooks</a:t>
            </a:r>
            <a:r>
              <a:rPr lang="en-US" sz="1600" spc="-87" dirty="0">
                <a:solidFill>
                  <a:srgbClr val="010101"/>
                </a:solidFill>
                <a:latin typeface="Garet"/>
              </a:rPr>
              <a:t>/</a:t>
            </a:r>
            <a:r>
              <a:rPr lang="en-US" sz="1600" spc="-87" dirty="0" err="1">
                <a:solidFill>
                  <a:srgbClr val="010101"/>
                </a:solidFill>
                <a:latin typeface="Garet"/>
              </a:rPr>
              <a:t>detail.action?docID</a:t>
            </a:r>
            <a:r>
              <a:rPr lang="en-US" sz="1600" spc="-87" dirty="0">
                <a:solidFill>
                  <a:srgbClr val="010101"/>
                </a:solidFill>
                <a:latin typeface="Garet"/>
              </a:rPr>
              <a:t>=3338751.</a:t>
            </a:r>
          </a:p>
          <a:p>
            <a:pPr>
              <a:lnSpc>
                <a:spcPts val="2000"/>
              </a:lnSpc>
            </a:pPr>
            <a:endParaRPr lang="en-US" sz="1600" spc="-87" dirty="0">
              <a:solidFill>
                <a:srgbClr val="010101"/>
              </a:solidFill>
              <a:latin typeface="Garet"/>
            </a:endParaRPr>
          </a:p>
          <a:p>
            <a:pPr>
              <a:lnSpc>
                <a:spcPts val="2000"/>
              </a:lnSpc>
            </a:pPr>
            <a:r>
              <a:rPr lang="en-US" sz="1600" spc="-87" dirty="0">
                <a:solidFill>
                  <a:srgbClr val="010101"/>
                </a:solidFill>
                <a:latin typeface="Garet"/>
              </a:rPr>
              <a:t>Wouters, Paul. “The Citation: From Culture to Infrastructure.” In </a:t>
            </a:r>
            <a:r>
              <a:rPr lang="en-US" sz="1600" i="1" spc="-87" dirty="0">
                <a:solidFill>
                  <a:srgbClr val="010101"/>
                </a:solidFill>
                <a:latin typeface="Garet"/>
              </a:rPr>
              <a:t>Beyond Bibliometrics: Harnessing Multidimensional Indicators of Scholarly Impact</a:t>
            </a:r>
            <a:r>
              <a:rPr lang="en-US" sz="1600" spc="-87" dirty="0">
                <a:solidFill>
                  <a:srgbClr val="010101"/>
                </a:solidFill>
                <a:latin typeface="Garet"/>
              </a:rPr>
              <a:t>, edited by Blaise Cronin and Cassidy R. Sugimoto, 47–66. Cambridge: The MIT Press, 2014. http://</a:t>
            </a:r>
            <a:r>
              <a:rPr lang="en-US" sz="1600" spc="-87" dirty="0" err="1">
                <a:solidFill>
                  <a:srgbClr val="010101"/>
                </a:solidFill>
                <a:latin typeface="Garet"/>
              </a:rPr>
              <a:t>direct.mit.edu</a:t>
            </a:r>
            <a:r>
              <a:rPr lang="en-US" sz="1600" spc="-87" dirty="0">
                <a:solidFill>
                  <a:srgbClr val="010101"/>
                </a:solidFill>
                <a:latin typeface="Garet"/>
              </a:rPr>
              <a:t>/books/book/4039/chapter/167946/Science-Metrics-and-Science-Policy.</a:t>
            </a:r>
          </a:p>
          <a:p>
            <a:pPr>
              <a:lnSpc>
                <a:spcPts val="2600"/>
              </a:lnSpc>
            </a:pPr>
            <a:endParaRPr lang="en-US" sz="2000" spc="-70" dirty="0">
              <a:solidFill>
                <a:srgbClr val="010101"/>
              </a:solidFill>
              <a:latin typeface="Telegraf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sp>
        <p:nvSpPr>
          <p:cNvPr id="2" name="TextBox 2"/>
          <p:cNvSpPr txBox="1"/>
          <p:nvPr/>
        </p:nvSpPr>
        <p:spPr>
          <a:xfrm>
            <a:off x="1028700" y="1114425"/>
            <a:ext cx="16230600" cy="1435099"/>
          </a:xfrm>
          <a:prstGeom prst="rect">
            <a:avLst/>
          </a:prstGeom>
        </p:spPr>
        <p:txBody>
          <a:bodyPr lIns="0" tIns="0" rIns="0" bIns="0" rtlCol="0" anchor="t">
            <a:spAutoFit/>
          </a:bodyPr>
          <a:lstStyle/>
          <a:p>
            <a:pPr>
              <a:lnSpc>
                <a:spcPts val="9999"/>
              </a:lnSpc>
            </a:pPr>
            <a:r>
              <a:rPr lang="en-US" sz="9999" spc="-299">
                <a:solidFill>
                  <a:srgbClr val="FFFFFF"/>
                </a:solidFill>
                <a:latin typeface="Telegraf"/>
              </a:rPr>
              <a:t>Why Do We Cite?</a:t>
            </a:r>
          </a:p>
        </p:txBody>
      </p:sp>
      <p:grpSp>
        <p:nvGrpSpPr>
          <p:cNvPr id="3" name="Group 3"/>
          <p:cNvGrpSpPr/>
          <p:nvPr/>
        </p:nvGrpSpPr>
        <p:grpSpPr>
          <a:xfrm>
            <a:off x="1195827" y="3260942"/>
            <a:ext cx="5907241" cy="1672804"/>
            <a:chOff x="0" y="28575"/>
            <a:chExt cx="7876321" cy="2230406"/>
          </a:xfrm>
        </p:grpSpPr>
        <p:sp>
          <p:nvSpPr>
            <p:cNvPr id="4" name="TextBox 4"/>
            <p:cNvSpPr txBox="1"/>
            <p:nvPr/>
          </p:nvSpPr>
          <p:spPr>
            <a:xfrm>
              <a:off x="0" y="28575"/>
              <a:ext cx="7876321" cy="779992"/>
            </a:xfrm>
            <a:prstGeom prst="rect">
              <a:avLst/>
            </a:prstGeom>
          </p:spPr>
          <p:txBody>
            <a:bodyPr lIns="0" tIns="0" rIns="0" bIns="0" rtlCol="0" anchor="t">
              <a:spAutoFit/>
            </a:bodyPr>
            <a:lstStyle/>
            <a:p>
              <a:pPr algn="l">
                <a:lnSpc>
                  <a:spcPts val="3999"/>
                </a:lnSpc>
              </a:pPr>
              <a:r>
                <a:rPr lang="en-US" sz="3999" spc="-139">
                  <a:solidFill>
                    <a:srgbClr val="F8C954"/>
                  </a:solidFill>
                  <a:latin typeface="Telegraf Medium"/>
                </a:rPr>
                <a:t>Documentation</a:t>
              </a:r>
            </a:p>
          </p:txBody>
        </p:sp>
        <p:sp>
          <p:nvSpPr>
            <p:cNvPr id="5" name="TextBox 5"/>
            <p:cNvSpPr txBox="1"/>
            <p:nvPr/>
          </p:nvSpPr>
          <p:spPr>
            <a:xfrm>
              <a:off x="0" y="1113367"/>
              <a:ext cx="7876321" cy="1145614"/>
            </a:xfrm>
            <a:prstGeom prst="rect">
              <a:avLst/>
            </a:prstGeom>
          </p:spPr>
          <p:txBody>
            <a:bodyPr wrap="square" lIns="0" tIns="0" rIns="0" bIns="0" rtlCol="0" anchor="t">
              <a:spAutoFit/>
            </a:bodyPr>
            <a:lstStyle/>
            <a:p>
              <a:pPr algn="l">
                <a:lnSpc>
                  <a:spcPts val="3374"/>
                </a:lnSpc>
              </a:pPr>
              <a:r>
                <a:rPr lang="en-US" sz="2499" spc="-87" dirty="0">
                  <a:solidFill>
                    <a:srgbClr val="FFFFFF"/>
                  </a:solidFill>
                  <a:latin typeface="Garet"/>
                </a:rPr>
                <a:t>Let your readers know when/where you are drawing on the work of others</a:t>
              </a:r>
            </a:p>
          </p:txBody>
        </p:sp>
      </p:grpSp>
      <p:grpSp>
        <p:nvGrpSpPr>
          <p:cNvPr id="6" name="Group 6"/>
          <p:cNvGrpSpPr/>
          <p:nvPr/>
        </p:nvGrpSpPr>
        <p:grpSpPr>
          <a:xfrm>
            <a:off x="8223430" y="3260942"/>
            <a:ext cx="6241496" cy="1236786"/>
            <a:chOff x="0" y="28575"/>
            <a:chExt cx="8321995" cy="1649049"/>
          </a:xfrm>
        </p:grpSpPr>
        <p:sp>
          <p:nvSpPr>
            <p:cNvPr id="7" name="TextBox 7"/>
            <p:cNvSpPr txBox="1"/>
            <p:nvPr/>
          </p:nvSpPr>
          <p:spPr>
            <a:xfrm>
              <a:off x="0" y="28575"/>
              <a:ext cx="8321995" cy="779992"/>
            </a:xfrm>
            <a:prstGeom prst="rect">
              <a:avLst/>
            </a:prstGeom>
          </p:spPr>
          <p:txBody>
            <a:bodyPr lIns="0" tIns="0" rIns="0" bIns="0" rtlCol="0" anchor="t">
              <a:spAutoFit/>
            </a:bodyPr>
            <a:lstStyle/>
            <a:p>
              <a:pPr algn="l">
                <a:lnSpc>
                  <a:spcPts val="3999"/>
                </a:lnSpc>
              </a:pPr>
              <a:r>
                <a:rPr lang="en-US" sz="3999" spc="-139">
                  <a:solidFill>
                    <a:srgbClr val="F878CD"/>
                  </a:solidFill>
                  <a:latin typeface="Telegraf Medium"/>
                </a:rPr>
                <a:t>Acknowledgement</a:t>
              </a:r>
            </a:p>
          </p:txBody>
        </p:sp>
        <p:sp>
          <p:nvSpPr>
            <p:cNvPr id="8" name="TextBox 8"/>
            <p:cNvSpPr txBox="1"/>
            <p:nvPr/>
          </p:nvSpPr>
          <p:spPr>
            <a:xfrm>
              <a:off x="0" y="1113367"/>
              <a:ext cx="8321995" cy="564257"/>
            </a:xfrm>
            <a:prstGeom prst="rect">
              <a:avLst/>
            </a:prstGeom>
          </p:spPr>
          <p:txBody>
            <a:bodyPr lIns="0" tIns="0" rIns="0" bIns="0" rtlCol="0" anchor="t">
              <a:spAutoFit/>
            </a:bodyPr>
            <a:lstStyle/>
            <a:p>
              <a:pPr algn="l">
                <a:lnSpc>
                  <a:spcPts val="3374"/>
                </a:lnSpc>
              </a:pPr>
              <a:r>
                <a:rPr lang="en-US" sz="2499" spc="-87" dirty="0">
                  <a:solidFill>
                    <a:srgbClr val="FFFFFF"/>
                  </a:solidFill>
                  <a:latin typeface="Garet"/>
                </a:rPr>
                <a:t>Give credit where credit is due</a:t>
              </a:r>
            </a:p>
          </p:txBody>
        </p:sp>
      </p:grpSp>
      <p:sp>
        <p:nvSpPr>
          <p:cNvPr id="9" name="Freeform 9"/>
          <p:cNvSpPr/>
          <p:nvPr/>
        </p:nvSpPr>
        <p:spPr>
          <a:xfrm rot="3432413">
            <a:off x="11787072" y="-1533370"/>
            <a:ext cx="8125528" cy="6730687"/>
          </a:xfrm>
          <a:custGeom>
            <a:avLst/>
            <a:gdLst/>
            <a:ahLst/>
            <a:cxnLst/>
            <a:rect l="l" t="t" r="r" b="b"/>
            <a:pathLst>
              <a:path w="6787610" h="5627545">
                <a:moveTo>
                  <a:pt x="0" y="0"/>
                </a:moveTo>
                <a:lnTo>
                  <a:pt x="6787610" y="0"/>
                </a:lnTo>
                <a:lnTo>
                  <a:pt x="6787610" y="5627545"/>
                </a:lnTo>
                <a:lnTo>
                  <a:pt x="0" y="5627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1195827" y="5346309"/>
            <a:ext cx="5907241" cy="1654175"/>
            <a:chOff x="0" y="0"/>
            <a:chExt cx="7876321" cy="2205567"/>
          </a:xfrm>
        </p:grpSpPr>
        <p:sp>
          <p:nvSpPr>
            <p:cNvPr id="11" name="TextBox 11"/>
            <p:cNvSpPr txBox="1"/>
            <p:nvPr/>
          </p:nvSpPr>
          <p:spPr>
            <a:xfrm>
              <a:off x="0" y="28575"/>
              <a:ext cx="7876321" cy="779992"/>
            </a:xfrm>
            <a:prstGeom prst="rect">
              <a:avLst/>
            </a:prstGeom>
          </p:spPr>
          <p:txBody>
            <a:bodyPr lIns="0" tIns="0" rIns="0" bIns="0" rtlCol="0" anchor="t">
              <a:spAutoFit/>
            </a:bodyPr>
            <a:lstStyle/>
            <a:p>
              <a:pPr algn="l">
                <a:lnSpc>
                  <a:spcPts val="3999"/>
                </a:lnSpc>
              </a:pPr>
              <a:r>
                <a:rPr lang="en-US" sz="3999" spc="-139">
                  <a:solidFill>
                    <a:srgbClr val="AD6CA5"/>
                  </a:solidFill>
                  <a:latin typeface="Telegraf Medium"/>
                </a:rPr>
                <a:t>Honesty</a:t>
              </a:r>
            </a:p>
          </p:txBody>
        </p:sp>
        <p:sp>
          <p:nvSpPr>
            <p:cNvPr id="12" name="TextBox 12"/>
            <p:cNvSpPr txBox="1"/>
            <p:nvPr/>
          </p:nvSpPr>
          <p:spPr>
            <a:xfrm>
              <a:off x="0" y="1113367"/>
              <a:ext cx="7876321" cy="1092200"/>
            </a:xfrm>
            <a:prstGeom prst="rect">
              <a:avLst/>
            </a:prstGeom>
          </p:spPr>
          <p:txBody>
            <a:bodyPr lIns="0" tIns="0" rIns="0" bIns="0" rtlCol="0" anchor="t">
              <a:spAutoFit/>
            </a:bodyPr>
            <a:lstStyle/>
            <a:p>
              <a:pPr algn="l">
                <a:lnSpc>
                  <a:spcPts val="3374"/>
                </a:lnSpc>
              </a:pPr>
              <a:r>
                <a:rPr lang="en-US" sz="2499" spc="-87" dirty="0">
                  <a:solidFill>
                    <a:srgbClr val="FFFFFF"/>
                  </a:solidFill>
                  <a:latin typeface="Garet"/>
                </a:rPr>
                <a:t>Avoid plagiarism by identifying sources</a:t>
              </a:r>
            </a:p>
          </p:txBody>
        </p:sp>
      </p:grpSp>
      <p:grpSp>
        <p:nvGrpSpPr>
          <p:cNvPr id="13" name="Group 13"/>
          <p:cNvGrpSpPr/>
          <p:nvPr/>
        </p:nvGrpSpPr>
        <p:grpSpPr>
          <a:xfrm>
            <a:off x="8223430" y="5348598"/>
            <a:ext cx="5907241" cy="1235075"/>
            <a:chOff x="0" y="0"/>
            <a:chExt cx="7876321" cy="1646767"/>
          </a:xfrm>
        </p:grpSpPr>
        <p:sp>
          <p:nvSpPr>
            <p:cNvPr id="14" name="TextBox 14"/>
            <p:cNvSpPr txBox="1"/>
            <p:nvPr/>
          </p:nvSpPr>
          <p:spPr>
            <a:xfrm>
              <a:off x="0" y="28575"/>
              <a:ext cx="7876321" cy="779992"/>
            </a:xfrm>
            <a:prstGeom prst="rect">
              <a:avLst/>
            </a:prstGeom>
          </p:spPr>
          <p:txBody>
            <a:bodyPr lIns="0" tIns="0" rIns="0" bIns="0" rtlCol="0" anchor="t">
              <a:spAutoFit/>
            </a:bodyPr>
            <a:lstStyle/>
            <a:p>
              <a:pPr algn="l">
                <a:lnSpc>
                  <a:spcPts val="3999"/>
                </a:lnSpc>
              </a:pPr>
              <a:r>
                <a:rPr lang="en-US" sz="3999" spc="-139">
                  <a:solidFill>
                    <a:srgbClr val="C7C804"/>
                  </a:solidFill>
                  <a:latin typeface="Telegraf Medium"/>
                </a:rPr>
                <a:t>Respect</a:t>
              </a:r>
            </a:p>
          </p:txBody>
        </p:sp>
        <p:sp>
          <p:nvSpPr>
            <p:cNvPr id="15" name="TextBox 15"/>
            <p:cNvSpPr txBox="1"/>
            <p:nvPr/>
          </p:nvSpPr>
          <p:spPr>
            <a:xfrm>
              <a:off x="0" y="1113367"/>
              <a:ext cx="7876321" cy="533400"/>
            </a:xfrm>
            <a:prstGeom prst="rect">
              <a:avLst/>
            </a:prstGeom>
          </p:spPr>
          <p:txBody>
            <a:bodyPr lIns="0" tIns="0" rIns="0" bIns="0" rtlCol="0" anchor="t">
              <a:spAutoFit/>
            </a:bodyPr>
            <a:lstStyle/>
            <a:p>
              <a:pPr algn="l">
                <a:lnSpc>
                  <a:spcPts val="3374"/>
                </a:lnSpc>
              </a:pPr>
              <a:r>
                <a:rPr lang="en-US" sz="2499" spc="-87">
                  <a:solidFill>
                    <a:srgbClr val="FFFFFF"/>
                  </a:solidFill>
                  <a:latin typeface="Garet"/>
                </a:rPr>
                <a:t>Help your readers back up your claims</a:t>
              </a:r>
            </a:p>
          </p:txBody>
        </p:sp>
      </p:grpSp>
      <p:grpSp>
        <p:nvGrpSpPr>
          <p:cNvPr id="16" name="Group 16"/>
          <p:cNvGrpSpPr/>
          <p:nvPr/>
        </p:nvGrpSpPr>
        <p:grpSpPr>
          <a:xfrm>
            <a:off x="8223430" y="7479115"/>
            <a:ext cx="6241496" cy="1672804"/>
            <a:chOff x="0" y="28575"/>
            <a:chExt cx="8321995" cy="2230405"/>
          </a:xfrm>
        </p:grpSpPr>
        <p:sp>
          <p:nvSpPr>
            <p:cNvPr id="17" name="TextBox 17"/>
            <p:cNvSpPr txBox="1"/>
            <p:nvPr/>
          </p:nvSpPr>
          <p:spPr>
            <a:xfrm>
              <a:off x="0" y="28575"/>
              <a:ext cx="8321995" cy="693523"/>
            </a:xfrm>
            <a:prstGeom prst="rect">
              <a:avLst/>
            </a:prstGeom>
          </p:spPr>
          <p:txBody>
            <a:bodyPr lIns="0" tIns="0" rIns="0" bIns="0" rtlCol="0" anchor="t">
              <a:spAutoFit/>
            </a:bodyPr>
            <a:lstStyle/>
            <a:p>
              <a:pPr algn="l">
                <a:lnSpc>
                  <a:spcPts val="3999"/>
                </a:lnSpc>
              </a:pPr>
              <a:r>
                <a:rPr lang="en-US" sz="3999" spc="-139" dirty="0">
                  <a:solidFill>
                    <a:srgbClr val="74B0BF"/>
                  </a:solidFill>
                  <a:latin typeface="Telegraf Medium"/>
                </a:rPr>
                <a:t>Practice</a:t>
              </a:r>
            </a:p>
          </p:txBody>
        </p:sp>
        <p:sp>
          <p:nvSpPr>
            <p:cNvPr id="18" name="TextBox 18"/>
            <p:cNvSpPr txBox="1"/>
            <p:nvPr/>
          </p:nvSpPr>
          <p:spPr>
            <a:xfrm>
              <a:off x="0" y="1113367"/>
              <a:ext cx="8321995" cy="1145613"/>
            </a:xfrm>
            <a:prstGeom prst="rect">
              <a:avLst/>
            </a:prstGeom>
          </p:spPr>
          <p:txBody>
            <a:bodyPr lIns="0" tIns="0" rIns="0" bIns="0" rtlCol="0" anchor="t">
              <a:spAutoFit/>
            </a:bodyPr>
            <a:lstStyle/>
            <a:p>
              <a:pPr algn="l">
                <a:lnSpc>
                  <a:spcPts val="3374"/>
                </a:lnSpc>
              </a:pPr>
              <a:r>
                <a:rPr lang="en-US" sz="2499" spc="-87" dirty="0">
                  <a:solidFill>
                    <a:srgbClr val="FFFFFF"/>
                  </a:solidFill>
                  <a:latin typeface="Garet"/>
                </a:rPr>
                <a:t>Learn what it means to contribute to your field</a:t>
              </a:r>
            </a:p>
          </p:txBody>
        </p:sp>
      </p:grpSp>
      <p:grpSp>
        <p:nvGrpSpPr>
          <p:cNvPr id="19" name="Group 19"/>
          <p:cNvGrpSpPr/>
          <p:nvPr/>
        </p:nvGrpSpPr>
        <p:grpSpPr>
          <a:xfrm>
            <a:off x="1195827" y="7479115"/>
            <a:ext cx="5907241" cy="1672804"/>
            <a:chOff x="0" y="28575"/>
            <a:chExt cx="7876321" cy="2230405"/>
          </a:xfrm>
        </p:grpSpPr>
        <p:sp>
          <p:nvSpPr>
            <p:cNvPr id="20" name="TextBox 20"/>
            <p:cNvSpPr txBox="1"/>
            <p:nvPr/>
          </p:nvSpPr>
          <p:spPr>
            <a:xfrm>
              <a:off x="0" y="28575"/>
              <a:ext cx="7876321" cy="693523"/>
            </a:xfrm>
            <a:prstGeom prst="rect">
              <a:avLst/>
            </a:prstGeom>
          </p:spPr>
          <p:txBody>
            <a:bodyPr lIns="0" tIns="0" rIns="0" bIns="0" rtlCol="0" anchor="t">
              <a:spAutoFit/>
            </a:bodyPr>
            <a:lstStyle/>
            <a:p>
              <a:pPr algn="l">
                <a:lnSpc>
                  <a:spcPts val="3999"/>
                </a:lnSpc>
              </a:pPr>
              <a:r>
                <a:rPr lang="en-US" sz="3999" spc="-139" dirty="0">
                  <a:solidFill>
                    <a:srgbClr val="F8C954"/>
                  </a:solidFill>
                  <a:latin typeface="Telegraf Medium"/>
                </a:rPr>
                <a:t>Context</a:t>
              </a:r>
            </a:p>
          </p:txBody>
        </p:sp>
        <p:sp>
          <p:nvSpPr>
            <p:cNvPr id="21" name="TextBox 21"/>
            <p:cNvSpPr txBox="1"/>
            <p:nvPr/>
          </p:nvSpPr>
          <p:spPr>
            <a:xfrm>
              <a:off x="0" y="1113367"/>
              <a:ext cx="7876321" cy="1145613"/>
            </a:xfrm>
            <a:prstGeom prst="rect">
              <a:avLst/>
            </a:prstGeom>
          </p:spPr>
          <p:txBody>
            <a:bodyPr wrap="square" lIns="0" tIns="0" rIns="0" bIns="0" rtlCol="0" anchor="t">
              <a:spAutoFit/>
            </a:bodyPr>
            <a:lstStyle/>
            <a:p>
              <a:pPr algn="l">
                <a:lnSpc>
                  <a:spcPts val="3374"/>
                </a:lnSpc>
              </a:pPr>
              <a:r>
                <a:rPr lang="en-US" sz="2499" spc="-87" dirty="0">
                  <a:solidFill>
                    <a:srgbClr val="FFFFFF"/>
                  </a:solidFill>
                  <a:latin typeface="Garet"/>
                </a:rPr>
                <a:t>Center your work in a broader discourse</a:t>
              </a:r>
            </a:p>
          </p:txBody>
        </p:sp>
      </p:grpSp>
    </p:spTree>
    <p:extLst>
      <p:ext uri="{BB962C8B-B14F-4D97-AF65-F5344CB8AC3E}">
        <p14:creationId xmlns:p14="http://schemas.microsoft.com/office/powerpoint/2010/main" val="42627004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sp>
        <p:nvSpPr>
          <p:cNvPr id="2" name="Freeform 2"/>
          <p:cNvSpPr/>
          <p:nvPr/>
        </p:nvSpPr>
        <p:spPr>
          <a:xfrm>
            <a:off x="12623550" y="-1564799"/>
            <a:ext cx="8715983" cy="8414886"/>
          </a:xfrm>
          <a:custGeom>
            <a:avLst/>
            <a:gdLst/>
            <a:ahLst/>
            <a:cxnLst/>
            <a:rect l="l" t="t" r="r" b="b"/>
            <a:pathLst>
              <a:path w="8715983" h="8414886">
                <a:moveTo>
                  <a:pt x="0" y="0"/>
                </a:moveTo>
                <a:lnTo>
                  <a:pt x="8715984" y="0"/>
                </a:lnTo>
                <a:lnTo>
                  <a:pt x="8715984" y="8414886"/>
                </a:lnTo>
                <a:lnTo>
                  <a:pt x="0" y="8414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1114425"/>
            <a:ext cx="9424307" cy="2701924"/>
          </a:xfrm>
          <a:prstGeom prst="rect">
            <a:avLst/>
          </a:prstGeom>
        </p:spPr>
        <p:txBody>
          <a:bodyPr lIns="0" tIns="0" rIns="0" bIns="0" rtlCol="0" anchor="t">
            <a:spAutoFit/>
          </a:bodyPr>
          <a:lstStyle/>
          <a:p>
            <a:pPr>
              <a:lnSpc>
                <a:spcPts val="9999"/>
              </a:lnSpc>
            </a:pPr>
            <a:r>
              <a:rPr lang="en-US" sz="9999" spc="-299">
                <a:solidFill>
                  <a:srgbClr val="FFFFFF"/>
                </a:solidFill>
                <a:latin typeface="Telegraf Medium"/>
              </a:rPr>
              <a:t>When Should We Cite?</a:t>
            </a:r>
          </a:p>
        </p:txBody>
      </p:sp>
      <p:grpSp>
        <p:nvGrpSpPr>
          <p:cNvPr id="4" name="Group 4"/>
          <p:cNvGrpSpPr/>
          <p:nvPr/>
        </p:nvGrpSpPr>
        <p:grpSpPr>
          <a:xfrm>
            <a:off x="1222331" y="4203377"/>
            <a:ext cx="940123" cy="94012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6" name="TextBox 6"/>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1</a:t>
              </a:r>
            </a:p>
          </p:txBody>
        </p:sp>
      </p:grpSp>
      <p:grpSp>
        <p:nvGrpSpPr>
          <p:cNvPr id="7" name="Group 7"/>
          <p:cNvGrpSpPr/>
          <p:nvPr/>
        </p:nvGrpSpPr>
        <p:grpSpPr>
          <a:xfrm>
            <a:off x="1222331" y="6095502"/>
            <a:ext cx="940123" cy="94012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9" name="TextBox 9"/>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2</a:t>
              </a:r>
            </a:p>
          </p:txBody>
        </p:sp>
      </p:grpSp>
      <p:grpSp>
        <p:nvGrpSpPr>
          <p:cNvPr id="10" name="Group 10"/>
          <p:cNvGrpSpPr/>
          <p:nvPr/>
        </p:nvGrpSpPr>
        <p:grpSpPr>
          <a:xfrm>
            <a:off x="1222331" y="7988125"/>
            <a:ext cx="940123" cy="940123"/>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2" name="TextBox 12"/>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3</a:t>
              </a:r>
            </a:p>
          </p:txBody>
        </p:sp>
      </p:grpSp>
      <p:sp>
        <p:nvSpPr>
          <p:cNvPr id="13" name="TextBox 13"/>
          <p:cNvSpPr txBox="1"/>
          <p:nvPr/>
        </p:nvSpPr>
        <p:spPr>
          <a:xfrm>
            <a:off x="2597524" y="4136702"/>
            <a:ext cx="9162027" cy="1180465"/>
          </a:xfrm>
          <a:prstGeom prst="rect">
            <a:avLst/>
          </a:prstGeom>
        </p:spPr>
        <p:txBody>
          <a:bodyPr lIns="0" tIns="0" rIns="0" bIns="0" rtlCol="0" anchor="t">
            <a:spAutoFit/>
          </a:bodyPr>
          <a:lstStyle/>
          <a:p>
            <a:pPr>
              <a:lnSpc>
                <a:spcPts val="4759"/>
              </a:lnSpc>
            </a:pPr>
            <a:r>
              <a:rPr lang="en-US" sz="3399">
                <a:solidFill>
                  <a:srgbClr val="FFFFFF"/>
                </a:solidFill>
                <a:latin typeface="Canva Sans"/>
              </a:rPr>
              <a:t>When the fact or arugment was established by someone else</a:t>
            </a:r>
          </a:p>
        </p:txBody>
      </p:sp>
      <p:sp>
        <p:nvSpPr>
          <p:cNvPr id="14" name="TextBox 14"/>
          <p:cNvSpPr txBox="1"/>
          <p:nvPr/>
        </p:nvSpPr>
        <p:spPr>
          <a:xfrm>
            <a:off x="2597524" y="5926480"/>
            <a:ext cx="9162027" cy="1180465"/>
          </a:xfrm>
          <a:prstGeom prst="rect">
            <a:avLst/>
          </a:prstGeom>
        </p:spPr>
        <p:txBody>
          <a:bodyPr lIns="0" tIns="0" rIns="0" bIns="0" rtlCol="0" anchor="t">
            <a:spAutoFit/>
          </a:bodyPr>
          <a:lstStyle/>
          <a:p>
            <a:pPr>
              <a:lnSpc>
                <a:spcPts val="4759"/>
              </a:lnSpc>
            </a:pPr>
            <a:r>
              <a:rPr lang="en-US" sz="3399">
                <a:solidFill>
                  <a:srgbClr val="FFFFFF"/>
                </a:solidFill>
                <a:latin typeface="Canva Sans"/>
              </a:rPr>
              <a:t>When the fact or arugment is not commonly known outside of the given context </a:t>
            </a:r>
          </a:p>
        </p:txBody>
      </p:sp>
      <p:sp>
        <p:nvSpPr>
          <p:cNvPr id="15" name="TextBox 15"/>
          <p:cNvSpPr txBox="1"/>
          <p:nvPr/>
        </p:nvSpPr>
        <p:spPr>
          <a:xfrm>
            <a:off x="2597524" y="8134654"/>
            <a:ext cx="9162027" cy="580390"/>
          </a:xfrm>
          <a:prstGeom prst="rect">
            <a:avLst/>
          </a:prstGeom>
        </p:spPr>
        <p:txBody>
          <a:bodyPr lIns="0" tIns="0" rIns="0" bIns="0" rtlCol="0" anchor="t">
            <a:spAutoFit/>
          </a:bodyPr>
          <a:lstStyle/>
          <a:p>
            <a:pPr>
              <a:lnSpc>
                <a:spcPts val="4759"/>
              </a:lnSpc>
            </a:pPr>
            <a:r>
              <a:rPr lang="en-US" sz="3399">
                <a:solidFill>
                  <a:srgbClr val="FFFFFF"/>
                </a:solidFill>
                <a:latin typeface="Canva Sans"/>
              </a:rPr>
              <a:t>When in doubt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sp>
        <p:nvSpPr>
          <p:cNvPr id="2" name="Freeform 2"/>
          <p:cNvSpPr/>
          <p:nvPr/>
        </p:nvSpPr>
        <p:spPr>
          <a:xfrm>
            <a:off x="12623550" y="-1564799"/>
            <a:ext cx="8715983" cy="8414886"/>
          </a:xfrm>
          <a:custGeom>
            <a:avLst/>
            <a:gdLst/>
            <a:ahLst/>
            <a:cxnLst/>
            <a:rect l="l" t="t" r="r" b="b"/>
            <a:pathLst>
              <a:path w="8715983" h="8414886">
                <a:moveTo>
                  <a:pt x="0" y="0"/>
                </a:moveTo>
                <a:lnTo>
                  <a:pt x="8715984" y="0"/>
                </a:lnTo>
                <a:lnTo>
                  <a:pt x="8715984" y="8414886"/>
                </a:lnTo>
                <a:lnTo>
                  <a:pt x="0" y="8414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289260" y="3051759"/>
            <a:ext cx="8737255" cy="4285872"/>
          </a:xfrm>
          <a:custGeom>
            <a:avLst/>
            <a:gdLst/>
            <a:ahLst/>
            <a:cxnLst/>
            <a:rect l="l" t="t" r="r" b="b"/>
            <a:pathLst>
              <a:path w="8737255" h="4285872">
                <a:moveTo>
                  <a:pt x="0" y="0"/>
                </a:moveTo>
                <a:lnTo>
                  <a:pt x="8737255" y="0"/>
                </a:lnTo>
                <a:lnTo>
                  <a:pt x="8737255" y="4285871"/>
                </a:lnTo>
                <a:lnTo>
                  <a:pt x="0" y="4285871"/>
                </a:lnTo>
                <a:lnTo>
                  <a:pt x="0" y="0"/>
                </a:lnTo>
                <a:close/>
              </a:path>
            </a:pathLst>
          </a:custGeom>
          <a:blipFill>
            <a:blip r:embed="rId4"/>
            <a:stretch>
              <a:fillRect/>
            </a:stretch>
          </a:blipFill>
        </p:spPr>
      </p:sp>
      <p:sp>
        <p:nvSpPr>
          <p:cNvPr id="4" name="TextBox 4"/>
          <p:cNvSpPr txBox="1"/>
          <p:nvPr/>
        </p:nvSpPr>
        <p:spPr>
          <a:xfrm>
            <a:off x="1028700" y="1114425"/>
            <a:ext cx="9424307" cy="2701924"/>
          </a:xfrm>
          <a:prstGeom prst="rect">
            <a:avLst/>
          </a:prstGeom>
        </p:spPr>
        <p:txBody>
          <a:bodyPr lIns="0" tIns="0" rIns="0" bIns="0" rtlCol="0" anchor="t">
            <a:spAutoFit/>
          </a:bodyPr>
          <a:lstStyle/>
          <a:p>
            <a:pPr>
              <a:lnSpc>
                <a:spcPts val="9999"/>
              </a:lnSpc>
            </a:pPr>
            <a:r>
              <a:rPr lang="en-US" sz="9999" spc="-299">
                <a:solidFill>
                  <a:srgbClr val="FFFFFF"/>
                </a:solidFill>
                <a:latin typeface="Telegraf Medium"/>
              </a:rPr>
              <a:t>When Should We Cite?</a:t>
            </a:r>
          </a:p>
        </p:txBody>
      </p:sp>
      <p:grpSp>
        <p:nvGrpSpPr>
          <p:cNvPr id="5" name="Group 5"/>
          <p:cNvGrpSpPr/>
          <p:nvPr/>
        </p:nvGrpSpPr>
        <p:grpSpPr>
          <a:xfrm>
            <a:off x="1222331" y="4058701"/>
            <a:ext cx="940123" cy="94012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7" name="TextBox 7"/>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1</a:t>
              </a:r>
            </a:p>
          </p:txBody>
        </p:sp>
      </p:grpSp>
      <p:grpSp>
        <p:nvGrpSpPr>
          <p:cNvPr id="8" name="Group 8"/>
          <p:cNvGrpSpPr/>
          <p:nvPr/>
        </p:nvGrpSpPr>
        <p:grpSpPr>
          <a:xfrm>
            <a:off x="1222331" y="5236949"/>
            <a:ext cx="940123" cy="94012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0" name="TextBox 10"/>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2</a:t>
              </a:r>
            </a:p>
          </p:txBody>
        </p:sp>
      </p:grpSp>
      <p:grpSp>
        <p:nvGrpSpPr>
          <p:cNvPr id="11" name="Group 11"/>
          <p:cNvGrpSpPr/>
          <p:nvPr/>
        </p:nvGrpSpPr>
        <p:grpSpPr>
          <a:xfrm>
            <a:off x="1222331" y="6415196"/>
            <a:ext cx="940123" cy="940123"/>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3" name="TextBox 13"/>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3</a:t>
              </a:r>
            </a:p>
          </p:txBody>
        </p:sp>
      </p:grpSp>
      <p:grpSp>
        <p:nvGrpSpPr>
          <p:cNvPr id="14" name="Group 14"/>
          <p:cNvGrpSpPr/>
          <p:nvPr/>
        </p:nvGrpSpPr>
        <p:grpSpPr>
          <a:xfrm>
            <a:off x="1222331" y="7593444"/>
            <a:ext cx="940123" cy="940123"/>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6" name="TextBox 16"/>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4</a:t>
              </a:r>
            </a:p>
          </p:txBody>
        </p:sp>
      </p:grpSp>
      <p:grpSp>
        <p:nvGrpSpPr>
          <p:cNvPr id="17" name="Group 17"/>
          <p:cNvGrpSpPr/>
          <p:nvPr/>
        </p:nvGrpSpPr>
        <p:grpSpPr>
          <a:xfrm>
            <a:off x="1222331" y="8771691"/>
            <a:ext cx="940123" cy="940123"/>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FFFFFF"/>
              </a:solidFill>
            </a:ln>
          </p:spPr>
        </p:sp>
        <p:sp>
          <p:nvSpPr>
            <p:cNvPr id="19" name="TextBox 19"/>
            <p:cNvSpPr txBox="1"/>
            <p:nvPr/>
          </p:nvSpPr>
          <p:spPr>
            <a:xfrm>
              <a:off x="76200" y="-19050"/>
              <a:ext cx="660400" cy="755650"/>
            </a:xfrm>
            <a:prstGeom prst="rect">
              <a:avLst/>
            </a:prstGeom>
          </p:spPr>
          <p:txBody>
            <a:bodyPr lIns="50800" tIns="50800" rIns="50800" bIns="50800" rtlCol="0" anchor="ctr"/>
            <a:lstStyle/>
            <a:p>
              <a:pPr algn="ctr">
                <a:lnSpc>
                  <a:spcPts val="3919"/>
                </a:lnSpc>
              </a:pPr>
              <a:r>
                <a:rPr lang="en-US" sz="2799">
                  <a:solidFill>
                    <a:srgbClr val="FFFFFF"/>
                  </a:solidFill>
                  <a:latin typeface="Telegraf Ultra-Bold"/>
                </a:rPr>
                <a:t>5</a:t>
              </a:r>
            </a:p>
          </p:txBody>
        </p:sp>
      </p:grpSp>
      <p:sp>
        <p:nvSpPr>
          <p:cNvPr id="20" name="TextBox 20"/>
          <p:cNvSpPr txBox="1"/>
          <p:nvPr/>
        </p:nvSpPr>
        <p:spPr>
          <a:xfrm>
            <a:off x="2640953" y="4205230"/>
            <a:ext cx="1689945" cy="580390"/>
          </a:xfrm>
          <a:prstGeom prst="rect">
            <a:avLst/>
          </a:prstGeom>
        </p:spPr>
        <p:txBody>
          <a:bodyPr wrap="square" lIns="0" tIns="0" rIns="0" bIns="0" rtlCol="0" anchor="t">
            <a:spAutoFit/>
          </a:bodyPr>
          <a:lstStyle/>
          <a:p>
            <a:pPr algn="ctr">
              <a:lnSpc>
                <a:spcPts val="4759"/>
              </a:lnSpc>
            </a:pPr>
            <a:r>
              <a:rPr lang="en-US" sz="3399" dirty="0">
                <a:solidFill>
                  <a:srgbClr val="FFFFFF"/>
                </a:solidFill>
                <a:latin typeface="Canva Sans"/>
              </a:rPr>
              <a:t>Quoting</a:t>
            </a:r>
          </a:p>
        </p:txBody>
      </p:sp>
      <p:sp>
        <p:nvSpPr>
          <p:cNvPr id="21" name="TextBox 21"/>
          <p:cNvSpPr txBox="1"/>
          <p:nvPr/>
        </p:nvSpPr>
        <p:spPr>
          <a:xfrm>
            <a:off x="2640954" y="5383477"/>
            <a:ext cx="2743498" cy="580390"/>
          </a:xfrm>
          <a:prstGeom prst="rect">
            <a:avLst/>
          </a:prstGeom>
        </p:spPr>
        <p:txBody>
          <a:bodyPr lIns="0" tIns="0" rIns="0" bIns="0" rtlCol="0" anchor="t">
            <a:spAutoFit/>
          </a:bodyPr>
          <a:lstStyle/>
          <a:p>
            <a:pPr>
              <a:lnSpc>
                <a:spcPts val="4759"/>
              </a:lnSpc>
            </a:pPr>
            <a:r>
              <a:rPr lang="en-US" sz="3399">
                <a:solidFill>
                  <a:srgbClr val="FFFFFF"/>
                </a:solidFill>
                <a:latin typeface="Canva Sans"/>
              </a:rPr>
              <a:t>Paraphrasing</a:t>
            </a:r>
          </a:p>
        </p:txBody>
      </p:sp>
      <p:sp>
        <p:nvSpPr>
          <p:cNvPr id="22" name="TextBox 22"/>
          <p:cNvSpPr txBox="1"/>
          <p:nvPr/>
        </p:nvSpPr>
        <p:spPr>
          <a:xfrm>
            <a:off x="2640954" y="6563942"/>
            <a:ext cx="2836329" cy="580390"/>
          </a:xfrm>
          <a:prstGeom prst="rect">
            <a:avLst/>
          </a:prstGeom>
        </p:spPr>
        <p:txBody>
          <a:bodyPr wrap="square" lIns="0" tIns="0" rIns="0" bIns="0" rtlCol="0" anchor="t">
            <a:spAutoFit/>
          </a:bodyPr>
          <a:lstStyle/>
          <a:p>
            <a:pPr>
              <a:lnSpc>
                <a:spcPts val="4759"/>
              </a:lnSpc>
            </a:pPr>
            <a:r>
              <a:rPr lang="en-US" sz="3399" dirty="0">
                <a:solidFill>
                  <a:srgbClr val="FFFFFF"/>
                </a:solidFill>
                <a:latin typeface="Canva Sans"/>
              </a:rPr>
              <a:t>Summarizing</a:t>
            </a:r>
          </a:p>
        </p:txBody>
      </p:sp>
      <p:sp>
        <p:nvSpPr>
          <p:cNvPr id="23" name="TextBox 23"/>
          <p:cNvSpPr txBox="1"/>
          <p:nvPr/>
        </p:nvSpPr>
        <p:spPr>
          <a:xfrm>
            <a:off x="2628341" y="7744408"/>
            <a:ext cx="3543859" cy="580390"/>
          </a:xfrm>
          <a:prstGeom prst="rect">
            <a:avLst/>
          </a:prstGeom>
        </p:spPr>
        <p:txBody>
          <a:bodyPr wrap="square" lIns="0" tIns="0" rIns="0" bIns="0" rtlCol="0" anchor="t">
            <a:spAutoFit/>
          </a:bodyPr>
          <a:lstStyle/>
          <a:p>
            <a:pPr>
              <a:lnSpc>
                <a:spcPts val="4759"/>
              </a:lnSpc>
            </a:pPr>
            <a:r>
              <a:rPr lang="en-US" sz="3399" dirty="0">
                <a:solidFill>
                  <a:srgbClr val="FFFFFF"/>
                </a:solidFill>
                <a:latin typeface="Canva Sans"/>
              </a:rPr>
              <a:t>Facts, stats, etc.</a:t>
            </a:r>
          </a:p>
        </p:txBody>
      </p:sp>
      <p:sp>
        <p:nvSpPr>
          <p:cNvPr id="24" name="TextBox 24"/>
          <p:cNvSpPr txBox="1"/>
          <p:nvPr/>
        </p:nvSpPr>
        <p:spPr>
          <a:xfrm>
            <a:off x="2628340" y="8934767"/>
            <a:ext cx="3086659" cy="580390"/>
          </a:xfrm>
          <a:prstGeom prst="rect">
            <a:avLst/>
          </a:prstGeom>
        </p:spPr>
        <p:txBody>
          <a:bodyPr wrap="square" lIns="0" tIns="0" rIns="0" bIns="0" rtlCol="0" anchor="t">
            <a:spAutoFit/>
          </a:bodyPr>
          <a:lstStyle/>
          <a:p>
            <a:pPr>
              <a:lnSpc>
                <a:spcPts val="4759"/>
              </a:lnSpc>
            </a:pPr>
            <a:r>
              <a:rPr lang="en-US" sz="3399" dirty="0">
                <a:solidFill>
                  <a:srgbClr val="FFFFFF"/>
                </a:solidFill>
                <a:latin typeface="Canva Sans"/>
              </a:rPr>
              <a:t>Indebtedness</a:t>
            </a:r>
          </a:p>
        </p:txBody>
      </p:sp>
      <p:sp>
        <p:nvSpPr>
          <p:cNvPr id="25" name="TextBox 25"/>
          <p:cNvSpPr txBox="1"/>
          <p:nvPr/>
        </p:nvSpPr>
        <p:spPr>
          <a:xfrm>
            <a:off x="8349520" y="7703498"/>
            <a:ext cx="7532564" cy="1114087"/>
          </a:xfrm>
          <a:prstGeom prst="rect">
            <a:avLst/>
          </a:prstGeom>
        </p:spPr>
        <p:txBody>
          <a:bodyPr lIns="0" tIns="0" rIns="0" bIns="0" rtlCol="0" anchor="t">
            <a:spAutoFit/>
          </a:bodyPr>
          <a:lstStyle/>
          <a:p>
            <a:pPr algn="r">
              <a:lnSpc>
                <a:spcPts val="3039"/>
              </a:lnSpc>
            </a:pPr>
            <a:r>
              <a:rPr lang="en-US" sz="2170" dirty="0">
                <a:solidFill>
                  <a:srgbClr val="FFFFFF"/>
                </a:solidFill>
                <a:latin typeface="Canva Sans"/>
              </a:rPr>
              <a:t>https://</a:t>
            </a:r>
            <a:r>
              <a:rPr lang="en-US" sz="2170" dirty="0" err="1">
                <a:solidFill>
                  <a:srgbClr val="FFFFFF"/>
                </a:solidFill>
                <a:latin typeface="Canva Sans"/>
              </a:rPr>
              <a:t>www.bu.edu</a:t>
            </a:r>
            <a:r>
              <a:rPr lang="en-US" sz="2170" dirty="0">
                <a:solidFill>
                  <a:srgbClr val="FFFFFF"/>
                </a:solidFill>
                <a:latin typeface="Canva Sans"/>
              </a:rPr>
              <a:t>/</a:t>
            </a:r>
            <a:r>
              <a:rPr lang="en-US" sz="2170" dirty="0" err="1">
                <a:solidFill>
                  <a:srgbClr val="FFFFFF"/>
                </a:solidFill>
                <a:latin typeface="Canva Sans"/>
              </a:rPr>
              <a:t>sph</a:t>
            </a:r>
            <a:r>
              <a:rPr lang="en-US" sz="2170" dirty="0">
                <a:solidFill>
                  <a:srgbClr val="FFFFFF"/>
                </a:solidFill>
                <a:latin typeface="Canva Sans"/>
              </a:rPr>
              <a:t>/students/student-services/student-resources/academic-support/communication-resources/when-to-cite/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7434</TotalTime>
  <Words>1512</Words>
  <Application>Microsoft Macintosh PowerPoint</Application>
  <PresentationFormat>Custom</PresentationFormat>
  <Paragraphs>166</Paragraphs>
  <Slides>18</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Telegraf Medium</vt:lpstr>
      <vt:lpstr>Telegraf Ultra-Bold</vt:lpstr>
      <vt:lpstr>Calibri</vt:lpstr>
      <vt:lpstr>Garet</vt:lpstr>
      <vt:lpstr>Arial</vt:lpstr>
      <vt:lpstr>Canva Sans</vt:lpstr>
      <vt:lpstr>Courier New</vt:lpstr>
      <vt:lpstr>Garet Bold</vt:lpstr>
      <vt:lpstr>Telegraf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Kick-off Business Presentation in Black and White Neon Pink Turquoise Bold Gradient Style</dc:title>
  <cp:lastModifiedBy>Jamaica Jones</cp:lastModifiedBy>
  <cp:revision>7</cp:revision>
  <dcterms:created xsi:type="dcterms:W3CDTF">2006-08-16T00:00:00Z</dcterms:created>
  <dcterms:modified xsi:type="dcterms:W3CDTF">2023-09-17T22:58:48Z</dcterms:modified>
  <dc:identifier>DAFpwxSs0uY</dc:identifier>
</cp:coreProperties>
</file>