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3" r:id="rId8"/>
    <p:sldId id="262"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1651" autoAdjust="0"/>
    <p:restoredTop sz="94660"/>
  </p:normalViewPr>
  <p:slideViewPr>
    <p:cSldViewPr snapToGrid="0">
      <p:cViewPr varScale="1">
        <p:scale>
          <a:sx n="86" d="100"/>
          <a:sy n="86" d="100"/>
        </p:scale>
        <p:origin x="715"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B9F931-54CF-4E23-9E8E-7F8CE77DE09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a:extLst>
              <a:ext uri="{FF2B5EF4-FFF2-40B4-BE49-F238E27FC236}">
                <a16:creationId xmlns:a16="http://schemas.microsoft.com/office/drawing/2014/main" id="{504567BF-E2D1-437F-B1B2-C9C2562239A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a:extLst>
              <a:ext uri="{FF2B5EF4-FFF2-40B4-BE49-F238E27FC236}">
                <a16:creationId xmlns:a16="http://schemas.microsoft.com/office/drawing/2014/main" id="{4D31834C-9147-43B8-B18C-9E767220A6FC}"/>
              </a:ext>
            </a:extLst>
          </p:cNvPr>
          <p:cNvSpPr>
            <a:spLocks noGrp="1"/>
          </p:cNvSpPr>
          <p:nvPr>
            <p:ph type="dt" sz="half" idx="10"/>
          </p:nvPr>
        </p:nvSpPr>
        <p:spPr/>
        <p:txBody>
          <a:bodyPr/>
          <a:lstStyle/>
          <a:p>
            <a:fld id="{6231B019-408E-4756-868B-CA4D85BE3234}" type="datetimeFigureOut">
              <a:rPr lang="en-IN" smtClean="0"/>
              <a:t>13-07-2021</a:t>
            </a:fld>
            <a:endParaRPr lang="en-IN"/>
          </a:p>
        </p:txBody>
      </p:sp>
      <p:sp>
        <p:nvSpPr>
          <p:cNvPr id="5" name="Footer Placeholder 4">
            <a:extLst>
              <a:ext uri="{FF2B5EF4-FFF2-40B4-BE49-F238E27FC236}">
                <a16:creationId xmlns:a16="http://schemas.microsoft.com/office/drawing/2014/main" id="{7A8DBAF7-C796-4D99-8135-9D3A3E69C5C5}"/>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5F94C201-FC06-4B13-A651-928A9C4C7BF7}"/>
              </a:ext>
            </a:extLst>
          </p:cNvPr>
          <p:cNvSpPr>
            <a:spLocks noGrp="1"/>
          </p:cNvSpPr>
          <p:nvPr>
            <p:ph type="sldNum" sz="quarter" idx="12"/>
          </p:nvPr>
        </p:nvSpPr>
        <p:spPr/>
        <p:txBody>
          <a:bodyPr/>
          <a:lstStyle/>
          <a:p>
            <a:fld id="{505A166B-C8CC-47FA-A0E4-366EE6B71822}" type="slidenum">
              <a:rPr lang="en-IN" smtClean="0"/>
              <a:t>‹#›</a:t>
            </a:fld>
            <a:endParaRPr lang="en-IN"/>
          </a:p>
        </p:txBody>
      </p:sp>
    </p:spTree>
    <p:extLst>
      <p:ext uri="{BB962C8B-B14F-4D97-AF65-F5344CB8AC3E}">
        <p14:creationId xmlns:p14="http://schemas.microsoft.com/office/powerpoint/2010/main" val="14410806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FF8CDB-8AB8-422D-87CA-5BA5413A5016}"/>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9D6CD511-8E23-4CD4-B61F-6BB7100C81C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57896FEA-1D2E-446B-9022-71C945EF14B0}"/>
              </a:ext>
            </a:extLst>
          </p:cNvPr>
          <p:cNvSpPr>
            <a:spLocks noGrp="1"/>
          </p:cNvSpPr>
          <p:nvPr>
            <p:ph type="dt" sz="half" idx="10"/>
          </p:nvPr>
        </p:nvSpPr>
        <p:spPr/>
        <p:txBody>
          <a:bodyPr/>
          <a:lstStyle/>
          <a:p>
            <a:fld id="{6231B019-408E-4756-868B-CA4D85BE3234}" type="datetimeFigureOut">
              <a:rPr lang="en-IN" smtClean="0"/>
              <a:t>13-07-2021</a:t>
            </a:fld>
            <a:endParaRPr lang="en-IN"/>
          </a:p>
        </p:txBody>
      </p:sp>
      <p:sp>
        <p:nvSpPr>
          <p:cNvPr id="5" name="Footer Placeholder 4">
            <a:extLst>
              <a:ext uri="{FF2B5EF4-FFF2-40B4-BE49-F238E27FC236}">
                <a16:creationId xmlns:a16="http://schemas.microsoft.com/office/drawing/2014/main" id="{8BC79D1F-F803-4FA5-AA06-C16DBB05EC68}"/>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11B1C847-8294-49DD-A49F-B2FFDB887F1A}"/>
              </a:ext>
            </a:extLst>
          </p:cNvPr>
          <p:cNvSpPr>
            <a:spLocks noGrp="1"/>
          </p:cNvSpPr>
          <p:nvPr>
            <p:ph type="sldNum" sz="quarter" idx="12"/>
          </p:nvPr>
        </p:nvSpPr>
        <p:spPr/>
        <p:txBody>
          <a:bodyPr/>
          <a:lstStyle/>
          <a:p>
            <a:fld id="{505A166B-C8CC-47FA-A0E4-366EE6B71822}" type="slidenum">
              <a:rPr lang="en-IN" smtClean="0"/>
              <a:t>‹#›</a:t>
            </a:fld>
            <a:endParaRPr lang="en-IN"/>
          </a:p>
        </p:txBody>
      </p:sp>
    </p:spTree>
    <p:extLst>
      <p:ext uri="{BB962C8B-B14F-4D97-AF65-F5344CB8AC3E}">
        <p14:creationId xmlns:p14="http://schemas.microsoft.com/office/powerpoint/2010/main" val="9299918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10C21A9-1432-42F8-8971-908654D66416}"/>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46CD6F04-9E00-4536-B3BD-0CAF9C9F4B0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CA3AD8B8-FD78-4AA1-9B18-AFD545CC7FA3}"/>
              </a:ext>
            </a:extLst>
          </p:cNvPr>
          <p:cNvSpPr>
            <a:spLocks noGrp="1"/>
          </p:cNvSpPr>
          <p:nvPr>
            <p:ph type="dt" sz="half" idx="10"/>
          </p:nvPr>
        </p:nvSpPr>
        <p:spPr/>
        <p:txBody>
          <a:bodyPr/>
          <a:lstStyle/>
          <a:p>
            <a:fld id="{6231B019-408E-4756-868B-CA4D85BE3234}" type="datetimeFigureOut">
              <a:rPr lang="en-IN" smtClean="0"/>
              <a:t>13-07-2021</a:t>
            </a:fld>
            <a:endParaRPr lang="en-IN"/>
          </a:p>
        </p:txBody>
      </p:sp>
      <p:sp>
        <p:nvSpPr>
          <p:cNvPr id="5" name="Footer Placeholder 4">
            <a:extLst>
              <a:ext uri="{FF2B5EF4-FFF2-40B4-BE49-F238E27FC236}">
                <a16:creationId xmlns:a16="http://schemas.microsoft.com/office/drawing/2014/main" id="{3FD1B18C-4CDE-495B-93EB-49028C721B80}"/>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522EABC2-DF71-4A9D-BAD3-3E3A574A1E0D}"/>
              </a:ext>
            </a:extLst>
          </p:cNvPr>
          <p:cNvSpPr>
            <a:spLocks noGrp="1"/>
          </p:cNvSpPr>
          <p:nvPr>
            <p:ph type="sldNum" sz="quarter" idx="12"/>
          </p:nvPr>
        </p:nvSpPr>
        <p:spPr/>
        <p:txBody>
          <a:bodyPr/>
          <a:lstStyle/>
          <a:p>
            <a:fld id="{505A166B-C8CC-47FA-A0E4-366EE6B71822}" type="slidenum">
              <a:rPr lang="en-IN" smtClean="0"/>
              <a:t>‹#›</a:t>
            </a:fld>
            <a:endParaRPr lang="en-IN"/>
          </a:p>
        </p:txBody>
      </p:sp>
    </p:spTree>
    <p:extLst>
      <p:ext uri="{BB962C8B-B14F-4D97-AF65-F5344CB8AC3E}">
        <p14:creationId xmlns:p14="http://schemas.microsoft.com/office/powerpoint/2010/main" val="7670575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A3206A-26B4-4539-9B30-C74BE7308D71}"/>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907C7A3B-8833-4134-B653-0A8CC6673C6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98B91AF5-5ACA-4425-8F11-2B18CE825F36}"/>
              </a:ext>
            </a:extLst>
          </p:cNvPr>
          <p:cNvSpPr>
            <a:spLocks noGrp="1"/>
          </p:cNvSpPr>
          <p:nvPr>
            <p:ph type="dt" sz="half" idx="10"/>
          </p:nvPr>
        </p:nvSpPr>
        <p:spPr/>
        <p:txBody>
          <a:bodyPr/>
          <a:lstStyle/>
          <a:p>
            <a:fld id="{6231B019-408E-4756-868B-CA4D85BE3234}" type="datetimeFigureOut">
              <a:rPr lang="en-IN" smtClean="0"/>
              <a:t>13-07-2021</a:t>
            </a:fld>
            <a:endParaRPr lang="en-IN"/>
          </a:p>
        </p:txBody>
      </p:sp>
      <p:sp>
        <p:nvSpPr>
          <p:cNvPr id="5" name="Footer Placeholder 4">
            <a:extLst>
              <a:ext uri="{FF2B5EF4-FFF2-40B4-BE49-F238E27FC236}">
                <a16:creationId xmlns:a16="http://schemas.microsoft.com/office/drawing/2014/main" id="{01385341-CE9E-4D51-ADBF-30F52C6B209C}"/>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76B4915A-9C93-44AF-8E88-DDCD5B0685CB}"/>
              </a:ext>
            </a:extLst>
          </p:cNvPr>
          <p:cNvSpPr>
            <a:spLocks noGrp="1"/>
          </p:cNvSpPr>
          <p:nvPr>
            <p:ph type="sldNum" sz="quarter" idx="12"/>
          </p:nvPr>
        </p:nvSpPr>
        <p:spPr/>
        <p:txBody>
          <a:bodyPr/>
          <a:lstStyle/>
          <a:p>
            <a:fld id="{505A166B-C8CC-47FA-A0E4-366EE6B71822}" type="slidenum">
              <a:rPr lang="en-IN" smtClean="0"/>
              <a:t>‹#›</a:t>
            </a:fld>
            <a:endParaRPr lang="en-IN"/>
          </a:p>
        </p:txBody>
      </p:sp>
    </p:spTree>
    <p:extLst>
      <p:ext uri="{BB962C8B-B14F-4D97-AF65-F5344CB8AC3E}">
        <p14:creationId xmlns:p14="http://schemas.microsoft.com/office/powerpoint/2010/main" val="25226261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313D8F-BD80-423F-9C17-DB56C601120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a:extLst>
              <a:ext uri="{FF2B5EF4-FFF2-40B4-BE49-F238E27FC236}">
                <a16:creationId xmlns:a16="http://schemas.microsoft.com/office/drawing/2014/main" id="{7D24AF2B-E3F5-43EB-B48D-6BD516330F0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641B19E-6518-46BF-A276-56FD39C3FE27}"/>
              </a:ext>
            </a:extLst>
          </p:cNvPr>
          <p:cNvSpPr>
            <a:spLocks noGrp="1"/>
          </p:cNvSpPr>
          <p:nvPr>
            <p:ph type="dt" sz="half" idx="10"/>
          </p:nvPr>
        </p:nvSpPr>
        <p:spPr/>
        <p:txBody>
          <a:bodyPr/>
          <a:lstStyle/>
          <a:p>
            <a:fld id="{6231B019-408E-4756-868B-CA4D85BE3234}" type="datetimeFigureOut">
              <a:rPr lang="en-IN" smtClean="0"/>
              <a:t>13-07-2021</a:t>
            </a:fld>
            <a:endParaRPr lang="en-IN"/>
          </a:p>
        </p:txBody>
      </p:sp>
      <p:sp>
        <p:nvSpPr>
          <p:cNvPr id="5" name="Footer Placeholder 4">
            <a:extLst>
              <a:ext uri="{FF2B5EF4-FFF2-40B4-BE49-F238E27FC236}">
                <a16:creationId xmlns:a16="http://schemas.microsoft.com/office/drawing/2014/main" id="{8C04DD2F-7177-4D80-92D9-97CD7B5D843E}"/>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BECC6032-EEF4-4CE3-A36E-A57753B59C32}"/>
              </a:ext>
            </a:extLst>
          </p:cNvPr>
          <p:cNvSpPr>
            <a:spLocks noGrp="1"/>
          </p:cNvSpPr>
          <p:nvPr>
            <p:ph type="sldNum" sz="quarter" idx="12"/>
          </p:nvPr>
        </p:nvSpPr>
        <p:spPr/>
        <p:txBody>
          <a:bodyPr/>
          <a:lstStyle/>
          <a:p>
            <a:fld id="{505A166B-C8CC-47FA-A0E4-366EE6B71822}" type="slidenum">
              <a:rPr lang="en-IN" smtClean="0"/>
              <a:t>‹#›</a:t>
            </a:fld>
            <a:endParaRPr lang="en-IN"/>
          </a:p>
        </p:txBody>
      </p:sp>
    </p:spTree>
    <p:extLst>
      <p:ext uri="{BB962C8B-B14F-4D97-AF65-F5344CB8AC3E}">
        <p14:creationId xmlns:p14="http://schemas.microsoft.com/office/powerpoint/2010/main" val="12649421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756234-7A0B-4F2C-93F4-219532F3AF74}"/>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9C810A4A-22DC-4475-ABB4-92DBCFE19A33}"/>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id="{F6929F39-93FA-433D-A319-FDD93CAABA9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a16="http://schemas.microsoft.com/office/drawing/2014/main" id="{A04ACD7A-C1D8-4698-BB85-368A0F07AA8E}"/>
              </a:ext>
            </a:extLst>
          </p:cNvPr>
          <p:cNvSpPr>
            <a:spLocks noGrp="1"/>
          </p:cNvSpPr>
          <p:nvPr>
            <p:ph type="dt" sz="half" idx="10"/>
          </p:nvPr>
        </p:nvSpPr>
        <p:spPr/>
        <p:txBody>
          <a:bodyPr/>
          <a:lstStyle/>
          <a:p>
            <a:fld id="{6231B019-408E-4756-868B-CA4D85BE3234}" type="datetimeFigureOut">
              <a:rPr lang="en-IN" smtClean="0"/>
              <a:t>13-07-2021</a:t>
            </a:fld>
            <a:endParaRPr lang="en-IN"/>
          </a:p>
        </p:txBody>
      </p:sp>
      <p:sp>
        <p:nvSpPr>
          <p:cNvPr id="6" name="Footer Placeholder 5">
            <a:extLst>
              <a:ext uri="{FF2B5EF4-FFF2-40B4-BE49-F238E27FC236}">
                <a16:creationId xmlns:a16="http://schemas.microsoft.com/office/drawing/2014/main" id="{E4E17DBD-A551-4CCB-859B-D359230477EF}"/>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D95CCE64-3980-42E1-870F-4A2E85BFCC46}"/>
              </a:ext>
            </a:extLst>
          </p:cNvPr>
          <p:cNvSpPr>
            <a:spLocks noGrp="1"/>
          </p:cNvSpPr>
          <p:nvPr>
            <p:ph type="sldNum" sz="quarter" idx="12"/>
          </p:nvPr>
        </p:nvSpPr>
        <p:spPr/>
        <p:txBody>
          <a:bodyPr/>
          <a:lstStyle/>
          <a:p>
            <a:fld id="{505A166B-C8CC-47FA-A0E4-366EE6B71822}" type="slidenum">
              <a:rPr lang="en-IN" smtClean="0"/>
              <a:t>‹#›</a:t>
            </a:fld>
            <a:endParaRPr lang="en-IN"/>
          </a:p>
        </p:txBody>
      </p:sp>
    </p:spTree>
    <p:extLst>
      <p:ext uri="{BB962C8B-B14F-4D97-AF65-F5344CB8AC3E}">
        <p14:creationId xmlns:p14="http://schemas.microsoft.com/office/powerpoint/2010/main" val="29914370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8377F5-0A0A-4105-ABD5-7DDE3CE8774B}"/>
              </a:ext>
            </a:extLst>
          </p:cNvPr>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a:extLst>
              <a:ext uri="{FF2B5EF4-FFF2-40B4-BE49-F238E27FC236}">
                <a16:creationId xmlns:a16="http://schemas.microsoft.com/office/drawing/2014/main" id="{B8B9E8B7-E1EC-40AB-976A-29BBC3A05EC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871B77B-0AD2-4090-805B-1E99C03AC69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a16="http://schemas.microsoft.com/office/drawing/2014/main" id="{33F3AD72-6AE7-4EF8-A8F3-67231D6A8C7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C913D3D-A178-4422-A937-31115992FA3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a16="http://schemas.microsoft.com/office/drawing/2014/main" id="{0D02D698-838F-43ED-AA49-CDCAE01083A6}"/>
              </a:ext>
            </a:extLst>
          </p:cNvPr>
          <p:cNvSpPr>
            <a:spLocks noGrp="1"/>
          </p:cNvSpPr>
          <p:nvPr>
            <p:ph type="dt" sz="half" idx="10"/>
          </p:nvPr>
        </p:nvSpPr>
        <p:spPr/>
        <p:txBody>
          <a:bodyPr/>
          <a:lstStyle/>
          <a:p>
            <a:fld id="{6231B019-408E-4756-868B-CA4D85BE3234}" type="datetimeFigureOut">
              <a:rPr lang="en-IN" smtClean="0"/>
              <a:t>13-07-2021</a:t>
            </a:fld>
            <a:endParaRPr lang="en-IN"/>
          </a:p>
        </p:txBody>
      </p:sp>
      <p:sp>
        <p:nvSpPr>
          <p:cNvPr id="8" name="Footer Placeholder 7">
            <a:extLst>
              <a:ext uri="{FF2B5EF4-FFF2-40B4-BE49-F238E27FC236}">
                <a16:creationId xmlns:a16="http://schemas.microsoft.com/office/drawing/2014/main" id="{2ADDBB3F-0E2D-4294-A3C7-98A953033E5D}"/>
              </a:ext>
            </a:extLst>
          </p:cNvPr>
          <p:cNvSpPr>
            <a:spLocks noGrp="1"/>
          </p:cNvSpPr>
          <p:nvPr>
            <p:ph type="ftr" sz="quarter" idx="11"/>
          </p:nvPr>
        </p:nvSpPr>
        <p:spPr/>
        <p:txBody>
          <a:bodyPr/>
          <a:lstStyle/>
          <a:p>
            <a:endParaRPr lang="en-IN"/>
          </a:p>
        </p:txBody>
      </p:sp>
      <p:sp>
        <p:nvSpPr>
          <p:cNvPr id="9" name="Slide Number Placeholder 8">
            <a:extLst>
              <a:ext uri="{FF2B5EF4-FFF2-40B4-BE49-F238E27FC236}">
                <a16:creationId xmlns:a16="http://schemas.microsoft.com/office/drawing/2014/main" id="{4D83FC35-2438-4768-BB9F-F45BE547E990}"/>
              </a:ext>
            </a:extLst>
          </p:cNvPr>
          <p:cNvSpPr>
            <a:spLocks noGrp="1"/>
          </p:cNvSpPr>
          <p:nvPr>
            <p:ph type="sldNum" sz="quarter" idx="12"/>
          </p:nvPr>
        </p:nvSpPr>
        <p:spPr/>
        <p:txBody>
          <a:bodyPr/>
          <a:lstStyle/>
          <a:p>
            <a:fld id="{505A166B-C8CC-47FA-A0E4-366EE6B71822}" type="slidenum">
              <a:rPr lang="en-IN" smtClean="0"/>
              <a:t>‹#›</a:t>
            </a:fld>
            <a:endParaRPr lang="en-IN"/>
          </a:p>
        </p:txBody>
      </p:sp>
    </p:spTree>
    <p:extLst>
      <p:ext uri="{BB962C8B-B14F-4D97-AF65-F5344CB8AC3E}">
        <p14:creationId xmlns:p14="http://schemas.microsoft.com/office/powerpoint/2010/main" val="14688265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D0FDD5-5AF4-4CEC-B85A-AA550CED72FF}"/>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id="{2B3C7B16-3361-40CD-B2BC-1FCC374456DB}"/>
              </a:ext>
            </a:extLst>
          </p:cNvPr>
          <p:cNvSpPr>
            <a:spLocks noGrp="1"/>
          </p:cNvSpPr>
          <p:nvPr>
            <p:ph type="dt" sz="half" idx="10"/>
          </p:nvPr>
        </p:nvSpPr>
        <p:spPr/>
        <p:txBody>
          <a:bodyPr/>
          <a:lstStyle/>
          <a:p>
            <a:fld id="{6231B019-408E-4756-868B-CA4D85BE3234}" type="datetimeFigureOut">
              <a:rPr lang="en-IN" smtClean="0"/>
              <a:t>13-07-2021</a:t>
            </a:fld>
            <a:endParaRPr lang="en-IN"/>
          </a:p>
        </p:txBody>
      </p:sp>
      <p:sp>
        <p:nvSpPr>
          <p:cNvPr id="4" name="Footer Placeholder 3">
            <a:extLst>
              <a:ext uri="{FF2B5EF4-FFF2-40B4-BE49-F238E27FC236}">
                <a16:creationId xmlns:a16="http://schemas.microsoft.com/office/drawing/2014/main" id="{0CF56D98-1ED7-4039-A965-922B81C34EA9}"/>
              </a:ext>
            </a:extLst>
          </p:cNvPr>
          <p:cNvSpPr>
            <a:spLocks noGrp="1"/>
          </p:cNvSpPr>
          <p:nvPr>
            <p:ph type="ftr" sz="quarter" idx="11"/>
          </p:nvPr>
        </p:nvSpPr>
        <p:spPr/>
        <p:txBody>
          <a:bodyPr/>
          <a:lstStyle/>
          <a:p>
            <a:endParaRPr lang="en-IN"/>
          </a:p>
        </p:txBody>
      </p:sp>
      <p:sp>
        <p:nvSpPr>
          <p:cNvPr id="5" name="Slide Number Placeholder 4">
            <a:extLst>
              <a:ext uri="{FF2B5EF4-FFF2-40B4-BE49-F238E27FC236}">
                <a16:creationId xmlns:a16="http://schemas.microsoft.com/office/drawing/2014/main" id="{3253380C-5518-4603-B99D-5685902D08F9}"/>
              </a:ext>
            </a:extLst>
          </p:cNvPr>
          <p:cNvSpPr>
            <a:spLocks noGrp="1"/>
          </p:cNvSpPr>
          <p:nvPr>
            <p:ph type="sldNum" sz="quarter" idx="12"/>
          </p:nvPr>
        </p:nvSpPr>
        <p:spPr/>
        <p:txBody>
          <a:bodyPr/>
          <a:lstStyle/>
          <a:p>
            <a:fld id="{505A166B-C8CC-47FA-A0E4-366EE6B71822}" type="slidenum">
              <a:rPr lang="en-IN" smtClean="0"/>
              <a:t>‹#›</a:t>
            </a:fld>
            <a:endParaRPr lang="en-IN"/>
          </a:p>
        </p:txBody>
      </p:sp>
    </p:spTree>
    <p:extLst>
      <p:ext uri="{BB962C8B-B14F-4D97-AF65-F5344CB8AC3E}">
        <p14:creationId xmlns:p14="http://schemas.microsoft.com/office/powerpoint/2010/main" val="5557589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70D1988-CBC6-4AD3-8726-68B55077129D}"/>
              </a:ext>
            </a:extLst>
          </p:cNvPr>
          <p:cNvSpPr>
            <a:spLocks noGrp="1"/>
          </p:cNvSpPr>
          <p:nvPr>
            <p:ph type="dt" sz="half" idx="10"/>
          </p:nvPr>
        </p:nvSpPr>
        <p:spPr/>
        <p:txBody>
          <a:bodyPr/>
          <a:lstStyle/>
          <a:p>
            <a:fld id="{6231B019-408E-4756-868B-CA4D85BE3234}" type="datetimeFigureOut">
              <a:rPr lang="en-IN" smtClean="0"/>
              <a:t>13-07-2021</a:t>
            </a:fld>
            <a:endParaRPr lang="en-IN"/>
          </a:p>
        </p:txBody>
      </p:sp>
      <p:sp>
        <p:nvSpPr>
          <p:cNvPr id="3" name="Footer Placeholder 2">
            <a:extLst>
              <a:ext uri="{FF2B5EF4-FFF2-40B4-BE49-F238E27FC236}">
                <a16:creationId xmlns:a16="http://schemas.microsoft.com/office/drawing/2014/main" id="{ED6E4C8C-F8AD-4635-9DFF-A7EC58D5EF63}"/>
              </a:ext>
            </a:extLst>
          </p:cNvPr>
          <p:cNvSpPr>
            <a:spLocks noGrp="1"/>
          </p:cNvSpPr>
          <p:nvPr>
            <p:ph type="ftr" sz="quarter" idx="11"/>
          </p:nvPr>
        </p:nvSpPr>
        <p:spPr/>
        <p:txBody>
          <a:bodyPr/>
          <a:lstStyle/>
          <a:p>
            <a:endParaRPr lang="en-IN"/>
          </a:p>
        </p:txBody>
      </p:sp>
      <p:sp>
        <p:nvSpPr>
          <p:cNvPr id="4" name="Slide Number Placeholder 3">
            <a:extLst>
              <a:ext uri="{FF2B5EF4-FFF2-40B4-BE49-F238E27FC236}">
                <a16:creationId xmlns:a16="http://schemas.microsoft.com/office/drawing/2014/main" id="{91788A56-D51D-412B-AE16-D30E938F59EB}"/>
              </a:ext>
            </a:extLst>
          </p:cNvPr>
          <p:cNvSpPr>
            <a:spLocks noGrp="1"/>
          </p:cNvSpPr>
          <p:nvPr>
            <p:ph type="sldNum" sz="quarter" idx="12"/>
          </p:nvPr>
        </p:nvSpPr>
        <p:spPr/>
        <p:txBody>
          <a:bodyPr/>
          <a:lstStyle/>
          <a:p>
            <a:fld id="{505A166B-C8CC-47FA-A0E4-366EE6B71822}" type="slidenum">
              <a:rPr lang="en-IN" smtClean="0"/>
              <a:t>‹#›</a:t>
            </a:fld>
            <a:endParaRPr lang="en-IN"/>
          </a:p>
        </p:txBody>
      </p:sp>
    </p:spTree>
    <p:extLst>
      <p:ext uri="{BB962C8B-B14F-4D97-AF65-F5344CB8AC3E}">
        <p14:creationId xmlns:p14="http://schemas.microsoft.com/office/powerpoint/2010/main" val="42344154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0F452E-BAB3-4F57-A4B3-B8A03F42CE4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a:extLst>
              <a:ext uri="{FF2B5EF4-FFF2-40B4-BE49-F238E27FC236}">
                <a16:creationId xmlns:a16="http://schemas.microsoft.com/office/drawing/2014/main" id="{C9F99DDF-26D5-4EAA-BC65-7D45644ABCD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a16="http://schemas.microsoft.com/office/drawing/2014/main" id="{432BC3CA-5987-4D75-8B5E-2ABE502CD0B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67AD723-CF4F-4677-992C-D3A753D7168A}"/>
              </a:ext>
            </a:extLst>
          </p:cNvPr>
          <p:cNvSpPr>
            <a:spLocks noGrp="1"/>
          </p:cNvSpPr>
          <p:nvPr>
            <p:ph type="dt" sz="half" idx="10"/>
          </p:nvPr>
        </p:nvSpPr>
        <p:spPr/>
        <p:txBody>
          <a:bodyPr/>
          <a:lstStyle/>
          <a:p>
            <a:fld id="{6231B019-408E-4756-868B-CA4D85BE3234}" type="datetimeFigureOut">
              <a:rPr lang="en-IN" smtClean="0"/>
              <a:t>13-07-2021</a:t>
            </a:fld>
            <a:endParaRPr lang="en-IN"/>
          </a:p>
        </p:txBody>
      </p:sp>
      <p:sp>
        <p:nvSpPr>
          <p:cNvPr id="6" name="Footer Placeholder 5">
            <a:extLst>
              <a:ext uri="{FF2B5EF4-FFF2-40B4-BE49-F238E27FC236}">
                <a16:creationId xmlns:a16="http://schemas.microsoft.com/office/drawing/2014/main" id="{B7EDDCDC-C0F5-419E-8A1D-81C5023D7984}"/>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239ED8FA-E380-467B-BF7B-3DE3B61CD8E2}"/>
              </a:ext>
            </a:extLst>
          </p:cNvPr>
          <p:cNvSpPr>
            <a:spLocks noGrp="1"/>
          </p:cNvSpPr>
          <p:nvPr>
            <p:ph type="sldNum" sz="quarter" idx="12"/>
          </p:nvPr>
        </p:nvSpPr>
        <p:spPr/>
        <p:txBody>
          <a:bodyPr/>
          <a:lstStyle/>
          <a:p>
            <a:fld id="{505A166B-C8CC-47FA-A0E4-366EE6B71822}" type="slidenum">
              <a:rPr lang="en-IN" smtClean="0"/>
              <a:t>‹#›</a:t>
            </a:fld>
            <a:endParaRPr lang="en-IN"/>
          </a:p>
        </p:txBody>
      </p:sp>
    </p:spTree>
    <p:extLst>
      <p:ext uri="{BB962C8B-B14F-4D97-AF65-F5344CB8AC3E}">
        <p14:creationId xmlns:p14="http://schemas.microsoft.com/office/powerpoint/2010/main" val="12743557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48942A-1FA2-4C93-97F5-46E39481C9D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a:extLst>
              <a:ext uri="{FF2B5EF4-FFF2-40B4-BE49-F238E27FC236}">
                <a16:creationId xmlns:a16="http://schemas.microsoft.com/office/drawing/2014/main" id="{AD6A407F-6CA3-4678-A6A0-BE591F4FC8F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a:extLst>
              <a:ext uri="{FF2B5EF4-FFF2-40B4-BE49-F238E27FC236}">
                <a16:creationId xmlns:a16="http://schemas.microsoft.com/office/drawing/2014/main" id="{A6106719-5754-4A80-A45C-31679BF39AD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F1ABB3C-FCA5-4B3C-B1AF-C87AD3EACEA9}"/>
              </a:ext>
            </a:extLst>
          </p:cNvPr>
          <p:cNvSpPr>
            <a:spLocks noGrp="1"/>
          </p:cNvSpPr>
          <p:nvPr>
            <p:ph type="dt" sz="half" idx="10"/>
          </p:nvPr>
        </p:nvSpPr>
        <p:spPr/>
        <p:txBody>
          <a:bodyPr/>
          <a:lstStyle/>
          <a:p>
            <a:fld id="{6231B019-408E-4756-868B-CA4D85BE3234}" type="datetimeFigureOut">
              <a:rPr lang="en-IN" smtClean="0"/>
              <a:t>13-07-2021</a:t>
            </a:fld>
            <a:endParaRPr lang="en-IN"/>
          </a:p>
        </p:txBody>
      </p:sp>
      <p:sp>
        <p:nvSpPr>
          <p:cNvPr id="6" name="Footer Placeholder 5">
            <a:extLst>
              <a:ext uri="{FF2B5EF4-FFF2-40B4-BE49-F238E27FC236}">
                <a16:creationId xmlns:a16="http://schemas.microsoft.com/office/drawing/2014/main" id="{C611C985-EB7D-40C2-A532-7C82224F0363}"/>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415AD5E2-1CA2-4E4B-8652-6DA0B3634BFE}"/>
              </a:ext>
            </a:extLst>
          </p:cNvPr>
          <p:cNvSpPr>
            <a:spLocks noGrp="1"/>
          </p:cNvSpPr>
          <p:nvPr>
            <p:ph type="sldNum" sz="quarter" idx="12"/>
          </p:nvPr>
        </p:nvSpPr>
        <p:spPr/>
        <p:txBody>
          <a:bodyPr/>
          <a:lstStyle/>
          <a:p>
            <a:fld id="{505A166B-C8CC-47FA-A0E4-366EE6B71822}" type="slidenum">
              <a:rPr lang="en-IN" smtClean="0"/>
              <a:t>‹#›</a:t>
            </a:fld>
            <a:endParaRPr lang="en-IN"/>
          </a:p>
        </p:txBody>
      </p:sp>
    </p:spTree>
    <p:extLst>
      <p:ext uri="{BB962C8B-B14F-4D97-AF65-F5344CB8AC3E}">
        <p14:creationId xmlns:p14="http://schemas.microsoft.com/office/powerpoint/2010/main" val="41923350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8F7FBDA-478E-47DB-96CE-42BE9DC5D6A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a:extLst>
              <a:ext uri="{FF2B5EF4-FFF2-40B4-BE49-F238E27FC236}">
                <a16:creationId xmlns:a16="http://schemas.microsoft.com/office/drawing/2014/main" id="{A2C9689C-9076-4E7F-8891-5981420DDE4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595E9826-F272-4FD8-8014-EC4DB2700E6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231B019-408E-4756-868B-CA4D85BE3234}" type="datetimeFigureOut">
              <a:rPr lang="en-IN" smtClean="0"/>
              <a:t>13-07-2021</a:t>
            </a:fld>
            <a:endParaRPr lang="en-IN"/>
          </a:p>
        </p:txBody>
      </p:sp>
      <p:sp>
        <p:nvSpPr>
          <p:cNvPr id="5" name="Footer Placeholder 4">
            <a:extLst>
              <a:ext uri="{FF2B5EF4-FFF2-40B4-BE49-F238E27FC236}">
                <a16:creationId xmlns:a16="http://schemas.microsoft.com/office/drawing/2014/main" id="{FBBD861C-1862-44E2-8619-42DC6B34D82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a:extLst>
              <a:ext uri="{FF2B5EF4-FFF2-40B4-BE49-F238E27FC236}">
                <a16:creationId xmlns:a16="http://schemas.microsoft.com/office/drawing/2014/main" id="{A27BF86C-F4CD-40CF-99C8-66C81FF1824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05A166B-C8CC-47FA-A0E4-366EE6B71822}" type="slidenum">
              <a:rPr lang="en-IN" smtClean="0"/>
              <a:t>‹#›</a:t>
            </a:fld>
            <a:endParaRPr lang="en-IN"/>
          </a:p>
        </p:txBody>
      </p:sp>
    </p:spTree>
    <p:extLst>
      <p:ext uri="{BB962C8B-B14F-4D97-AF65-F5344CB8AC3E}">
        <p14:creationId xmlns:p14="http://schemas.microsoft.com/office/powerpoint/2010/main" val="2505119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www.sciencedirect.com/topics/social-sciences/descriptive-statistics"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s://www.sciencedirect.com/topics/social-sciences/social-networking-sites"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8" Type="http://schemas.openxmlformats.org/officeDocument/2006/relationships/hyperlink" Target="https://www.scopus.com/inward/record.url?eid=2-s2.0-38549162669&amp;partnerID=10&amp;rel=R3.0.0" TargetMode="External"/><Relationship Id="rId13" Type="http://schemas.openxmlformats.org/officeDocument/2006/relationships/hyperlink" Target="https://www.scopus.com/inward/record.url?eid=2-s2.0-84964355256&amp;partnerID=10&amp;rel=R3.0.0" TargetMode="External"/><Relationship Id="rId3" Type="http://schemas.openxmlformats.org/officeDocument/2006/relationships/hyperlink" Target="https://www.sciencedirect.com/science/article/pii/S0736585317304999" TargetMode="External"/><Relationship Id="rId7" Type="http://schemas.openxmlformats.org/officeDocument/2006/relationships/hyperlink" Target="https://doi.org/10.1080/07481180801974729" TargetMode="External"/><Relationship Id="rId12" Type="http://schemas.openxmlformats.org/officeDocument/2006/relationships/hyperlink" Target="https://www.sciencedirect.com/science/article/pii/S0925753516300431/pdfft?md5=8589e926878ee43380ab4f98cf42c509&amp;pid=1-s2.0-S0925753516300431-main.pdf" TargetMode="External"/><Relationship Id="rId2" Type="http://schemas.openxmlformats.org/officeDocument/2006/relationships/hyperlink" Target="https://doi.org/10.1016/j.tele.2017.10.006" TargetMode="External"/><Relationship Id="rId16" Type="http://schemas.openxmlformats.org/officeDocument/2006/relationships/hyperlink" Target="https://scholar.google.com/scholar_lookup?title=An%20analysis%20of%20tweets%20in%20response%20to%20the%20death%20of%20Michael%20Jackson&amp;publication_year=2011&amp;author=D.H.%20Goh&amp;author=C.S.%20Lee" TargetMode="External"/><Relationship Id="rId1" Type="http://schemas.openxmlformats.org/officeDocument/2006/relationships/slideLayout" Target="../slideLayouts/slideLayout2.xml"/><Relationship Id="rId6" Type="http://schemas.openxmlformats.org/officeDocument/2006/relationships/hyperlink" Target="https://scholar.google.com/scholar_lookup?title=Sentiment%20analysis%20on%20Twitter%3A%20a%20text%20mining%20approach%20to%20the%20Syrian%20refugee%20crisis&amp;publication_year=2018&amp;author=N.%20Ozturk&amp;author=S.%20Ayvaz" TargetMode="External"/><Relationship Id="rId11" Type="http://schemas.openxmlformats.org/officeDocument/2006/relationships/hyperlink" Target="https://www.sciencedirect.com/science/article/pii/S0925753516300431" TargetMode="External"/><Relationship Id="rId5" Type="http://schemas.openxmlformats.org/officeDocument/2006/relationships/hyperlink" Target="https://www.scopus.com/inward/record.url?eid=2-s2.0-85033470045&amp;partnerID=10&amp;rel=R3.0.0" TargetMode="External"/><Relationship Id="rId15" Type="http://schemas.openxmlformats.org/officeDocument/2006/relationships/hyperlink" Target="https://doi.org/10.1108/00012531111164941" TargetMode="External"/><Relationship Id="rId10" Type="http://schemas.openxmlformats.org/officeDocument/2006/relationships/hyperlink" Target="https://doi.org/10.1016/j.ssci.2016.04.002" TargetMode="External"/><Relationship Id="rId4" Type="http://schemas.openxmlformats.org/officeDocument/2006/relationships/hyperlink" Target="https://www.sciencedirect.com/science/article/pii/S0736585317304999/pdfft?md5=42eaf362aace3fc1e89ec6a486868093&amp;pid=1-s2.0-S0736585317304999-main.pdf" TargetMode="External"/><Relationship Id="rId9" Type="http://schemas.openxmlformats.org/officeDocument/2006/relationships/hyperlink" Target="https://scholar.google.com/scholar_lookup?title=Condolence%20books%3A%20language%20and%20meaning%20in%20the%20mourning%20for%20hillsborough%20and%20diana&amp;publication_year=2008&amp;author=M.%20Brennan" TargetMode="External"/><Relationship Id="rId14" Type="http://schemas.openxmlformats.org/officeDocument/2006/relationships/hyperlink" Target="https://scholar.google.com/scholar_lookup?title=Crowd%20sourcing%20disaster%20management%3A%20the%20complex%20nature%20of%20Twitter%20usage%20in%20Padang%20Indonesia&amp;publication_year=2016&amp;author=K.M.%20Carley&amp;author=M.%20Malik&amp;author=P.M.%20Landwehr&amp;author=J.%20Pfeffer&amp;author=M.%20Kowalchuck"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4CFA2D-7190-4031-8C3A-98D3130712DB}"/>
              </a:ext>
            </a:extLst>
          </p:cNvPr>
          <p:cNvSpPr>
            <a:spLocks noGrp="1"/>
          </p:cNvSpPr>
          <p:nvPr>
            <p:ph type="ctrTitle"/>
          </p:nvPr>
        </p:nvSpPr>
        <p:spPr/>
        <p:txBody>
          <a:bodyPr>
            <a:normAutofit fontScale="90000"/>
          </a:bodyPr>
          <a:lstStyle/>
          <a:p>
            <a:r>
              <a:rPr lang="en-US" sz="6000" dirty="0">
                <a:solidFill>
                  <a:srgbClr val="002060"/>
                </a:solidFill>
                <a:latin typeface="Elephant" pitchFamily="18" charset="0"/>
              </a:rPr>
              <a:t>Sentiment analysis of tweets related to Syria Chemical Attack</a:t>
            </a:r>
            <a:endParaRPr lang="en-IN" dirty="0"/>
          </a:p>
        </p:txBody>
      </p:sp>
      <p:sp>
        <p:nvSpPr>
          <p:cNvPr id="3" name="Subtitle 2">
            <a:extLst>
              <a:ext uri="{FF2B5EF4-FFF2-40B4-BE49-F238E27FC236}">
                <a16:creationId xmlns:a16="http://schemas.microsoft.com/office/drawing/2014/main" id="{C16D1976-78B9-4754-B6DF-8087DF621716}"/>
              </a:ext>
            </a:extLst>
          </p:cNvPr>
          <p:cNvSpPr>
            <a:spLocks noGrp="1"/>
          </p:cNvSpPr>
          <p:nvPr>
            <p:ph type="subTitle" idx="1"/>
          </p:nvPr>
        </p:nvSpPr>
        <p:spPr/>
        <p:txBody>
          <a:bodyPr/>
          <a:lstStyle/>
          <a:p>
            <a:r>
              <a:rPr lang="en-US" dirty="0"/>
              <a:t>PRESENTED BY :FAJAR UL ISLAM</a:t>
            </a:r>
          </a:p>
          <a:p>
            <a:r>
              <a:rPr lang="en-US" dirty="0"/>
              <a:t>DEPARTMENT OF LIBRARY AND INFORMATION SCIENCE</a:t>
            </a:r>
          </a:p>
          <a:p>
            <a:r>
              <a:rPr lang="en-US" dirty="0"/>
              <a:t>UNIVERSITY OF KASHMIR</a:t>
            </a:r>
            <a:endParaRPr lang="en-IN" dirty="0"/>
          </a:p>
        </p:txBody>
      </p:sp>
    </p:spTree>
    <p:extLst>
      <p:ext uri="{BB962C8B-B14F-4D97-AF65-F5344CB8AC3E}">
        <p14:creationId xmlns:p14="http://schemas.microsoft.com/office/powerpoint/2010/main" val="13739863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4A308C-97CA-4BE6-90D5-10E46AB7C9AD}"/>
              </a:ext>
            </a:extLst>
          </p:cNvPr>
          <p:cNvSpPr>
            <a:spLocks noGrp="1"/>
          </p:cNvSpPr>
          <p:nvPr>
            <p:ph type="title"/>
          </p:nvPr>
        </p:nvSpPr>
        <p:spPr/>
        <p:txBody>
          <a:bodyPr/>
          <a:lstStyle/>
          <a:p>
            <a:r>
              <a:rPr lang="en-US" dirty="0">
                <a:latin typeface="Arial" panose="020B0604020202020204" pitchFamily="34" charset="0"/>
                <a:cs typeface="Arial" panose="020B0604020202020204" pitchFamily="34" charset="0"/>
              </a:rPr>
              <a:t>CONTENTS</a:t>
            </a:r>
            <a:endParaRPr lang="en-IN"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C9200674-4958-4931-B734-11E12BB53CDD}"/>
              </a:ext>
            </a:extLst>
          </p:cNvPr>
          <p:cNvSpPr>
            <a:spLocks noGrp="1"/>
          </p:cNvSpPr>
          <p:nvPr>
            <p:ph idx="1"/>
          </p:nvPr>
        </p:nvSpPr>
        <p:spPr/>
        <p:txBody>
          <a:bodyPr/>
          <a:lstStyle/>
          <a:p>
            <a:r>
              <a:rPr lang="en-US" dirty="0"/>
              <a:t>INTRODUCTION</a:t>
            </a:r>
          </a:p>
          <a:p>
            <a:r>
              <a:rPr lang="en-US" dirty="0"/>
              <a:t>METHODLOGY</a:t>
            </a:r>
          </a:p>
          <a:p>
            <a:r>
              <a:rPr lang="en-US" dirty="0"/>
              <a:t>ANALYSIS</a:t>
            </a:r>
          </a:p>
          <a:p>
            <a:r>
              <a:rPr lang="en-US" dirty="0"/>
              <a:t>DISCUSSION AND CONCULUSIONS</a:t>
            </a:r>
          </a:p>
          <a:p>
            <a:r>
              <a:rPr lang="en-US" dirty="0"/>
              <a:t>LIMITATION AND FUTURE RESEARCH</a:t>
            </a:r>
          </a:p>
          <a:p>
            <a:r>
              <a:rPr lang="en-US" dirty="0"/>
              <a:t>REFERENCES</a:t>
            </a:r>
            <a:endParaRPr lang="en-IN" dirty="0"/>
          </a:p>
        </p:txBody>
      </p:sp>
    </p:spTree>
    <p:extLst>
      <p:ext uri="{BB962C8B-B14F-4D97-AF65-F5344CB8AC3E}">
        <p14:creationId xmlns:p14="http://schemas.microsoft.com/office/powerpoint/2010/main" val="17136451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7314A7-CD37-4F1C-AD4C-8FFDBE81B4DB}"/>
              </a:ext>
            </a:extLst>
          </p:cNvPr>
          <p:cNvSpPr>
            <a:spLocks noGrp="1"/>
          </p:cNvSpPr>
          <p:nvPr>
            <p:ph type="title"/>
          </p:nvPr>
        </p:nvSpPr>
        <p:spPr/>
        <p:txBody>
          <a:bodyPr/>
          <a:lstStyle/>
          <a:p>
            <a:r>
              <a:rPr lang="en-US" dirty="0"/>
              <a:t>INTRODUCTION</a:t>
            </a:r>
            <a:endParaRPr lang="en-IN" dirty="0"/>
          </a:p>
        </p:txBody>
      </p:sp>
      <p:sp>
        <p:nvSpPr>
          <p:cNvPr id="3" name="Content Placeholder 2">
            <a:extLst>
              <a:ext uri="{FF2B5EF4-FFF2-40B4-BE49-F238E27FC236}">
                <a16:creationId xmlns:a16="http://schemas.microsoft.com/office/drawing/2014/main" id="{29A698F7-141F-40F9-890E-B11FE684EE58}"/>
              </a:ext>
            </a:extLst>
          </p:cNvPr>
          <p:cNvSpPr>
            <a:spLocks noGrp="1"/>
          </p:cNvSpPr>
          <p:nvPr>
            <p:ph idx="1"/>
          </p:nvPr>
        </p:nvSpPr>
        <p:spPr/>
        <p:txBody>
          <a:bodyPr>
            <a:normAutofit lnSpcReduction="10000"/>
          </a:bodyPr>
          <a:lstStyle/>
          <a:p>
            <a:r>
              <a:rPr lang="en-US" b="0" i="0" dirty="0">
                <a:solidFill>
                  <a:srgbClr val="333333"/>
                </a:solidFill>
                <a:effectLst/>
                <a:latin typeface="Roboto" panose="020B0604020202020204" pitchFamily="2" charset="0"/>
              </a:rPr>
              <a:t>It is known that social media is one of the largest sources of unstructured data. Analyzing that data and harvesting meaning out of that is a tedious job. Recently opinion mining has become an emerging topic due to the vast amount of opinioned data available on the various social networking sites. Microblogging has appeared relatively recently, and twitter is the most popular microblogging sites used by the people. It is one of the biggest free, open data-source. In the world today, twitter often witnesses a lot of opinions. Opinion mining and sentiment analysis help researchers to gain insight into public emotions. In this paper, Twitter is used as a source of opinioned data. Twitter APIs are used for the collection of tweets.</a:t>
            </a:r>
            <a:endParaRPr lang="en-IN" dirty="0"/>
          </a:p>
        </p:txBody>
      </p:sp>
    </p:spTree>
    <p:extLst>
      <p:ext uri="{BB962C8B-B14F-4D97-AF65-F5344CB8AC3E}">
        <p14:creationId xmlns:p14="http://schemas.microsoft.com/office/powerpoint/2010/main" val="23515878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C1426E-C659-4DE2-A215-3D3AF12F2699}"/>
              </a:ext>
            </a:extLst>
          </p:cNvPr>
          <p:cNvSpPr>
            <a:spLocks noGrp="1"/>
          </p:cNvSpPr>
          <p:nvPr>
            <p:ph type="title"/>
          </p:nvPr>
        </p:nvSpPr>
        <p:spPr/>
        <p:txBody>
          <a:bodyPr/>
          <a:lstStyle/>
          <a:p>
            <a:r>
              <a:rPr lang="en-US" dirty="0"/>
              <a:t>METHODLOGY</a:t>
            </a:r>
            <a:br>
              <a:rPr lang="en-US" dirty="0"/>
            </a:br>
            <a:endParaRPr lang="en-IN" dirty="0"/>
          </a:p>
        </p:txBody>
      </p:sp>
      <p:sp>
        <p:nvSpPr>
          <p:cNvPr id="3" name="Content Placeholder 2">
            <a:extLst>
              <a:ext uri="{FF2B5EF4-FFF2-40B4-BE49-F238E27FC236}">
                <a16:creationId xmlns:a16="http://schemas.microsoft.com/office/drawing/2014/main" id="{90BCA6C8-6346-40BF-90F7-96D5AAC06526}"/>
              </a:ext>
            </a:extLst>
          </p:cNvPr>
          <p:cNvSpPr>
            <a:spLocks noGrp="1"/>
          </p:cNvSpPr>
          <p:nvPr>
            <p:ph idx="1"/>
          </p:nvPr>
        </p:nvSpPr>
        <p:spPr/>
        <p:txBody>
          <a:bodyPr/>
          <a:lstStyle/>
          <a:p>
            <a:r>
              <a:rPr lang="en-US" b="0" i="0" dirty="0">
                <a:solidFill>
                  <a:srgbClr val="2E2E2E"/>
                </a:solidFill>
                <a:effectLst/>
                <a:latin typeface="NexusSerif"/>
              </a:rPr>
              <a:t>The methodology adopted for the completion of the study is quantitative and qualitative and is categorized into five phases. </a:t>
            </a:r>
            <a:r>
              <a:rPr lang="en-US" b="0" i="0" dirty="0">
                <a:solidFill>
                  <a:srgbClr val="2E2E2E"/>
                </a:solidFill>
                <a:effectLst/>
                <a:latin typeface="NexusSerif"/>
                <a:hlinkClick r:id="rId2" tooltip="Learn more about Descriptive statistics from ScienceDirect's AI-generated Topic Pages"/>
              </a:rPr>
              <a:t>Descriptive statistics</a:t>
            </a:r>
            <a:r>
              <a:rPr lang="en-US" b="0" i="0" dirty="0">
                <a:solidFill>
                  <a:srgbClr val="2E2E2E"/>
                </a:solidFill>
                <a:effectLst/>
                <a:latin typeface="NexusSerif"/>
              </a:rPr>
              <a:t>, as well as Content analysis, form the basis of the study.</a:t>
            </a:r>
          </a:p>
          <a:p>
            <a:r>
              <a:rPr lang="en-US" b="0" i="0" dirty="0">
                <a:solidFill>
                  <a:srgbClr val="505050"/>
                </a:solidFill>
                <a:effectLst/>
                <a:latin typeface="NexusSerif"/>
              </a:rPr>
              <a:t> Phase I: Hashtag selection for tweet delimitation</a:t>
            </a:r>
          </a:p>
          <a:p>
            <a:r>
              <a:rPr lang="en-US" b="0" i="0" dirty="0">
                <a:solidFill>
                  <a:srgbClr val="505050"/>
                </a:solidFill>
                <a:effectLst/>
                <a:latin typeface="NexusSerif"/>
              </a:rPr>
              <a:t>Phase II: Harvesting of tweets</a:t>
            </a:r>
          </a:p>
          <a:p>
            <a:r>
              <a:rPr lang="en-US" b="0" i="0" dirty="0">
                <a:solidFill>
                  <a:srgbClr val="505050"/>
                </a:solidFill>
                <a:effectLst/>
                <a:latin typeface="NexusSerif"/>
              </a:rPr>
              <a:t> Phase III: Content analysis of tweets and tweet categorization</a:t>
            </a:r>
          </a:p>
          <a:p>
            <a:r>
              <a:rPr lang="en-US" b="0" i="0" dirty="0">
                <a:solidFill>
                  <a:srgbClr val="505050"/>
                </a:solidFill>
                <a:effectLst/>
                <a:latin typeface="NexusSerif"/>
              </a:rPr>
              <a:t>Phase IV: Positive, negative, and neutral sentiments of tweets</a:t>
            </a:r>
          </a:p>
          <a:p>
            <a:r>
              <a:rPr lang="en-IN" b="0" i="0" dirty="0">
                <a:solidFill>
                  <a:srgbClr val="505050"/>
                </a:solidFill>
                <a:effectLst/>
                <a:latin typeface="NexusSerif"/>
              </a:rPr>
              <a:t>Phase V: Word frequency</a:t>
            </a:r>
          </a:p>
          <a:p>
            <a:endParaRPr lang="en-IN" dirty="0"/>
          </a:p>
        </p:txBody>
      </p:sp>
    </p:spTree>
    <p:extLst>
      <p:ext uri="{BB962C8B-B14F-4D97-AF65-F5344CB8AC3E}">
        <p14:creationId xmlns:p14="http://schemas.microsoft.com/office/powerpoint/2010/main" val="42052443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8C6BC9-E80C-4CD8-8454-4C8927601CB4}"/>
              </a:ext>
            </a:extLst>
          </p:cNvPr>
          <p:cNvSpPr>
            <a:spLocks noGrp="1"/>
          </p:cNvSpPr>
          <p:nvPr>
            <p:ph type="title"/>
          </p:nvPr>
        </p:nvSpPr>
        <p:spPr/>
        <p:txBody>
          <a:bodyPr/>
          <a:lstStyle/>
          <a:p>
            <a:r>
              <a:rPr lang="en-US" dirty="0"/>
              <a:t>DATA ANALYSIS</a:t>
            </a:r>
            <a:endParaRPr lang="en-IN" dirty="0"/>
          </a:p>
        </p:txBody>
      </p:sp>
      <p:sp>
        <p:nvSpPr>
          <p:cNvPr id="3" name="Content Placeholder 2">
            <a:extLst>
              <a:ext uri="{FF2B5EF4-FFF2-40B4-BE49-F238E27FC236}">
                <a16:creationId xmlns:a16="http://schemas.microsoft.com/office/drawing/2014/main" id="{A125DBE8-87A9-4566-8223-63FC4BFF63B2}"/>
              </a:ext>
            </a:extLst>
          </p:cNvPr>
          <p:cNvSpPr>
            <a:spLocks noGrp="1"/>
          </p:cNvSpPr>
          <p:nvPr>
            <p:ph idx="1"/>
          </p:nvPr>
        </p:nvSpPr>
        <p:spPr/>
        <p:txBody>
          <a:bodyPr/>
          <a:lstStyle/>
          <a:p>
            <a:r>
              <a:rPr lang="en-US" b="0" i="0" dirty="0">
                <a:solidFill>
                  <a:srgbClr val="2E2E2E"/>
                </a:solidFill>
                <a:effectLst/>
                <a:latin typeface="NexusSerif"/>
              </a:rPr>
              <a:t>Twitter is used to express various sentiments during and after the event. A large proportion of tweets (4698; 35.71%) represent </a:t>
            </a:r>
            <a:r>
              <a:rPr lang="en-US" b="0" i="1" dirty="0">
                <a:solidFill>
                  <a:srgbClr val="2E2E2E"/>
                </a:solidFill>
                <a:effectLst/>
                <a:latin typeface="NexusSerif"/>
              </a:rPr>
              <a:t>“news and information</a:t>
            </a:r>
            <a:r>
              <a:rPr lang="en-US" b="0" i="0" dirty="0">
                <a:solidFill>
                  <a:srgbClr val="2E2E2E"/>
                </a:solidFill>
                <a:effectLst/>
                <a:latin typeface="NexusSerif"/>
              </a:rPr>
              <a:t>,” indicating that Twitter is mainly used to share real-time information. These tweets provide the current information pertinent to the chemical attack from the recognized news sources such as </a:t>
            </a:r>
            <a:r>
              <a:rPr lang="en-US" b="0" i="1" dirty="0">
                <a:solidFill>
                  <a:srgbClr val="2E2E2E"/>
                </a:solidFill>
                <a:effectLst/>
                <a:latin typeface="NexusSerif"/>
              </a:rPr>
              <a:t>B.B.C., Aljazeera, The Guardian, CNN</a:t>
            </a:r>
            <a:r>
              <a:rPr lang="en-US" b="0" i="0" dirty="0">
                <a:solidFill>
                  <a:srgbClr val="2E2E2E"/>
                </a:solidFill>
                <a:effectLst/>
                <a:latin typeface="NexusSerif"/>
              </a:rPr>
              <a:t>, etc.</a:t>
            </a:r>
            <a:endParaRPr lang="en-IN" dirty="0"/>
          </a:p>
        </p:txBody>
      </p:sp>
    </p:spTree>
    <p:extLst>
      <p:ext uri="{BB962C8B-B14F-4D97-AF65-F5344CB8AC3E}">
        <p14:creationId xmlns:p14="http://schemas.microsoft.com/office/powerpoint/2010/main" val="5043416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42EFFE-4194-4F1C-A8F2-63A904E9D598}"/>
              </a:ext>
            </a:extLst>
          </p:cNvPr>
          <p:cNvSpPr>
            <a:spLocks noGrp="1"/>
          </p:cNvSpPr>
          <p:nvPr>
            <p:ph type="title"/>
          </p:nvPr>
        </p:nvSpPr>
        <p:spPr/>
        <p:txBody>
          <a:bodyPr/>
          <a:lstStyle/>
          <a:p>
            <a:r>
              <a:rPr lang="en-US" dirty="0"/>
              <a:t>DISCUSSION AND CONCULUSIONS</a:t>
            </a:r>
            <a:br>
              <a:rPr lang="en-US" dirty="0"/>
            </a:br>
            <a:endParaRPr lang="en-IN" dirty="0"/>
          </a:p>
        </p:txBody>
      </p:sp>
      <p:sp>
        <p:nvSpPr>
          <p:cNvPr id="3" name="Content Placeholder 2">
            <a:extLst>
              <a:ext uri="{FF2B5EF4-FFF2-40B4-BE49-F238E27FC236}">
                <a16:creationId xmlns:a16="http://schemas.microsoft.com/office/drawing/2014/main" id="{CC66F5EA-5F32-4E1C-A27D-C957EC626F4C}"/>
              </a:ext>
            </a:extLst>
          </p:cNvPr>
          <p:cNvSpPr>
            <a:spLocks noGrp="1"/>
          </p:cNvSpPr>
          <p:nvPr>
            <p:ph idx="1"/>
          </p:nvPr>
        </p:nvSpPr>
        <p:spPr/>
        <p:txBody>
          <a:bodyPr>
            <a:normAutofit fontScale="92500" lnSpcReduction="10000"/>
          </a:bodyPr>
          <a:lstStyle/>
          <a:p>
            <a:r>
              <a:rPr lang="en-US" b="0" i="0" dirty="0">
                <a:solidFill>
                  <a:srgbClr val="2E2E2E"/>
                </a:solidFill>
                <a:effectLst/>
                <a:latin typeface="NexusSerif"/>
              </a:rPr>
              <a:t>In this study, the effort has been made to investigate the use of Twitter during and after the </a:t>
            </a:r>
            <a:r>
              <a:rPr lang="en-US" b="0" i="1" dirty="0">
                <a:solidFill>
                  <a:srgbClr val="2E2E2E"/>
                </a:solidFill>
                <a:effectLst/>
                <a:latin typeface="NexusSerif"/>
              </a:rPr>
              <a:t>“Syria Chemical Attack”</a:t>
            </a:r>
            <a:r>
              <a:rPr lang="en-US" b="0" i="0" dirty="0">
                <a:solidFill>
                  <a:srgbClr val="2E2E2E"/>
                </a:solidFill>
                <a:effectLst/>
                <a:latin typeface="NexusSerif"/>
              </a:rPr>
              <a:t> by examining the tweets related to the attack. The study reveals that the majority of the tweets belong to the category of “</a:t>
            </a:r>
            <a:r>
              <a:rPr lang="en-US" b="0" i="1" dirty="0">
                <a:solidFill>
                  <a:srgbClr val="2E2E2E"/>
                </a:solidFill>
                <a:effectLst/>
                <a:latin typeface="NexusSerif"/>
              </a:rPr>
              <a:t>news and information,”</a:t>
            </a:r>
            <a:r>
              <a:rPr lang="en-US" b="0" i="0" dirty="0">
                <a:solidFill>
                  <a:srgbClr val="2E2E2E"/>
                </a:solidFill>
                <a:effectLst/>
                <a:latin typeface="NexusSerif"/>
              </a:rPr>
              <a:t> followed by </a:t>
            </a:r>
            <a:r>
              <a:rPr lang="en-US" b="0" i="1" dirty="0">
                <a:solidFill>
                  <a:srgbClr val="2E2E2E"/>
                </a:solidFill>
                <a:effectLst/>
                <a:latin typeface="NexusSerif"/>
              </a:rPr>
              <a:t>“emotional,” “suggestive,”</a:t>
            </a:r>
            <a:r>
              <a:rPr lang="en-US" b="0" i="0" dirty="0">
                <a:solidFill>
                  <a:srgbClr val="2E2E2E"/>
                </a:solidFill>
                <a:effectLst/>
                <a:latin typeface="NexusSerif"/>
              </a:rPr>
              <a:t> and </a:t>
            </a:r>
            <a:r>
              <a:rPr lang="en-US" b="0" i="1" dirty="0">
                <a:solidFill>
                  <a:srgbClr val="2E2E2E"/>
                </a:solidFill>
                <a:effectLst/>
                <a:latin typeface="NexusSerif"/>
              </a:rPr>
              <a:t>"other"</a:t>
            </a:r>
            <a:r>
              <a:rPr lang="en-US" b="0" i="0" dirty="0">
                <a:solidFill>
                  <a:srgbClr val="2E2E2E"/>
                </a:solidFill>
                <a:effectLst/>
                <a:latin typeface="NexusSerif"/>
              </a:rPr>
              <a:t> categories. </a:t>
            </a:r>
          </a:p>
          <a:p>
            <a:r>
              <a:rPr lang="en-US" b="0" i="0" dirty="0">
                <a:solidFill>
                  <a:srgbClr val="2E2E2E"/>
                </a:solidFill>
                <a:effectLst/>
                <a:latin typeface="NexusSerif"/>
              </a:rPr>
              <a:t>The study also indicates the type of tweets that are highly diffused among Twitter users and create an impact employing likes and retweets. The higher the score of the </a:t>
            </a:r>
            <a:r>
              <a:rPr lang="en-US" b="0" i="1" dirty="0">
                <a:solidFill>
                  <a:srgbClr val="2E2E2E"/>
                </a:solidFill>
                <a:effectLst/>
                <a:latin typeface="NexusSerif"/>
              </a:rPr>
              <a:t>“re-tweets”</a:t>
            </a:r>
            <a:r>
              <a:rPr lang="en-US" b="0" i="0" dirty="0">
                <a:solidFill>
                  <a:srgbClr val="2E2E2E"/>
                </a:solidFill>
                <a:effectLst/>
                <a:latin typeface="NexusSerif"/>
              </a:rPr>
              <a:t> and </a:t>
            </a:r>
            <a:r>
              <a:rPr lang="en-US" b="0" i="1" dirty="0">
                <a:solidFill>
                  <a:srgbClr val="2E2E2E"/>
                </a:solidFill>
                <a:effectLst/>
                <a:latin typeface="NexusSerif"/>
              </a:rPr>
              <a:t>“likes,”</a:t>
            </a:r>
            <a:r>
              <a:rPr lang="en-US" b="0" i="0" dirty="0">
                <a:solidFill>
                  <a:srgbClr val="2E2E2E"/>
                </a:solidFill>
                <a:effectLst/>
                <a:latin typeface="NexusSerif"/>
              </a:rPr>
              <a:t> the greater is the impact . Re-tweeting reflects which message gets agreement and wide distribution on Twitter. The highest proportion of </a:t>
            </a:r>
            <a:r>
              <a:rPr lang="en-US" b="0" i="1" dirty="0">
                <a:solidFill>
                  <a:srgbClr val="2E2E2E"/>
                </a:solidFill>
                <a:effectLst/>
                <a:latin typeface="NexusSerif"/>
              </a:rPr>
              <a:t>“retweets”</a:t>
            </a:r>
            <a:r>
              <a:rPr lang="en-US" b="0" i="0" dirty="0">
                <a:solidFill>
                  <a:srgbClr val="2E2E2E"/>
                </a:solidFill>
                <a:effectLst/>
                <a:latin typeface="NexusSerif"/>
              </a:rPr>
              <a:t> and </a:t>
            </a:r>
            <a:r>
              <a:rPr lang="en-US" b="0" i="1" dirty="0">
                <a:solidFill>
                  <a:srgbClr val="2E2E2E"/>
                </a:solidFill>
                <a:effectLst/>
                <a:latin typeface="NexusSerif"/>
              </a:rPr>
              <a:t>“likes”</a:t>
            </a:r>
            <a:r>
              <a:rPr lang="en-US" b="0" i="0" dirty="0">
                <a:solidFill>
                  <a:srgbClr val="2E2E2E"/>
                </a:solidFill>
                <a:effectLst/>
                <a:latin typeface="NexusSerif"/>
              </a:rPr>
              <a:t> in the study belongs to the tweet categories that </a:t>
            </a:r>
            <a:r>
              <a:rPr lang="en-US" b="0" i="1" dirty="0">
                <a:solidFill>
                  <a:srgbClr val="2E2E2E"/>
                </a:solidFill>
                <a:effectLst/>
                <a:latin typeface="NexusSerif"/>
              </a:rPr>
              <a:t>“criticize”</a:t>
            </a:r>
            <a:r>
              <a:rPr lang="en-US" b="0" i="0" dirty="0">
                <a:solidFill>
                  <a:srgbClr val="2E2E2E"/>
                </a:solidFill>
                <a:effectLst/>
                <a:latin typeface="NexusSerif"/>
              </a:rPr>
              <a:t> and </a:t>
            </a:r>
            <a:r>
              <a:rPr lang="en-US" b="0" i="1" dirty="0">
                <a:solidFill>
                  <a:srgbClr val="2E2E2E"/>
                </a:solidFill>
                <a:effectLst/>
                <a:latin typeface="NexusSerif"/>
              </a:rPr>
              <a:t>“support”</a:t>
            </a:r>
            <a:r>
              <a:rPr lang="en-US" b="0" i="0" dirty="0">
                <a:solidFill>
                  <a:srgbClr val="2E2E2E"/>
                </a:solidFill>
                <a:effectLst/>
                <a:latin typeface="NexusSerif"/>
              </a:rPr>
              <a:t> government, thus showing the high impact or the influence over the rest of the categories. </a:t>
            </a:r>
          </a:p>
          <a:p>
            <a:endParaRPr lang="en-IN" dirty="0"/>
          </a:p>
        </p:txBody>
      </p:sp>
    </p:spTree>
    <p:extLst>
      <p:ext uri="{BB962C8B-B14F-4D97-AF65-F5344CB8AC3E}">
        <p14:creationId xmlns:p14="http://schemas.microsoft.com/office/powerpoint/2010/main" val="20953714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408F3C-EFBF-4830-8A5C-536787CB8881}"/>
              </a:ext>
            </a:extLst>
          </p:cNvPr>
          <p:cNvSpPr>
            <a:spLocks noGrp="1"/>
          </p:cNvSpPr>
          <p:nvPr>
            <p:ph type="title"/>
          </p:nvPr>
        </p:nvSpPr>
        <p:spPr/>
        <p:txBody>
          <a:bodyPr/>
          <a:lstStyle/>
          <a:p>
            <a:r>
              <a:rPr lang="en-US" dirty="0"/>
              <a:t>LIMITATION AND FUTURE RESEARCH</a:t>
            </a:r>
            <a:br>
              <a:rPr lang="en-US" dirty="0"/>
            </a:br>
            <a:endParaRPr lang="en-IN" dirty="0"/>
          </a:p>
        </p:txBody>
      </p:sp>
      <p:sp>
        <p:nvSpPr>
          <p:cNvPr id="3" name="Content Placeholder 2">
            <a:extLst>
              <a:ext uri="{FF2B5EF4-FFF2-40B4-BE49-F238E27FC236}">
                <a16:creationId xmlns:a16="http://schemas.microsoft.com/office/drawing/2014/main" id="{35587BC1-65E4-4D6F-9E05-91469A5A3FBB}"/>
              </a:ext>
            </a:extLst>
          </p:cNvPr>
          <p:cNvSpPr>
            <a:spLocks noGrp="1"/>
          </p:cNvSpPr>
          <p:nvPr>
            <p:ph idx="1"/>
          </p:nvPr>
        </p:nvSpPr>
        <p:spPr/>
        <p:txBody>
          <a:bodyPr>
            <a:normAutofit lnSpcReduction="10000"/>
          </a:bodyPr>
          <a:lstStyle/>
          <a:p>
            <a:r>
              <a:rPr lang="en-US" b="0" i="0" dirty="0">
                <a:solidFill>
                  <a:srgbClr val="2E2E2E"/>
                </a:solidFill>
                <a:effectLst/>
                <a:latin typeface="NexusSerif"/>
              </a:rPr>
              <a:t>The study is one of its types to show how the Twitter-sphere reacts during human-made disasters. It would be interesting to perform sentiment analysis on a large scale by including other </a:t>
            </a:r>
            <a:r>
              <a:rPr lang="en-US" b="0" i="0" dirty="0">
                <a:solidFill>
                  <a:srgbClr val="2E2E2E"/>
                </a:solidFill>
                <a:effectLst/>
                <a:latin typeface="NexusSerif"/>
                <a:hlinkClick r:id="rId2" tooltip="Learn more about social networking sites from ScienceDirect's AI-generated Topic Pages"/>
              </a:rPr>
              <a:t>social networking sites</a:t>
            </a:r>
            <a:r>
              <a:rPr lang="en-US" b="0" i="0" dirty="0">
                <a:solidFill>
                  <a:srgbClr val="2E2E2E"/>
                </a:solidFill>
                <a:effectLst/>
                <a:latin typeface="NexusSerif"/>
              </a:rPr>
              <a:t> that might produce different results. As the study covers only tweets in the English language, it cannot reflect the differences and sentiments of the non-English tweeter sphere.</a:t>
            </a:r>
          </a:p>
          <a:p>
            <a:r>
              <a:rPr lang="en-US" b="0" i="0" dirty="0">
                <a:solidFill>
                  <a:srgbClr val="2E2E2E"/>
                </a:solidFill>
                <a:effectLst/>
                <a:latin typeface="NexusSerif"/>
              </a:rPr>
              <a:t> Future studies may look into how Twitter changes news coverage and reporting, including sharing of photographic/video evidence during disasters and examine the genuineness and authenticity of news shared on it; so that decision-makers such as police and disaster response teams can keep the people peaceful, united, and safe.</a:t>
            </a:r>
            <a:endParaRPr lang="en-IN" dirty="0"/>
          </a:p>
        </p:txBody>
      </p:sp>
    </p:spTree>
    <p:extLst>
      <p:ext uri="{BB962C8B-B14F-4D97-AF65-F5344CB8AC3E}">
        <p14:creationId xmlns:p14="http://schemas.microsoft.com/office/powerpoint/2010/main" val="39611536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F447D0-882C-421A-A920-D120A27623C6}"/>
              </a:ext>
            </a:extLst>
          </p:cNvPr>
          <p:cNvSpPr>
            <a:spLocks noGrp="1"/>
          </p:cNvSpPr>
          <p:nvPr>
            <p:ph type="title"/>
          </p:nvPr>
        </p:nvSpPr>
        <p:spPr/>
        <p:txBody>
          <a:bodyPr/>
          <a:lstStyle/>
          <a:p>
            <a:r>
              <a:rPr lang="en-US" dirty="0"/>
              <a:t>REFERENCES</a:t>
            </a:r>
            <a:endParaRPr lang="en-IN" dirty="0"/>
          </a:p>
        </p:txBody>
      </p:sp>
      <p:sp>
        <p:nvSpPr>
          <p:cNvPr id="4" name="Rectangle 1">
            <a:extLst>
              <a:ext uri="{FF2B5EF4-FFF2-40B4-BE49-F238E27FC236}">
                <a16:creationId xmlns:a16="http://schemas.microsoft.com/office/drawing/2014/main" id="{924A61F3-46F5-4A65-923B-8D7881A61E78}"/>
              </a:ext>
            </a:extLst>
          </p:cNvPr>
          <p:cNvSpPr>
            <a:spLocks noGrp="1" noChangeArrowheads="1"/>
          </p:cNvSpPr>
          <p:nvPr>
            <p:ph idx="1"/>
          </p:nvPr>
        </p:nvSpPr>
        <p:spPr bwMode="auto">
          <a:xfrm>
            <a:off x="838200" y="1872020"/>
            <a:ext cx="8433816" cy="452431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152352" bIns="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rgbClr val="323232"/>
                </a:solidFill>
                <a:effectLst/>
                <a:latin typeface="NexusSerif"/>
              </a:rPr>
              <a:t>N. Ozturk, S. Ayvaz</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dirty="0">
                <a:ln>
                  <a:noFill/>
                </a:ln>
                <a:solidFill>
                  <a:srgbClr val="323232"/>
                </a:solidFill>
                <a:effectLst/>
                <a:latin typeface="NexusSerif"/>
              </a:rPr>
              <a:t>Sentiment analysis on Twitter: a text mining approach to the Syrian refugee crisis</a:t>
            </a:r>
            <a:endParaRPr kumimoji="0" lang="en-US" altLang="en-US" sz="1200" b="0" i="0" u="none" strike="noStrike" cap="none" normalizeH="0" baseline="0" dirty="0">
              <a:ln>
                <a:noFill/>
              </a:ln>
              <a:solidFill>
                <a:srgbClr val="323232"/>
              </a:solidFill>
              <a:effectLst/>
              <a:latin typeface="NexusSerif"/>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rgbClr val="323232"/>
                </a:solidFill>
                <a:effectLst/>
                <a:latin typeface="NexusSerif"/>
              </a:rPr>
              <a:t>Telematics Inf., 35 (1) (2018), pp. 136-147, </a:t>
            </a:r>
            <a:r>
              <a:rPr kumimoji="0" lang="en-US" altLang="en-US" sz="1200" b="0" i="0" u="none" strike="noStrike" cap="none" normalizeH="0" baseline="0" dirty="0">
                <a:ln>
                  <a:noFill/>
                </a:ln>
                <a:solidFill>
                  <a:srgbClr val="0C7DBB"/>
                </a:solidFill>
                <a:effectLst/>
                <a:latin typeface="NexusSerif"/>
                <a:hlinkClick r:id="rId2"/>
              </a:rPr>
              <a:t>10.1016/j.tele.2017.10.006</a:t>
            </a:r>
            <a:endParaRPr kumimoji="0" lang="en-US" altLang="en-US" sz="1200" b="0" i="0" u="none" strike="noStrike" cap="none" normalizeH="0" baseline="0" dirty="0">
              <a:ln>
                <a:noFill/>
              </a:ln>
              <a:solidFill>
                <a:srgbClr val="323232"/>
              </a:solidFill>
              <a:effectLst/>
              <a:latin typeface="NexusSerif"/>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rgbClr val="0C7DBB"/>
                </a:solidFill>
                <a:effectLst/>
                <a:latin typeface="NexusSans"/>
                <a:hlinkClick r:id="rId3"/>
              </a:rPr>
              <a:t>Article</a:t>
            </a:r>
            <a:r>
              <a:rPr kumimoji="0" lang="en-US" altLang="en-US" sz="1200" b="0" i="0" u="none" strike="noStrike" cap="none" normalizeH="0" baseline="0" dirty="0">
                <a:ln>
                  <a:noFill/>
                </a:ln>
                <a:solidFill>
                  <a:srgbClr val="007398"/>
                </a:solidFill>
                <a:effectLst/>
                <a:latin typeface="NexusSans"/>
                <a:hlinkClick r:id="rId4"/>
              </a:rPr>
              <a:t>Download PDF</a:t>
            </a:r>
            <a:r>
              <a:rPr kumimoji="0" lang="en-US" altLang="en-US" sz="1200" b="0" i="0" u="none" strike="noStrike" cap="none" normalizeH="0" baseline="0" dirty="0">
                <a:ln>
                  <a:noFill/>
                </a:ln>
                <a:solidFill>
                  <a:srgbClr val="0C7DBB"/>
                </a:solidFill>
                <a:effectLst/>
                <a:latin typeface="NexusSans"/>
                <a:hlinkClick r:id="rId5"/>
              </a:rPr>
              <a:t>View Record in Scopus</a:t>
            </a:r>
            <a:r>
              <a:rPr kumimoji="0" lang="en-US" altLang="en-US" sz="1200" b="0" i="0" u="none" strike="noStrike" cap="none" normalizeH="0" baseline="0" dirty="0">
                <a:ln>
                  <a:noFill/>
                </a:ln>
                <a:solidFill>
                  <a:srgbClr val="0C7DBB"/>
                </a:solidFill>
                <a:effectLst/>
                <a:latin typeface="NexusSans"/>
                <a:hlinkClick r:id="rId6"/>
              </a:rPr>
              <a:t>Google Scholar</a:t>
            </a:r>
            <a:endParaRPr kumimoji="0" lang="en-US" altLang="en-US" sz="1200" b="0" i="0" u="none" strike="noStrike" cap="none" normalizeH="0" baseline="0" dirty="0">
              <a:ln>
                <a:noFill/>
              </a:ln>
              <a:solidFill>
                <a:srgbClr val="323232"/>
              </a:solidFill>
              <a:effectLst/>
              <a:latin typeface="NexusSerif"/>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200" b="0" i="0" u="none" strike="noStrike" cap="none" normalizeH="0" baseline="0" dirty="0">
              <a:ln>
                <a:noFill/>
              </a:ln>
              <a:solidFill>
                <a:srgbClr val="0C7DBB"/>
              </a:solidFill>
              <a:effectLst/>
              <a:latin typeface="NexusSerif"/>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200" b="0" i="0" u="none" strike="noStrike" cap="none" normalizeH="0" baseline="0" dirty="0">
              <a:ln>
                <a:noFill/>
              </a:ln>
              <a:solidFill>
                <a:srgbClr val="323232"/>
              </a:solidFill>
              <a:effectLst/>
              <a:latin typeface="NexusSerif"/>
            </a:endParaRPr>
          </a:p>
          <a:p>
            <a:pPr marL="457200" marR="0" lvl="1" indent="-45720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rgbClr val="323232"/>
                </a:solidFill>
                <a:effectLst/>
                <a:latin typeface="NexusSerif"/>
              </a:rPr>
              <a:t>M. Brennan</a:t>
            </a:r>
          </a:p>
          <a:p>
            <a:pPr marL="457200" marR="0" lvl="1" indent="-457200" algn="l"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dirty="0">
                <a:ln>
                  <a:noFill/>
                </a:ln>
                <a:solidFill>
                  <a:srgbClr val="323232"/>
                </a:solidFill>
                <a:effectLst/>
                <a:latin typeface="NexusSerif"/>
              </a:rPr>
              <a:t>Condolence books: language and meaning in the mourning for hillsborough and diana</a:t>
            </a:r>
            <a:endParaRPr kumimoji="0" lang="en-US" altLang="en-US" sz="1200" b="0" i="0" u="none" strike="noStrike" cap="none" normalizeH="0" baseline="0" dirty="0">
              <a:ln>
                <a:noFill/>
              </a:ln>
              <a:solidFill>
                <a:srgbClr val="323232"/>
              </a:solidFill>
              <a:effectLst/>
              <a:latin typeface="NexusSerif"/>
            </a:endParaRPr>
          </a:p>
          <a:p>
            <a:pPr marL="457200" marR="0" lvl="1" indent="-45720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rgbClr val="323232"/>
                </a:solidFill>
                <a:effectLst/>
                <a:latin typeface="NexusSerif"/>
              </a:rPr>
              <a:t>Death Stud., 32 (4) (2008), pp. 326-351, </a:t>
            </a:r>
            <a:r>
              <a:rPr kumimoji="0" lang="en-US" altLang="en-US" sz="1200" b="0" i="0" u="none" strike="noStrike" cap="none" normalizeH="0" baseline="0" dirty="0">
                <a:ln>
                  <a:noFill/>
                </a:ln>
                <a:solidFill>
                  <a:srgbClr val="0C7DBB"/>
                </a:solidFill>
                <a:effectLst/>
                <a:latin typeface="NexusSerif"/>
                <a:hlinkClick r:id="rId7"/>
              </a:rPr>
              <a:t>10.1080/07481180801974729</a:t>
            </a:r>
            <a:endParaRPr kumimoji="0" lang="en-US" altLang="en-US" sz="1200" b="0" i="0" u="none" strike="noStrike" cap="none" normalizeH="0" baseline="0" dirty="0">
              <a:ln>
                <a:noFill/>
              </a:ln>
              <a:solidFill>
                <a:srgbClr val="323232"/>
              </a:solidFill>
              <a:effectLst/>
              <a:latin typeface="NexusSerif"/>
            </a:endParaRPr>
          </a:p>
          <a:p>
            <a:pPr marL="457200" marR="0" lvl="1" indent="-45720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rgbClr val="0C7DBB"/>
                </a:solidFill>
                <a:effectLst/>
                <a:latin typeface="NexusSans"/>
                <a:hlinkClick r:id="rId7"/>
              </a:rPr>
              <a:t>CrossRef</a:t>
            </a:r>
            <a:r>
              <a:rPr kumimoji="0" lang="en-US" altLang="en-US" sz="1200" b="0" i="0" u="none" strike="noStrike" cap="none" normalizeH="0" baseline="0" dirty="0">
                <a:ln>
                  <a:noFill/>
                </a:ln>
                <a:solidFill>
                  <a:srgbClr val="0C7DBB"/>
                </a:solidFill>
                <a:effectLst/>
                <a:latin typeface="NexusSans"/>
                <a:hlinkClick r:id="rId8"/>
              </a:rPr>
              <a:t>View Record in Scopus</a:t>
            </a:r>
            <a:r>
              <a:rPr kumimoji="0" lang="en-US" altLang="en-US" sz="1200" b="0" i="0" u="none" strike="noStrike" cap="none" normalizeH="0" baseline="0" dirty="0">
                <a:ln>
                  <a:noFill/>
                </a:ln>
                <a:solidFill>
                  <a:srgbClr val="0C7DBB"/>
                </a:solidFill>
                <a:effectLst/>
                <a:latin typeface="NexusSans"/>
                <a:hlinkClick r:id="rId9"/>
              </a:rPr>
              <a:t>Google Scholar</a:t>
            </a:r>
            <a:endParaRPr kumimoji="0" lang="en-US" altLang="en-US" sz="1200" b="0" i="0" u="none" strike="noStrike" cap="none" normalizeH="0" baseline="0" dirty="0">
              <a:ln>
                <a:noFill/>
              </a:ln>
              <a:solidFill>
                <a:srgbClr val="323232"/>
              </a:solidFill>
              <a:effectLst/>
              <a:latin typeface="NexusSerif"/>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200" b="0" i="0" u="none" strike="noStrike" cap="none" normalizeH="0" baseline="0" dirty="0">
              <a:ln>
                <a:noFill/>
              </a:ln>
              <a:solidFill>
                <a:srgbClr val="0C7DBB"/>
              </a:solidFill>
              <a:effectLst/>
              <a:latin typeface="NexusSerif"/>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200" b="0" i="0" u="none" strike="noStrike" cap="none" normalizeH="0" baseline="0" dirty="0">
              <a:ln>
                <a:noFill/>
              </a:ln>
              <a:solidFill>
                <a:srgbClr val="323232"/>
              </a:solidFill>
              <a:effectLst/>
              <a:latin typeface="NexusSerif"/>
            </a:endParaRPr>
          </a:p>
          <a:p>
            <a:pPr marL="457200" marR="0" lvl="1" indent="-45720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rgbClr val="323232"/>
                </a:solidFill>
                <a:effectLst/>
                <a:latin typeface="NexusSerif"/>
              </a:rPr>
              <a:t>K.M. Carley, M. Malik, P.M. Landwehr, J. Pfeffer, M. Kowalchuck</a:t>
            </a:r>
          </a:p>
          <a:p>
            <a:pPr marL="457200" marR="0" lvl="1" indent="-457200" algn="l"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dirty="0">
                <a:ln>
                  <a:noFill/>
                </a:ln>
                <a:solidFill>
                  <a:srgbClr val="323232"/>
                </a:solidFill>
                <a:effectLst/>
                <a:latin typeface="NexusSerif"/>
              </a:rPr>
              <a:t>Crowd sourcing disaster management: the complex nature of Twitter usage in Padang Indonesia</a:t>
            </a:r>
            <a:endParaRPr kumimoji="0" lang="en-US" altLang="en-US" sz="1200" b="0" i="0" u="none" strike="noStrike" cap="none" normalizeH="0" baseline="0" dirty="0">
              <a:ln>
                <a:noFill/>
              </a:ln>
              <a:solidFill>
                <a:srgbClr val="323232"/>
              </a:solidFill>
              <a:effectLst/>
              <a:latin typeface="NexusSerif"/>
            </a:endParaRPr>
          </a:p>
          <a:p>
            <a:pPr marL="457200" marR="0" lvl="1" indent="-45720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rgbClr val="323232"/>
                </a:solidFill>
                <a:effectLst/>
                <a:latin typeface="NexusSerif"/>
              </a:rPr>
              <a:t>Saf. Sci., 90 (2016), pp. 48-61, </a:t>
            </a:r>
            <a:r>
              <a:rPr kumimoji="0" lang="en-US" altLang="en-US" sz="1200" b="0" i="0" u="none" strike="noStrike" cap="none" normalizeH="0" baseline="0" dirty="0">
                <a:ln>
                  <a:noFill/>
                </a:ln>
                <a:solidFill>
                  <a:srgbClr val="0C7DBB"/>
                </a:solidFill>
                <a:effectLst/>
                <a:latin typeface="NexusSerif"/>
                <a:hlinkClick r:id="rId10"/>
              </a:rPr>
              <a:t>10.1016/j.ssci.2016.04.002</a:t>
            </a:r>
            <a:endParaRPr kumimoji="0" lang="en-US" altLang="en-US" sz="1200" b="0" i="0" u="none" strike="noStrike" cap="none" normalizeH="0" baseline="0" dirty="0">
              <a:ln>
                <a:noFill/>
              </a:ln>
              <a:solidFill>
                <a:srgbClr val="323232"/>
              </a:solidFill>
              <a:effectLst/>
              <a:latin typeface="NexusSerif"/>
            </a:endParaRPr>
          </a:p>
          <a:p>
            <a:pPr marL="457200" marR="0" lvl="1" indent="-45720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rgbClr val="0C7DBB"/>
                </a:solidFill>
                <a:effectLst/>
                <a:latin typeface="NexusSans"/>
                <a:hlinkClick r:id="rId11"/>
              </a:rPr>
              <a:t>Article</a:t>
            </a:r>
            <a:r>
              <a:rPr kumimoji="0" lang="en-US" altLang="en-US" sz="1200" b="0" i="0" u="none" strike="noStrike" cap="none" normalizeH="0" baseline="0" dirty="0">
                <a:ln>
                  <a:noFill/>
                </a:ln>
                <a:solidFill>
                  <a:srgbClr val="007398"/>
                </a:solidFill>
                <a:effectLst/>
                <a:latin typeface="NexusSans"/>
                <a:hlinkClick r:id="rId12"/>
              </a:rPr>
              <a:t>Download PDF</a:t>
            </a:r>
            <a:r>
              <a:rPr kumimoji="0" lang="en-US" altLang="en-US" sz="1200" b="0" i="0" u="none" strike="noStrike" cap="none" normalizeH="0" baseline="0" dirty="0">
                <a:ln>
                  <a:noFill/>
                </a:ln>
                <a:solidFill>
                  <a:srgbClr val="0C7DBB"/>
                </a:solidFill>
                <a:effectLst/>
                <a:latin typeface="NexusSans"/>
                <a:hlinkClick r:id="rId13"/>
              </a:rPr>
              <a:t>View Record in Scopus</a:t>
            </a:r>
            <a:r>
              <a:rPr kumimoji="0" lang="en-US" altLang="en-US" sz="1200" b="0" i="0" u="none" strike="noStrike" cap="none" normalizeH="0" baseline="0" dirty="0">
                <a:ln>
                  <a:noFill/>
                </a:ln>
                <a:solidFill>
                  <a:srgbClr val="0C7DBB"/>
                </a:solidFill>
                <a:effectLst/>
                <a:latin typeface="NexusSans"/>
                <a:hlinkClick r:id="rId14"/>
              </a:rPr>
              <a:t>Google Scholar</a:t>
            </a:r>
            <a:endParaRPr kumimoji="0" lang="en-US" altLang="en-US" sz="1200" b="0" i="0" u="none" strike="noStrike" cap="none" normalizeH="0" baseline="0" dirty="0">
              <a:ln>
                <a:noFill/>
              </a:ln>
              <a:solidFill>
                <a:srgbClr val="323232"/>
              </a:solidFill>
              <a:effectLst/>
              <a:latin typeface="NexusSerif"/>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200" b="0" i="0" u="none" strike="noStrike" cap="none" normalizeH="0" baseline="0" dirty="0">
              <a:ln>
                <a:noFill/>
              </a:ln>
              <a:solidFill>
                <a:srgbClr val="0C7DBB"/>
              </a:solidFill>
              <a:effectLst/>
              <a:latin typeface="NexusSerif"/>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200" b="0" i="0" u="none" strike="noStrike" cap="none" normalizeH="0" baseline="0" dirty="0">
              <a:ln>
                <a:noFill/>
              </a:ln>
              <a:solidFill>
                <a:srgbClr val="323232"/>
              </a:solidFill>
              <a:effectLst/>
              <a:latin typeface="NexusSerif"/>
            </a:endParaRPr>
          </a:p>
          <a:p>
            <a:pPr marL="457200" marR="0" lvl="1" indent="-45720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rgbClr val="323232"/>
                </a:solidFill>
                <a:effectLst/>
                <a:latin typeface="NexusSerif"/>
              </a:rPr>
              <a:t>D.H. Goh, C.S. Lee</a:t>
            </a:r>
          </a:p>
          <a:p>
            <a:pPr marL="457200" marR="0" lvl="1" indent="-457200" algn="l"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dirty="0">
                <a:ln>
                  <a:noFill/>
                </a:ln>
                <a:solidFill>
                  <a:srgbClr val="323232"/>
                </a:solidFill>
                <a:effectLst/>
                <a:latin typeface="NexusSerif"/>
              </a:rPr>
              <a:t>An analysis of tweets in response to the death of Michael Jackson</a:t>
            </a:r>
            <a:endParaRPr kumimoji="0" lang="en-US" altLang="en-US" sz="1200" b="0" i="0" u="none" strike="noStrike" cap="none" normalizeH="0" baseline="0" dirty="0">
              <a:ln>
                <a:noFill/>
              </a:ln>
              <a:solidFill>
                <a:srgbClr val="323232"/>
              </a:solidFill>
              <a:effectLst/>
              <a:latin typeface="NexusSerif"/>
            </a:endParaRPr>
          </a:p>
          <a:p>
            <a:pPr marL="457200" marR="0" lvl="1" indent="-45720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rgbClr val="323232"/>
                </a:solidFill>
                <a:effectLst/>
                <a:latin typeface="NexusSerif"/>
              </a:rPr>
              <a:t>ASLIB Proc., 63 (5) (2011), pp. 432-444, </a:t>
            </a:r>
            <a:r>
              <a:rPr kumimoji="0" lang="en-US" altLang="en-US" sz="1200" b="0" i="0" u="none" strike="noStrike" cap="none" normalizeH="0" baseline="0" dirty="0">
                <a:ln>
                  <a:noFill/>
                </a:ln>
                <a:solidFill>
                  <a:srgbClr val="0C7DBB"/>
                </a:solidFill>
                <a:effectLst/>
                <a:latin typeface="NexusSerif"/>
                <a:hlinkClick r:id="rId15"/>
              </a:rPr>
              <a:t>10.1108/00012531111164941</a:t>
            </a:r>
            <a:endParaRPr kumimoji="0" lang="en-US" altLang="en-US" sz="1200" b="0" i="0" u="none" strike="noStrike" cap="none" normalizeH="0" baseline="0" dirty="0">
              <a:ln>
                <a:noFill/>
              </a:ln>
              <a:solidFill>
                <a:srgbClr val="323232"/>
              </a:solidFill>
              <a:effectLst/>
              <a:latin typeface="NexusSerif"/>
            </a:endParaRPr>
          </a:p>
          <a:p>
            <a:pPr marL="457200" marR="0" lvl="1" indent="-45720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rgbClr val="0C7DBB"/>
                </a:solidFill>
                <a:effectLst/>
                <a:latin typeface="NexusSans"/>
                <a:hlinkClick r:id="rId16"/>
              </a:rPr>
              <a:t>Google Scholar</a:t>
            </a:r>
            <a:endParaRPr kumimoji="0" lang="en-US" altLang="en-US" sz="1200" b="0" i="0" u="none" strike="noStrike" cap="none" normalizeH="0" baseline="0" dirty="0">
              <a:ln>
                <a:noFill/>
              </a:ln>
              <a:solidFill>
                <a:srgbClr val="323232"/>
              </a:solidFill>
              <a:effectLst/>
              <a:latin typeface="NexusSerif"/>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200" b="0" i="0" u="none" strike="noStrike" cap="none" normalizeH="0" baseline="0" dirty="0">
              <a:ln>
                <a:noFill/>
              </a:ln>
              <a:solidFill>
                <a:srgbClr val="0C7DBB"/>
              </a:solidFill>
              <a:effectLst/>
              <a:latin typeface="NexusSerif"/>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83278152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120</TotalTime>
  <Words>810</Words>
  <Application>Microsoft Office PowerPoint</Application>
  <PresentationFormat>Widescreen</PresentationFormat>
  <Paragraphs>51</Paragraphs>
  <Slides>8</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8</vt:i4>
      </vt:variant>
    </vt:vector>
  </HeadingPairs>
  <TitlesOfParts>
    <vt:vector size="16" baseType="lpstr">
      <vt:lpstr>Arial</vt:lpstr>
      <vt:lpstr>Calibri</vt:lpstr>
      <vt:lpstr>Calibri Light</vt:lpstr>
      <vt:lpstr>Elephant</vt:lpstr>
      <vt:lpstr>NexusSans</vt:lpstr>
      <vt:lpstr>NexusSerif</vt:lpstr>
      <vt:lpstr>Roboto</vt:lpstr>
      <vt:lpstr>Office Theme</vt:lpstr>
      <vt:lpstr>Sentiment analysis of tweets related to Syria Chemical Attack</vt:lpstr>
      <vt:lpstr>CONTENTS</vt:lpstr>
      <vt:lpstr>INTRODUCTION</vt:lpstr>
      <vt:lpstr>METHODLOGY </vt:lpstr>
      <vt:lpstr>DATA ANALYSIS</vt:lpstr>
      <vt:lpstr>DISCUSSION AND CONCULUSIONS </vt:lpstr>
      <vt:lpstr>LIMITATION AND FUTURE RESEARCH </vt:lpstr>
      <vt:lpstr>REFERENCES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Sentiment analysis of tweets related to Syria Chemical Attack</dc:title>
  <dc:creator>Fajar Ul Islam</dc:creator>
  <cp:lastModifiedBy>Fajar Ul Islam</cp:lastModifiedBy>
  <cp:revision>22</cp:revision>
  <dcterms:created xsi:type="dcterms:W3CDTF">2021-07-13T13:14:22Z</dcterms:created>
  <dcterms:modified xsi:type="dcterms:W3CDTF">2021-07-13T15:15:11Z</dcterms:modified>
</cp:coreProperties>
</file>