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FB14BDD-6FE4-439B-9892-B64720032A7A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EC3E09BB-F001-4E20-9644-EEEFA33B7E4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794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4BDD-6FE4-439B-9892-B64720032A7A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09BB-F001-4E20-9644-EEEFA33B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3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7FB14BDD-6FE4-439B-9892-B64720032A7A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EC3E09BB-F001-4E20-9644-EEEFA33B7E49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693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4BDD-6FE4-439B-9892-B64720032A7A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09BB-F001-4E20-9644-EEEFA33B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33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FB14BDD-6FE4-439B-9892-B64720032A7A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C3E09BB-F001-4E20-9644-EEEFA33B7E4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939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4BDD-6FE4-439B-9892-B64720032A7A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09BB-F001-4E20-9644-EEEFA33B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1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4BDD-6FE4-439B-9892-B64720032A7A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09BB-F001-4E20-9644-EEEFA33B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8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4BDD-6FE4-439B-9892-B64720032A7A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09BB-F001-4E20-9644-EEEFA33B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64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4BDD-6FE4-439B-9892-B64720032A7A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09BB-F001-4E20-9644-EEEFA33B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62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4BDD-6FE4-439B-9892-B64720032A7A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09BB-F001-4E20-9644-EEEFA33B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77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4BDD-6FE4-439B-9892-B64720032A7A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09BB-F001-4E20-9644-EEEFA33B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31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FB14BDD-6FE4-439B-9892-B64720032A7A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EC3E09BB-F001-4E20-9644-EEEFA33B7E4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658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74D0FE1-939D-40D8-83FF-9760166C30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9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D619C6-1F34-4F94-B74E-6A05D03DB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912" y="1143293"/>
            <a:ext cx="7635987" cy="4268965"/>
          </a:xfrm>
        </p:spPr>
        <p:txBody>
          <a:bodyPr>
            <a:normAutofit/>
          </a:bodyPr>
          <a:lstStyle/>
          <a:p>
            <a:r>
              <a:rPr lang="en-US" sz="6000"/>
              <a:t>The Wars of the Roses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1818D-6EAF-42B8-869C-E6686B9D8B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635986" cy="70635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ENGL 212</a:t>
            </a:r>
            <a:endParaRPr lang="en-US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A94FB8C-E571-44EE-B6FB-9D4D378B5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reeform 6">
            <a:extLst>
              <a:ext uri="{FF2B5EF4-FFF2-40B4-BE49-F238E27FC236}">
                <a16:creationId xmlns:a16="http://schemas.microsoft.com/office/drawing/2014/main" id="{97EF6CE1-A1CD-4E7C-836A-7FE57149A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05983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9C048-3130-4658-AF98-8F0297C15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70B7D-732C-47A2-871D-B8E3F0A44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English war of dynastic succession, 1455-87</a:t>
            </a:r>
          </a:p>
          <a:p>
            <a:r>
              <a:rPr lang="en-US" dirty="0"/>
              <a:t>Ends in the rise of the Tudor dynasty (Elizabeth I’s family)</a:t>
            </a:r>
          </a:p>
          <a:p>
            <a:r>
              <a:rPr lang="en-US" dirty="0"/>
              <a:t>Gets its name from Shakespeare</a:t>
            </a:r>
          </a:p>
          <a:p>
            <a:pPr lvl="1"/>
            <a:r>
              <a:rPr lang="en-US" dirty="0"/>
              <a:t>Scene in Henry VI, Part 1</a:t>
            </a:r>
          </a:p>
          <a:p>
            <a:pPr lvl="1"/>
            <a:r>
              <a:rPr lang="en-US" dirty="0"/>
              <a:t>White rose: House of York</a:t>
            </a:r>
          </a:p>
          <a:p>
            <a:pPr lvl="1"/>
            <a:r>
              <a:rPr lang="en-US" dirty="0"/>
              <a:t>Red rose: House of Lancaster*</a:t>
            </a:r>
          </a:p>
          <a:p>
            <a:pPr lvl="1"/>
            <a:r>
              <a:rPr lang="en-US" dirty="0"/>
              <a:t>Symbolically combined in the Tudor rose (left)</a:t>
            </a:r>
          </a:p>
          <a:p>
            <a:pPr lvl="1"/>
            <a:endParaRPr lang="en-US" dirty="0"/>
          </a:p>
          <a:p>
            <a:r>
              <a:rPr lang="en-US" dirty="0"/>
              <a:t>Shakespeare writes eight plays about the </a:t>
            </a:r>
            <a:r>
              <a:rPr lang="en-US" dirty="0" err="1"/>
              <a:t>WotR</a:t>
            </a:r>
            <a:endParaRPr lang="en-US" dirty="0"/>
          </a:p>
          <a:p>
            <a:pPr lvl="1"/>
            <a:r>
              <a:rPr lang="en-US" dirty="0"/>
              <a:t>Early plays: </a:t>
            </a:r>
            <a:r>
              <a:rPr lang="en-US" i="1" dirty="0"/>
              <a:t>Henry VI Parts 1, 2, &amp; 3</a:t>
            </a:r>
            <a:r>
              <a:rPr lang="en-US" dirty="0"/>
              <a:t>, </a:t>
            </a:r>
            <a:r>
              <a:rPr lang="en-US" i="1" dirty="0"/>
              <a:t>Richard III</a:t>
            </a:r>
          </a:p>
          <a:p>
            <a:pPr lvl="1"/>
            <a:r>
              <a:rPr lang="en-US" dirty="0"/>
              <a:t>Late plays: </a:t>
            </a:r>
            <a:r>
              <a:rPr lang="en-US" i="1" dirty="0"/>
              <a:t>Richard II</a:t>
            </a:r>
            <a:r>
              <a:rPr lang="en-US" dirty="0"/>
              <a:t>, </a:t>
            </a:r>
            <a:r>
              <a:rPr lang="en-US" i="1" dirty="0"/>
              <a:t>Henry IV Parts 1 &amp;2</a:t>
            </a:r>
            <a:r>
              <a:rPr lang="en-US" dirty="0"/>
              <a:t>, </a:t>
            </a:r>
            <a:r>
              <a:rPr lang="en-US" i="1" dirty="0"/>
              <a:t>Henry V</a:t>
            </a:r>
          </a:p>
          <a:p>
            <a:pPr lvl="1"/>
            <a:r>
              <a:rPr lang="en-US" dirty="0"/>
              <a:t>The late plays are first chronologically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9CEAFF2-D017-465B-8440-F5D634500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53" y="2071255"/>
            <a:ext cx="3225800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905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F18EAD0-0892-4759-97E9-BC0B8631C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0272AB-F06A-476C-B6D6-130C42AD3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0" y="559678"/>
            <a:ext cx="6248398" cy="148427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Edward III’s Descendants</a:t>
            </a:r>
            <a:endParaRPr lang="en-US"/>
          </a:p>
        </p:txBody>
      </p:sp>
      <p:pic>
        <p:nvPicPr>
          <p:cNvPr id="3074" name="Picture 2" descr="Early modern half-figure portrait of Edward III in his royal garb">
            <a:extLst>
              <a:ext uri="{FF2B5EF4-FFF2-40B4-BE49-F238E27FC236}">
                <a16:creationId xmlns:a16="http://schemas.microsoft.com/office/drawing/2014/main" id="{021C0377-960A-4041-B77E-F39BDFB4A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8"/>
          <a:stretch/>
        </p:blipFill>
        <p:spPr bwMode="auto">
          <a:xfrm>
            <a:off x="20" y="10"/>
            <a:ext cx="459588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736D3-5E66-48BF-B3E8-77EE558E5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2394305"/>
            <a:ext cx="6248398" cy="2931932"/>
          </a:xfrm>
        </p:spPr>
        <p:txBody>
          <a:bodyPr>
            <a:normAutofit/>
          </a:bodyPr>
          <a:lstStyle/>
          <a:p>
            <a:r>
              <a:rPr lang="en-US" dirty="0"/>
              <a:t>Edward, the Black Prince</a:t>
            </a:r>
          </a:p>
          <a:p>
            <a:r>
              <a:rPr lang="en-US" dirty="0"/>
              <a:t>Lionel of Antwerp, Duke of Clarence</a:t>
            </a:r>
          </a:p>
          <a:p>
            <a:r>
              <a:rPr lang="en-US" dirty="0"/>
              <a:t>John of Gaunt, Duke of Lancaster</a:t>
            </a:r>
          </a:p>
          <a:p>
            <a:r>
              <a:rPr lang="en-US" dirty="0"/>
              <a:t>Edmund of Langley, Duke of York</a:t>
            </a:r>
          </a:p>
          <a:p>
            <a:r>
              <a:rPr lang="en-US" dirty="0"/>
              <a:t>Thomas of Woodstock, Duke of Gloucester (“gloss-</a:t>
            </a:r>
            <a:r>
              <a:rPr lang="en-US" dirty="0" err="1"/>
              <a:t>ter</a:t>
            </a:r>
            <a:r>
              <a:rPr lang="en-US" dirty="0"/>
              <a:t>”)</a:t>
            </a:r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5626E0BF-A73C-4ADD-949D-08F8B4295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40BE141-7BF6-4A06-8C1E-3C62B1AD7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600" y="6199730"/>
            <a:ext cx="70104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047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7B0664C-C8AA-4574-A2E5-5EDE4BADA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11" y="814613"/>
            <a:ext cx="2405524" cy="15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835D2E-7BBD-4960-AFBF-39F2BAC265AE}"/>
              </a:ext>
            </a:extLst>
          </p:cNvPr>
          <p:cNvSpPr txBox="1"/>
          <p:nvPr/>
        </p:nvSpPr>
        <p:spPr>
          <a:xfrm>
            <a:off x="360117" y="323968"/>
            <a:ext cx="223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Edward the Black Prince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EF0BD9A5-D9C7-49A6-9404-E138C4EE5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63"/>
          <a:stretch/>
        </p:blipFill>
        <p:spPr bwMode="auto">
          <a:xfrm>
            <a:off x="3263707" y="885787"/>
            <a:ext cx="1407242" cy="158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C95B39-7B51-49B5-B463-951B93CAC6DB}"/>
              </a:ext>
            </a:extLst>
          </p:cNvPr>
          <p:cNvSpPr txBox="1"/>
          <p:nvPr/>
        </p:nvSpPr>
        <p:spPr>
          <a:xfrm>
            <a:off x="3101220" y="229838"/>
            <a:ext cx="1693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Lionel of Antwerp</a:t>
            </a:r>
          </a:p>
          <a:p>
            <a:pPr algn="ctr"/>
            <a:r>
              <a:rPr lang="en-US" sz="1600" dirty="0"/>
              <a:t>Duke of Clarence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6D15AD-12E8-4B53-B823-06011F2092B5}"/>
              </a:ext>
            </a:extLst>
          </p:cNvPr>
          <p:cNvSpPr txBox="1"/>
          <p:nvPr/>
        </p:nvSpPr>
        <p:spPr>
          <a:xfrm>
            <a:off x="3151813" y="2543306"/>
            <a:ext cx="17761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 No sons</a:t>
            </a:r>
          </a:p>
          <a:p>
            <a:r>
              <a:rPr lang="en-US" sz="1600" dirty="0"/>
              <a:t>- Daughter’s line marries into the York family</a:t>
            </a:r>
          </a:p>
          <a:p>
            <a:r>
              <a:rPr lang="en-US" sz="1600" dirty="0"/>
              <a:t>- York family uses daughter’s line to strengthen claim over Lancaster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E59A8A-250A-48D9-A5A7-9C23387CAB8E}"/>
              </a:ext>
            </a:extLst>
          </p:cNvPr>
          <p:cNvSpPr txBox="1"/>
          <p:nvPr/>
        </p:nvSpPr>
        <p:spPr>
          <a:xfrm>
            <a:off x="360117" y="2368473"/>
            <a:ext cx="21389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 Dies before his father</a:t>
            </a:r>
          </a:p>
          <a:p>
            <a:r>
              <a:rPr lang="en-US" sz="1600" dirty="0"/>
              <a:t>- Son becomes king </a:t>
            </a:r>
            <a:r>
              <a:rPr lang="en-US" sz="1600" b="1" dirty="0"/>
              <a:t>Richard II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</p:txBody>
      </p:sp>
      <p:pic>
        <p:nvPicPr>
          <p:cNvPr id="4102" name="Picture 6" descr="Late 15th century portrait of John of Gaunt, also depicting his coat of arms">
            <a:extLst>
              <a:ext uri="{FF2B5EF4-FFF2-40B4-BE49-F238E27FC236}">
                <a16:creationId xmlns:a16="http://schemas.microsoft.com/office/drawing/2014/main" id="{8ADC4AE4-48DB-4421-B7D3-8B34B6D26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691" y="885787"/>
            <a:ext cx="1900617" cy="243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27FE58-4E6D-497C-BB6A-6A19A3C33B52}"/>
              </a:ext>
            </a:extLst>
          </p:cNvPr>
          <p:cNvSpPr txBox="1"/>
          <p:nvPr/>
        </p:nvSpPr>
        <p:spPr>
          <a:xfrm>
            <a:off x="5214101" y="259978"/>
            <a:ext cx="1717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John of Gaunt</a:t>
            </a:r>
          </a:p>
          <a:p>
            <a:pPr algn="ctr"/>
            <a:r>
              <a:rPr lang="en-US" sz="1600" dirty="0"/>
              <a:t>Duke of Lancaster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18336D-6C49-42B6-9AF7-16F5E450B13A}"/>
              </a:ext>
            </a:extLst>
          </p:cNvPr>
          <p:cNvSpPr txBox="1"/>
          <p:nvPr/>
        </p:nvSpPr>
        <p:spPr>
          <a:xfrm>
            <a:off x="5022366" y="3277479"/>
            <a:ext cx="17761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 Son is Henry Bolingbroke, who usurps throne from Richard II and becomes </a:t>
            </a:r>
            <a:r>
              <a:rPr lang="en-US" sz="1600" b="1" dirty="0"/>
              <a:t>Henry IV</a:t>
            </a:r>
          </a:p>
          <a:p>
            <a:r>
              <a:rPr lang="en-US" sz="1600" dirty="0"/>
              <a:t>- Head of Lancaster line</a:t>
            </a:r>
          </a:p>
        </p:txBody>
      </p:sp>
      <p:pic>
        <p:nvPicPr>
          <p:cNvPr id="4108" name="Picture 12" descr="Edmund of Langley | murreyandblue">
            <a:extLst>
              <a:ext uri="{FF2B5EF4-FFF2-40B4-BE49-F238E27FC236}">
                <a16:creationId xmlns:a16="http://schemas.microsoft.com/office/drawing/2014/main" id="{18CBFC04-8210-4FF7-AB12-FD0F6581E7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0" t="18227" r="28746"/>
          <a:stretch/>
        </p:blipFill>
        <p:spPr bwMode="auto">
          <a:xfrm>
            <a:off x="7457357" y="885787"/>
            <a:ext cx="1900617" cy="224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A19B44B-4028-49B8-B100-1963EC163FF7}"/>
              </a:ext>
            </a:extLst>
          </p:cNvPr>
          <p:cNvSpPr txBox="1"/>
          <p:nvPr/>
        </p:nvSpPr>
        <p:spPr>
          <a:xfrm>
            <a:off x="7597699" y="234730"/>
            <a:ext cx="1619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Edmund Langley</a:t>
            </a:r>
          </a:p>
          <a:p>
            <a:pPr algn="ctr"/>
            <a:r>
              <a:rPr lang="en-US" sz="1600" dirty="0"/>
              <a:t>Duke of York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5E0DF4-F5E8-4DC6-9D5F-AF450B499DD1}"/>
              </a:ext>
            </a:extLst>
          </p:cNvPr>
          <p:cNvSpPr txBox="1"/>
          <p:nvPr/>
        </p:nvSpPr>
        <p:spPr>
          <a:xfrm>
            <a:off x="7411631" y="3198834"/>
            <a:ext cx="19920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 Grandson is Richard Plantagenet, who leads the Yorkists</a:t>
            </a:r>
          </a:p>
          <a:p>
            <a:r>
              <a:rPr lang="en-US" sz="1600" dirty="0"/>
              <a:t>- Two great-grandsons become kings, </a:t>
            </a:r>
            <a:r>
              <a:rPr lang="en-US" sz="1600" b="1" dirty="0"/>
              <a:t>Edward IV </a:t>
            </a:r>
            <a:r>
              <a:rPr lang="en-US" sz="1600" dirty="0"/>
              <a:t>and </a:t>
            </a:r>
            <a:r>
              <a:rPr lang="en-US" sz="1600" b="1" dirty="0"/>
              <a:t>Richard III</a:t>
            </a:r>
          </a:p>
        </p:txBody>
      </p:sp>
      <p:pic>
        <p:nvPicPr>
          <p:cNvPr id="4112" name="Picture 16" descr="Patrick Stewart as John of Gaunt in The Hollow Crown: Richard II // the man  can rock a headdress | The hollow crown, Richard ii, Patrick stewart">
            <a:extLst>
              <a:ext uri="{FF2B5EF4-FFF2-40B4-BE49-F238E27FC236}">
                <a16:creationId xmlns:a16="http://schemas.microsoft.com/office/drawing/2014/main" id="{5A523F80-ACE7-460D-8C0D-9363888DA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6" r="11559"/>
          <a:stretch/>
        </p:blipFill>
        <p:spPr bwMode="auto">
          <a:xfrm>
            <a:off x="5360565" y="5265327"/>
            <a:ext cx="1336550" cy="141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duke of york (richard II part) - The Hollow Crown Photo (38046696) - Fanpop">
            <a:extLst>
              <a:ext uri="{FF2B5EF4-FFF2-40B4-BE49-F238E27FC236}">
                <a16:creationId xmlns:a16="http://schemas.microsoft.com/office/drawing/2014/main" id="{61E90E0C-5578-4B3F-B0E8-71325FDE99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0" t="1" r="20525" b="42997"/>
          <a:stretch/>
        </p:blipFill>
        <p:spPr bwMode="auto">
          <a:xfrm>
            <a:off x="7534462" y="5122836"/>
            <a:ext cx="1683168" cy="155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A7097E6-5E43-45C3-BD11-FD65D34696A4}"/>
              </a:ext>
            </a:extLst>
          </p:cNvPr>
          <p:cNvSpPr txBox="1"/>
          <p:nvPr/>
        </p:nvSpPr>
        <p:spPr>
          <a:xfrm>
            <a:off x="2230464" y="5704833"/>
            <a:ext cx="3331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 the Hollow Crown </a:t>
            </a:r>
            <a:r>
              <a:rPr lang="en-US" sz="1600" i="1" dirty="0"/>
              <a:t>Richard II </a:t>
            </a:r>
            <a:r>
              <a:rPr lang="en-US" sz="1600" dirty="0">
                <a:sym typeface="Wingdings" panose="05000000000000000000" pitchFamily="2" charset="2"/>
              </a:rPr>
              <a:t> </a:t>
            </a:r>
            <a:endParaRPr lang="en-US" sz="1600" dirty="0"/>
          </a:p>
        </p:txBody>
      </p:sp>
      <p:pic>
        <p:nvPicPr>
          <p:cNvPr id="4116" name="Picture 20" descr="TESOL Materials (plus my reviews of stuff): The Hollow Crown: Richard II">
            <a:extLst>
              <a:ext uri="{FF2B5EF4-FFF2-40B4-BE49-F238E27FC236}">
                <a16:creationId xmlns:a16="http://schemas.microsoft.com/office/drawing/2014/main" id="{E04345DD-43EE-4189-87C4-3F4855685D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5" r="24973"/>
          <a:stretch/>
        </p:blipFill>
        <p:spPr bwMode="auto">
          <a:xfrm>
            <a:off x="1479173" y="2989904"/>
            <a:ext cx="967066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The Hollow Crown: Richard II. A young Henry Bolingbroke, Duke of Hereford;  the future Henry IV | The hollow crown, Rory kinnear, Costume drama">
            <a:extLst>
              <a:ext uri="{FF2B5EF4-FFF2-40B4-BE49-F238E27FC236}">
                <a16:creationId xmlns:a16="http://schemas.microsoft.com/office/drawing/2014/main" id="{3D20610B-635C-44AF-8748-B31F323817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2" t="4724" r="26086" b="59965"/>
          <a:stretch/>
        </p:blipFill>
        <p:spPr bwMode="auto">
          <a:xfrm>
            <a:off x="6800531" y="3358314"/>
            <a:ext cx="586471" cy="62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The Hollow Crown: Shakespeare's History Plays | Synopsis: Henry IV Part 1 |  Great Performances | PBS">
            <a:extLst>
              <a:ext uri="{FF2B5EF4-FFF2-40B4-BE49-F238E27FC236}">
                <a16:creationId xmlns:a16="http://schemas.microsoft.com/office/drawing/2014/main" id="{474D2679-C3E6-4771-A31B-5EFBA7A9F9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9" t="8196" r="32775" b="14618"/>
          <a:stretch/>
        </p:blipFill>
        <p:spPr bwMode="auto">
          <a:xfrm>
            <a:off x="6798517" y="4027375"/>
            <a:ext cx="598345" cy="66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>
            <a:extLst>
              <a:ext uri="{FF2B5EF4-FFF2-40B4-BE49-F238E27FC236}">
                <a16:creationId xmlns:a16="http://schemas.microsoft.com/office/drawing/2014/main" id="{CCDD46CF-36AE-4786-BC93-CB27959A7B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6" t="22141" r="52268" b="52209"/>
          <a:stretch/>
        </p:blipFill>
        <p:spPr bwMode="auto">
          <a:xfrm>
            <a:off x="9881065" y="885787"/>
            <a:ext cx="2034524" cy="153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C4DC851-40E2-474A-8F1D-219EAB4DB300}"/>
              </a:ext>
            </a:extLst>
          </p:cNvPr>
          <p:cNvSpPr txBox="1"/>
          <p:nvPr/>
        </p:nvSpPr>
        <p:spPr>
          <a:xfrm>
            <a:off x="9862276" y="230719"/>
            <a:ext cx="2072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Thomas of Woodstock</a:t>
            </a:r>
          </a:p>
          <a:p>
            <a:pPr algn="ctr"/>
            <a:r>
              <a:rPr lang="en-US" sz="1600" dirty="0"/>
              <a:t>Duke of Gloucester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A13585-A9FB-48CD-8992-D83F3C1763AD}"/>
              </a:ext>
            </a:extLst>
          </p:cNvPr>
          <p:cNvSpPr txBox="1"/>
          <p:nvPr/>
        </p:nvSpPr>
        <p:spPr>
          <a:xfrm>
            <a:off x="9926787" y="2416485"/>
            <a:ext cx="20721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 Rebelled against Richard II</a:t>
            </a:r>
          </a:p>
          <a:p>
            <a:r>
              <a:rPr lang="en-US" sz="1600" dirty="0"/>
              <a:t>- Was murdered, probably by Thomas Mowbray on Richard’s orders</a:t>
            </a:r>
          </a:p>
        </p:txBody>
      </p:sp>
      <p:pic>
        <p:nvPicPr>
          <p:cNvPr id="4124" name="Picture 28" descr="The Hollow Crown (TV Series 2012– ) - Photo Gallery - IMDb">
            <a:extLst>
              <a:ext uri="{FF2B5EF4-FFF2-40B4-BE49-F238E27FC236}">
                <a16:creationId xmlns:a16="http://schemas.microsoft.com/office/drawing/2014/main" id="{46F388A0-E801-4916-ABA0-B396CE2E34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7" t="4047" r="23412" b="10300"/>
          <a:stretch/>
        </p:blipFill>
        <p:spPr bwMode="auto">
          <a:xfrm>
            <a:off x="9308244" y="3528513"/>
            <a:ext cx="554032" cy="59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Picture 30" descr="Watch 'The Hollow Crown Wars of the Roses' Cast and Director Discuss the  Show | Telly Visions">
            <a:extLst>
              <a:ext uri="{FF2B5EF4-FFF2-40B4-BE49-F238E27FC236}">
                <a16:creationId xmlns:a16="http://schemas.microsoft.com/office/drawing/2014/main" id="{11B06315-D06F-4C77-98D5-89A306F61C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9" r="31260"/>
          <a:stretch/>
        </p:blipFill>
        <p:spPr bwMode="auto">
          <a:xfrm>
            <a:off x="9316438" y="4243138"/>
            <a:ext cx="545838" cy="72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963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617A8F1-7D10-48DF-AD9F-04AB1B261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5C82EB-CF88-4E8B-BEBF-8225161CE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0" y="559678"/>
            <a:ext cx="6248398" cy="1484275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chemeClr val="tx2"/>
                </a:solidFill>
              </a:rPr>
              <a:t>Sources of Conflict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018AD9D-C959-48A9-9444-37187581D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r="10567"/>
          <a:stretch/>
        </p:blipFill>
        <p:spPr bwMode="auto">
          <a:xfrm>
            <a:off x="20" y="10"/>
            <a:ext cx="459588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18849-AE0F-465D-AB30-5DB1C0DDF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2394305"/>
            <a:ext cx="6248398" cy="2931932"/>
          </a:xfrm>
        </p:spPr>
        <p:txBody>
          <a:bodyPr>
            <a:normAutofit/>
          </a:bodyPr>
          <a:lstStyle/>
          <a:p>
            <a:pPr>
              <a:lnSpc>
                <a:spcPct val="102000"/>
              </a:lnSpc>
            </a:pPr>
            <a:r>
              <a:rPr lang="en-US" sz="1900">
                <a:solidFill>
                  <a:schemeClr val="tx2"/>
                </a:solidFill>
              </a:rPr>
              <a:t>“Over-mighty subjects” </a:t>
            </a:r>
            <a:r>
              <a:rPr lang="en-US" sz="1900">
                <a:solidFill>
                  <a:schemeClr val="tx2"/>
                </a:solidFill>
                <a:sym typeface="Wingdings" panose="05000000000000000000" pitchFamily="2" charset="2"/>
              </a:rPr>
              <a:t> People who are not the king having more money, land, and soldiers than the king</a:t>
            </a:r>
          </a:p>
          <a:p>
            <a:pPr>
              <a:lnSpc>
                <a:spcPct val="102000"/>
              </a:lnSpc>
            </a:pPr>
            <a:r>
              <a:rPr lang="en-US" sz="1900">
                <a:solidFill>
                  <a:schemeClr val="tx2"/>
                </a:solidFill>
                <a:sym typeface="Wingdings" panose="05000000000000000000" pitchFamily="2" charset="2"/>
              </a:rPr>
              <a:t>Richard II is viewed as a weak king by his uncles and most of the public</a:t>
            </a:r>
          </a:p>
          <a:p>
            <a:pPr>
              <a:lnSpc>
                <a:spcPct val="102000"/>
              </a:lnSpc>
            </a:pPr>
            <a:r>
              <a:rPr lang="en-US" sz="1900">
                <a:solidFill>
                  <a:schemeClr val="tx2"/>
                </a:solidFill>
                <a:sym typeface="Wingdings" panose="05000000000000000000" pitchFamily="2" charset="2"/>
              </a:rPr>
              <a:t>Richard may have had one of his uncles murdered</a:t>
            </a:r>
          </a:p>
          <a:p>
            <a:pPr>
              <a:lnSpc>
                <a:spcPct val="102000"/>
              </a:lnSpc>
            </a:pPr>
            <a:r>
              <a:rPr lang="en-US" sz="1900">
                <a:solidFill>
                  <a:schemeClr val="tx2"/>
                </a:solidFill>
                <a:sym typeface="Wingdings" panose="05000000000000000000" pitchFamily="2" charset="2"/>
              </a:rPr>
              <a:t>Richard is bad at managing money</a:t>
            </a:r>
          </a:p>
          <a:p>
            <a:pPr>
              <a:lnSpc>
                <a:spcPct val="102000"/>
              </a:lnSpc>
            </a:pPr>
            <a:r>
              <a:rPr lang="en-US" sz="1900">
                <a:solidFill>
                  <a:schemeClr val="tx2"/>
                </a:solidFill>
                <a:sym typeface="Wingdings" panose="05000000000000000000" pitchFamily="2" charset="2"/>
              </a:rPr>
              <a:t>When he needs money to fund his war, he confiscates his cousin’s inheritance</a:t>
            </a:r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A0A8D2D9-6EB6-4B53-B77C-3B07A2BC3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388D78C-8BD3-45E2-A562-101603FF5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600" y="6199730"/>
            <a:ext cx="70104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60265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339</Words>
  <Application>Microsoft Office PowerPoint</Application>
  <PresentationFormat>Widescreen</PresentationFormat>
  <Paragraphs>48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Schoolbook</vt:lpstr>
      <vt:lpstr>Corbel</vt:lpstr>
      <vt:lpstr>Headlines</vt:lpstr>
      <vt:lpstr>The Wars of the Roses</vt:lpstr>
      <vt:lpstr>Overview</vt:lpstr>
      <vt:lpstr>Edward III’s Descendants</vt:lpstr>
      <vt:lpstr>PowerPoint Presentation</vt:lpstr>
      <vt:lpstr>Sources of Conflict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Wars of the Roses</dc:title>
  <dc:creator>Courtney Price</dc:creator>
  <cp:lastModifiedBy>Courtney Price</cp:lastModifiedBy>
  <cp:revision>1</cp:revision>
  <dcterms:created xsi:type="dcterms:W3CDTF">2020-10-01T19:52:56Z</dcterms:created>
  <dcterms:modified xsi:type="dcterms:W3CDTF">2020-10-01T19:54:29Z</dcterms:modified>
</cp:coreProperties>
</file>