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4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6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4A3C08-5A8F-468F-96EE-7F99C88CFB9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FAF00862-6340-40FA-B2FE-AE0D617E5E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4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4FBE4-DE4C-40D5-B08B-C6642E166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B6D90-4E58-4DDC-85E1-4FF128F33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7635987" cy="4268965"/>
          </a:xfrm>
        </p:spPr>
        <p:txBody>
          <a:bodyPr>
            <a:normAutofit/>
          </a:bodyPr>
          <a:lstStyle/>
          <a:p>
            <a:r>
              <a:rPr lang="en-US" sz="6000"/>
              <a:t>Macbeth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036E3-067D-494E-8DDD-3DD20EA17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635986" cy="706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ENGL 212</a:t>
            </a:r>
            <a:endParaRPr lang="en-US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94FB8C-E571-44EE-B6FB-9D4D378B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6">
            <a:extLst>
              <a:ext uri="{FF2B5EF4-FFF2-40B4-BE49-F238E27FC236}">
                <a16:creationId xmlns:a16="http://schemas.microsoft.com/office/drawing/2014/main" id="{97EF6CE1-A1CD-4E7C-836A-7FE57149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54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8470-B8F3-401F-BDBF-025DF208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4" y="633779"/>
            <a:ext cx="5443665" cy="20684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615A-C188-4195-BB19-AAFC28DC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1533236"/>
            <a:ext cx="5443666" cy="4690985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Written 1606-7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King James on the throne (Liz died in 1603)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Last in a series of “great tragedies” on the nature of spiritual evil? (</a:t>
            </a:r>
            <a:r>
              <a:rPr lang="en-US" i="1" dirty="0">
                <a:solidFill>
                  <a:schemeClr val="tx1"/>
                </a:solidFill>
              </a:rPr>
              <a:t>Hamlet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Othello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King Lear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Historical Macbeth (1005-57) lived pre-Norman Conquest of England. “King of Alba” aka Scotland</a:t>
            </a:r>
          </a:p>
          <a:p>
            <a:pPr>
              <a:lnSpc>
                <a:spcPct val="102000"/>
              </a:lnSpc>
            </a:pPr>
            <a:r>
              <a:rPr lang="en-US" dirty="0" err="1">
                <a:solidFill>
                  <a:schemeClr val="tx1"/>
                </a:solidFill>
              </a:rPr>
              <a:t>Shx’s</a:t>
            </a:r>
            <a:r>
              <a:rPr lang="en-US" dirty="0">
                <a:solidFill>
                  <a:schemeClr val="tx1"/>
                </a:solidFill>
              </a:rPr>
              <a:t> Macbeth comes from Holinshed’s </a:t>
            </a:r>
            <a:r>
              <a:rPr lang="en-US" i="1" dirty="0">
                <a:solidFill>
                  <a:schemeClr val="tx1"/>
                </a:solidFill>
              </a:rPr>
              <a:t>Chronicles</a:t>
            </a:r>
          </a:p>
          <a:p>
            <a:pPr lvl="1">
              <a:lnSpc>
                <a:spcPct val="102000"/>
              </a:lnSpc>
            </a:pPr>
            <a:r>
              <a:rPr lang="en-US" sz="2000" dirty="0">
                <a:solidFill>
                  <a:schemeClr val="tx1"/>
                </a:solidFill>
              </a:rPr>
              <a:t>Real Macbeth not a murdering usurper</a:t>
            </a:r>
          </a:p>
          <a:p>
            <a:pPr lvl="1">
              <a:lnSpc>
                <a:spcPct val="102000"/>
              </a:lnSpc>
            </a:pPr>
            <a:r>
              <a:rPr lang="en-US" sz="2000" dirty="0">
                <a:solidFill>
                  <a:schemeClr val="tx1"/>
                </a:solidFill>
              </a:rPr>
              <a:t>King James thought he was descended from the real Banquo (there wasn’t one)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48333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erbert Beerbohm Tree (1852–1917), as Macbeth in 'Macbeth' by William  Shakespeare | Art UK">
            <a:extLst>
              <a:ext uri="{FF2B5EF4-FFF2-40B4-BE49-F238E27FC236}">
                <a16:creationId xmlns:a16="http://schemas.microsoft.com/office/drawing/2014/main" id="{893234DF-4E3B-4B94-BCA2-069BECD59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/>
          <a:stretch/>
        </p:blipFill>
        <p:spPr bwMode="auto"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8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F3914-C812-4735-A4C0-299D20A0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4" y="633779"/>
            <a:ext cx="5443665" cy="20684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Early Modern Tragedy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863A-6C73-4724-946F-E30A9D7D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3" y="2309092"/>
            <a:ext cx="5443666" cy="4027054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</a:pPr>
            <a:r>
              <a:rPr lang="en-US" sz="1800" dirty="0">
                <a:solidFill>
                  <a:schemeClr val="tx1"/>
                </a:solidFill>
              </a:rPr>
              <a:t>Tragedy is didactic, cathartic</a:t>
            </a:r>
          </a:p>
          <a:p>
            <a:pPr>
              <a:lnSpc>
                <a:spcPct val="102000"/>
              </a:lnSpc>
            </a:pPr>
            <a:r>
              <a:rPr lang="en-US" sz="1800" dirty="0">
                <a:solidFill>
                  <a:schemeClr val="tx1"/>
                </a:solidFill>
              </a:rPr>
              <a:t>Tragedy tells the story of a person who falls from grace by their own doing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Hubris, the fatal flaw of pride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Anagnorisis, the moment of recognition</a:t>
            </a:r>
          </a:p>
          <a:p>
            <a:pPr>
              <a:lnSpc>
                <a:spcPct val="102000"/>
              </a:lnSpc>
            </a:pPr>
            <a:r>
              <a:rPr lang="en-US" sz="1800" dirty="0">
                <a:solidFill>
                  <a:schemeClr val="tx1"/>
                </a:solidFill>
              </a:rPr>
              <a:t>Senecan Tragedy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Revenge plays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Extremely violent, bloody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Presence of ghosts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Themes of madness vs. sanity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48333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07A598-7DEA-49C3-8885-8BE56DB91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1" r="48466" b="1"/>
          <a:stretch/>
        </p:blipFill>
        <p:spPr bwMode="auto"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0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DACE9-1A0E-4D26-9854-48E77813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4" y="633779"/>
            <a:ext cx="5443665" cy="20684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Becoming Evil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5F5E-AA65-4F71-B8BF-5E18F9E7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3" y="1930442"/>
            <a:ext cx="5443666" cy="38597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do regular people commit evil acts?</a:t>
            </a:r>
          </a:p>
          <a:p>
            <a:r>
              <a:rPr lang="en-US" dirty="0">
                <a:solidFill>
                  <a:schemeClr val="tx1"/>
                </a:solidFill>
              </a:rPr>
              <a:t>Self and not-self: how to un-make who you are?</a:t>
            </a:r>
          </a:p>
          <a:p>
            <a:r>
              <a:rPr lang="en-US" dirty="0">
                <a:solidFill>
                  <a:schemeClr val="tx1"/>
                </a:solidFill>
              </a:rPr>
              <a:t>“The Alien Word” – something else plants the idea in your head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why would a good person listen? Are they already bad somehow?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Overhearing yourself</a:t>
            </a:r>
          </a:p>
          <a:p>
            <a:r>
              <a:rPr lang="en-US" dirty="0">
                <a:solidFill>
                  <a:schemeClr val="tx1"/>
                </a:solidFill>
              </a:rPr>
              <a:t>Hamlet and Macbeth’s non-action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48333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Macbeth (Shakespeare) | The Medium">
            <a:extLst>
              <a:ext uri="{FF2B5EF4-FFF2-40B4-BE49-F238E27FC236}">
                <a16:creationId xmlns:a16="http://schemas.microsoft.com/office/drawing/2014/main" id="{0C5D8ADA-E123-4780-9C7E-A4F0886F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8" r="22107" b="2"/>
          <a:stretch/>
        </p:blipFill>
        <p:spPr bwMode="auto"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E1B62-5D87-4780-AEF3-E92EE614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4" y="633779"/>
            <a:ext cx="5443665" cy="20684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Calvinism &amp; Sin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4C32-F256-4D13-859A-3E1CEC5C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3" y="1764146"/>
            <a:ext cx="5443666" cy="4099858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Calvinism – named for John Calvin (1509-64), a French Reformer and theologian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Limited Atonement aka “Predestination”</a:t>
            </a:r>
          </a:p>
          <a:p>
            <a:pPr lvl="1">
              <a:lnSpc>
                <a:spcPct val="102000"/>
              </a:lnSpc>
            </a:pPr>
            <a:r>
              <a:rPr lang="en-US" sz="2000" dirty="0">
                <a:solidFill>
                  <a:schemeClr val="tx1"/>
                </a:solidFill>
              </a:rPr>
              <a:t>Actually, </a:t>
            </a:r>
            <a:r>
              <a:rPr lang="en-US" sz="2000" i="1" dirty="0">
                <a:solidFill>
                  <a:schemeClr val="tx1"/>
                </a:solidFill>
              </a:rPr>
              <a:t>double predestination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God’s </a:t>
            </a:r>
            <a:r>
              <a:rPr lang="en-US" i="1" dirty="0">
                <a:solidFill>
                  <a:schemeClr val="tx1"/>
                </a:solidFill>
              </a:rPr>
              <a:t>omniscience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omnipotence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Why is God not evil?</a:t>
            </a:r>
          </a:p>
          <a:p>
            <a:pPr lvl="1">
              <a:lnSpc>
                <a:spcPct val="102000"/>
              </a:lnSpc>
            </a:pPr>
            <a:r>
              <a:rPr lang="en-US" sz="2000" dirty="0">
                <a:solidFill>
                  <a:schemeClr val="tx1"/>
                </a:solidFill>
              </a:rPr>
              <a:t>Damned people damn themselves</a:t>
            </a:r>
          </a:p>
          <a:p>
            <a:pPr lvl="1">
              <a:lnSpc>
                <a:spcPct val="102000"/>
              </a:lnSpc>
            </a:pPr>
            <a:r>
              <a:rPr lang="en-US" sz="2000" dirty="0">
                <a:solidFill>
                  <a:schemeClr val="tx1"/>
                </a:solidFill>
              </a:rPr>
              <a:t>God is not the cause of their evil, only judge</a:t>
            </a:r>
          </a:p>
          <a:p>
            <a:pPr>
              <a:lnSpc>
                <a:spcPct val="102000"/>
              </a:lnSpc>
            </a:pPr>
            <a:r>
              <a:rPr lang="en-US" dirty="0">
                <a:solidFill>
                  <a:schemeClr val="tx1"/>
                </a:solidFill>
              </a:rPr>
              <a:t>Determining election – reading the self</a:t>
            </a:r>
          </a:p>
          <a:p>
            <a:pPr>
              <a:lnSpc>
                <a:spcPct val="102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48333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John Calvin - Beliefs, Predestination &amp; Facts - Biography">
            <a:extLst>
              <a:ext uri="{FF2B5EF4-FFF2-40B4-BE49-F238E27FC236}">
                <a16:creationId xmlns:a16="http://schemas.microsoft.com/office/drawing/2014/main" id="{B2AA77F0-D534-4B54-95C5-DA7E2BD67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17872"/>
          <a:stretch/>
        </p:blipFill>
        <p:spPr bwMode="auto"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8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5242A-A0C9-49E8-A22B-76930728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Early Modern Witches</a:t>
            </a:r>
          </a:p>
        </p:txBody>
      </p:sp>
      <p:pic>
        <p:nvPicPr>
          <p:cNvPr id="5122" name="Picture 2" descr="Daemonologie - Wikipedia">
            <a:extLst>
              <a:ext uri="{FF2B5EF4-FFF2-40B4-BE49-F238E27FC236}">
                <a16:creationId xmlns:a16="http://schemas.microsoft.com/office/drawing/2014/main" id="{BB38E96C-E7BC-4CC1-94EA-8F265023C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0"/>
          <a:stretch/>
        </p:blipFill>
        <p:spPr bwMode="auto">
          <a:xfrm>
            <a:off x="20" y="10"/>
            <a:ext cx="45958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2EE3-B1DF-49B3-B24D-F838B3D0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394304"/>
            <a:ext cx="6248398" cy="39040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Witches believed to be brides of the devil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Reverse of the nun-Christ relationship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Explicitly physical, not only spiritual</a:t>
            </a:r>
          </a:p>
          <a:p>
            <a:r>
              <a:rPr lang="en-US" dirty="0">
                <a:solidFill>
                  <a:schemeClr val="tx2"/>
                </a:solidFill>
              </a:rPr>
              <a:t>Witches are seen as political traitors, punishable by death</a:t>
            </a:r>
          </a:p>
          <a:p>
            <a:r>
              <a:rPr lang="en-US" dirty="0">
                <a:solidFill>
                  <a:schemeClr val="tx2"/>
                </a:solidFill>
              </a:rPr>
              <a:t>King James, demonologist and author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Gunpowder Plot, 1605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Scottish Witchcraft Act of 1563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North Berwick witch trials (ran for 2 years, implicated over 70 people)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Caused by incident involving James’ marriage to Anne of Denmark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3750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Corbel</vt:lpstr>
      <vt:lpstr>Headlines</vt:lpstr>
      <vt:lpstr>Macbeth</vt:lpstr>
      <vt:lpstr>Overview</vt:lpstr>
      <vt:lpstr>Early Modern Tragedy</vt:lpstr>
      <vt:lpstr>Becoming Evil</vt:lpstr>
      <vt:lpstr>Calvinism &amp; Sin</vt:lpstr>
      <vt:lpstr>Early Modern Witches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</dc:title>
  <dc:creator>Courtney Price</dc:creator>
  <cp:lastModifiedBy>Courtney Price</cp:lastModifiedBy>
  <cp:revision>4</cp:revision>
  <dcterms:created xsi:type="dcterms:W3CDTF">2020-10-20T16:01:35Z</dcterms:created>
  <dcterms:modified xsi:type="dcterms:W3CDTF">2020-10-20T16:03:38Z</dcterms:modified>
</cp:coreProperties>
</file>