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7" r:id="rId4"/>
    <p:sldId id="270" r:id="rId5"/>
    <p:sldId id="268" r:id="rId6"/>
    <p:sldId id="269" r:id="rId7"/>
    <p:sldId id="271" r:id="rId8"/>
    <p:sldId id="272" r:id="rId9"/>
    <p:sldId id="273" r:id="rId10"/>
    <p:sldId id="274" r:id="rId11"/>
    <p:sldId id="275" r:id="rId12"/>
    <p:sldId id="276" r:id="rId13"/>
    <p:sldId id="277" r:id="rId14"/>
    <p:sldId id="278" r:id="rId15"/>
    <p:sldId id="279" r:id="rId16"/>
    <p:sldId id="280" r:id="rId17"/>
    <p:sldId id="282" r:id="rId18"/>
    <p:sldId id="292"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CC9900"/>
    <a:srgbClr val="FFCCFF"/>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5" autoAdjust="0"/>
  </p:normalViewPr>
  <p:slideViewPr>
    <p:cSldViewPr>
      <p:cViewPr varScale="1">
        <p:scale>
          <a:sx n="82" d="100"/>
          <a:sy n="82" d="100"/>
        </p:scale>
        <p:origin x="-1474"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0BD0E-A927-4967-AB4D-6846B968DBDF}" type="datetimeFigureOut">
              <a:rPr lang="en-US" smtClean="0"/>
              <a:pPr/>
              <a:t>2/10/2022</a:t>
            </a:fld>
            <a:endParaRPr 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DF6A8-DCB0-4CFF-89EC-1F52895A520A}" type="slidenum">
              <a:rPr lang="en-US" smtClean="0"/>
              <a:pPr/>
              <a:t>&lt;#&gt;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a:p>
        </p:txBody>
      </p:sp>
      <p:sp>
        <p:nvSpPr>
          <p:cNvPr id="4" name="日付プレースホルダ 3"/>
          <p:cNvSpPr>
            <a:spLocks noGrp="1"/>
          </p:cNvSpPr>
          <p:nvPr>
            <p:ph type="dt" sz="half" idx="10"/>
          </p:nvPr>
        </p:nvSpPr>
        <p:spPr/>
        <p:txBody>
          <a:body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p:txBody>
          <a:bodyPr/>
          <a:lstStyle/>
          <a:p>
            <a:fld id="{C7DE26A5-4984-40F0-8EE4-E1BCEC9E09B8}" type="datetimeFigureOut">
              <a:rPr lang="en-US" smtClean="0"/>
              <a:pPr/>
              <a:t>2/10/2022</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p>
            <a:fld id="{C7DE26A5-4984-40F0-8EE4-E1BCEC9E09B8}" type="datetimeFigureOut">
              <a:rPr lang="en-US" smtClean="0"/>
              <a:pPr/>
              <a:t>2/10/2022</a:t>
            </a:fld>
            <a:endParaRPr lang="en-US"/>
          </a:p>
        </p:txBody>
      </p:sp>
      <p:sp>
        <p:nvSpPr>
          <p:cNvPr id="8" name="フッター プレースホルダ 7"/>
          <p:cNvSpPr>
            <a:spLocks noGrp="1"/>
          </p:cNvSpPr>
          <p:nvPr>
            <p:ph type="ftr" sz="quarter" idx="11"/>
          </p:nvPr>
        </p:nvSpPr>
        <p:spPr/>
        <p:txBody>
          <a:bodyPr/>
          <a:lstStyle/>
          <a:p>
            <a:endParaRPr lang="en-US"/>
          </a:p>
        </p:txBody>
      </p:sp>
      <p:sp>
        <p:nvSpPr>
          <p:cNvPr id="9" name="スライド番号プレースホルダ 8"/>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2"/>
          <p:cNvSpPr>
            <a:spLocks noGrp="1"/>
          </p:cNvSpPr>
          <p:nvPr>
            <p:ph type="dt" sz="half" idx="10"/>
          </p:nvPr>
        </p:nvSpPr>
        <p:spPr/>
        <p:txBody>
          <a:bodyPr/>
          <a:lstStyle/>
          <a:p>
            <a:fld id="{C7DE26A5-4984-40F0-8EE4-E1BCEC9E09B8}" type="datetimeFigureOut">
              <a:rPr lang="en-US" smtClean="0"/>
              <a:pPr/>
              <a:t>2/10/2022</a:t>
            </a:fld>
            <a:endParaRPr lang="en-US"/>
          </a:p>
        </p:txBody>
      </p:sp>
      <p:sp>
        <p:nvSpPr>
          <p:cNvPr id="4" name="フッター プレースホルダ 3"/>
          <p:cNvSpPr>
            <a:spLocks noGrp="1"/>
          </p:cNvSpPr>
          <p:nvPr>
            <p:ph type="ftr" sz="quarter" idx="11"/>
          </p:nvPr>
        </p:nvSpPr>
        <p:spPr/>
        <p:txBody>
          <a:bodyPr/>
          <a:lstStyle/>
          <a:p>
            <a:endParaRPr lang="en-US"/>
          </a:p>
        </p:txBody>
      </p:sp>
      <p:sp>
        <p:nvSpPr>
          <p:cNvPr id="5" name="スライド番号プレースホルダ 4"/>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7DE26A5-4984-40F0-8EE4-E1BCEC9E09B8}" type="datetimeFigureOut">
              <a:rPr lang="en-US" smtClean="0"/>
              <a:pPr/>
              <a:t>2/10/2022</a:t>
            </a:fld>
            <a:endParaRPr lang="en-US"/>
          </a:p>
        </p:txBody>
      </p:sp>
      <p:sp>
        <p:nvSpPr>
          <p:cNvPr id="3" name="フッター プレースホルダ 2"/>
          <p:cNvSpPr>
            <a:spLocks noGrp="1"/>
          </p:cNvSpPr>
          <p:nvPr>
            <p:ph type="ftr" sz="quarter" idx="11"/>
          </p:nvPr>
        </p:nvSpPr>
        <p:spPr/>
        <p:txBody>
          <a:bodyPr/>
          <a:lstStyle/>
          <a:p>
            <a:endParaRPr lang="en-US"/>
          </a:p>
        </p:txBody>
      </p:sp>
      <p:sp>
        <p:nvSpPr>
          <p:cNvPr id="4" name="スライド番号プレースホルダ 3"/>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7DE26A5-4984-40F0-8EE4-E1BCEC9E09B8}" type="datetimeFigureOut">
              <a:rPr lang="en-US" smtClean="0"/>
              <a:pPr/>
              <a:t>2/10/2022</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7DE26A5-4984-40F0-8EE4-E1BCEC9E09B8}" type="datetimeFigureOut">
              <a:rPr lang="en-US" smtClean="0"/>
              <a:pPr/>
              <a:t>2/10/2022</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2F2BE088-B8B9-4365-8E98-0018C7FBBAF7}" type="slidenum">
              <a:rPr lang="en-US" smtClean="0"/>
              <a:pPr/>
              <a:t>&lt;#&gt;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26A5-4984-40F0-8EE4-E1BCEC9E09B8}" type="datetimeFigureOut">
              <a:rPr lang="en-US" smtClean="0"/>
              <a:pPr/>
              <a:t>2/10/2022</a:t>
            </a:fld>
            <a:endParaRPr 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E088-B8B9-4365-8E98-0018C7FBBAF7}" type="slidenum">
              <a:rPr lang="en-US" smtClean="0"/>
              <a:pPr/>
              <a:t>&lt;#&gt;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commons.org/app/uploads/sites/1001531/2022/02/Fun_quiz_worksheet-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japanned.hcommons.or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japanned.hcommons.org/chosak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000" y="609600"/>
            <a:ext cx="6096000" cy="1676400"/>
          </a:xfrm>
          <a:solidFill>
            <a:schemeClr val="accent1">
              <a:lumMod val="50000"/>
            </a:schemeClr>
          </a:solidFill>
          <a:scene3d>
            <a:camera prst="orthographicFront"/>
            <a:lightRig rig="threePt" dir="t"/>
          </a:scene3d>
          <a:sp3d>
            <a:bevelT w="165100" prst="coolSlant"/>
          </a:sp3d>
        </p:spPr>
        <p:txBody>
          <a:bodyPr>
            <a:normAutofit fontScale="25000" lnSpcReduction="20000"/>
          </a:bodyPr>
          <a:lstStyle/>
          <a:p>
            <a:endParaRPr lang="en-US" sz="10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a:p>
            <a:r>
              <a:rPr lang="en-US" sz="16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International Marriage </a:t>
            </a:r>
          </a:p>
          <a:p>
            <a:r>
              <a:rPr lang="en-US" sz="16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and </a:t>
            </a:r>
            <a:r>
              <a:rPr lang="en-US" sz="16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Bilingualism in Japan </a:t>
            </a:r>
            <a:r>
              <a:rPr lang="en-US" sz="3800"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
            </a:r>
            <a:br>
              <a:rPr lang="en-US" sz="3800"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br>
            <a:endParaRPr lang="en-US" sz="3800" b="1"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sp>
        <p:nvSpPr>
          <p:cNvPr id="5" name="サブタイトル 2"/>
          <p:cNvSpPr txBox="1">
            <a:spLocks/>
          </p:cNvSpPr>
          <p:nvPr/>
        </p:nvSpPr>
        <p:spPr>
          <a:xfrm>
            <a:off x="457200" y="3810000"/>
            <a:ext cx="8305800" cy="2133600"/>
          </a:xfrm>
          <a:prstGeom prst="rect">
            <a:avLst/>
          </a:prstGeom>
          <a:solidFill>
            <a:schemeClr val="accent1">
              <a:lumMod val="50000"/>
            </a:schemeClr>
          </a:solidFill>
          <a:scene3d>
            <a:camera prst="orthographicFront"/>
            <a:lightRig rig="threePt" dir="t"/>
          </a:scene3d>
          <a:sp3d>
            <a:bevelT w="165100" prst="coolSlant"/>
          </a:sp3d>
        </p:spPr>
        <p:txBody>
          <a:bodyPr vert="horz" lIns="91440" tIns="45720" rIns="91440" bIns="45720" rtlCol="0">
            <a:normAutofit/>
          </a:bodyPr>
          <a:lstStyle/>
          <a:p>
            <a:pPr lvl="0" algn="ctr">
              <a:spcBef>
                <a:spcPct val="20000"/>
              </a:spcBef>
              <a:defRPr/>
            </a:pPr>
            <a:r>
              <a:rPr kumimoji="0" lang="en-US" sz="3200" b="1" i="0" u="none" strike="noStrike" kern="1200" cap="none" spc="0" normalizeH="0" baseline="0" noProof="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uLnTx/>
                <a:uFillTx/>
                <a:latin typeface="+mn-lt"/>
                <a:ea typeface="+mn-ea"/>
                <a:cs typeface="+mn-cs"/>
              </a:rPr>
              <a:t>by </a:t>
            </a:r>
            <a:r>
              <a:rPr kumimoji="0" lang="en-US" sz="3500" b="1" i="0" u="none" strike="noStrike" kern="1200" cap="none" spc="0" normalizeH="0" baseline="0" noProof="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uLnTx/>
                <a:uFillTx/>
                <a:latin typeface="+mn-lt"/>
                <a:ea typeface="+mn-ea"/>
                <a:cs typeface="+mn-cs"/>
              </a:rPr>
              <a:t>Steve McCarty </a:t>
            </a:r>
            <a:r>
              <a:rPr kumimoji="0" lang="en-US" sz="3000" b="1" i="0" u="none" strike="noStrike" kern="1200" cap="none" spc="0" normalizeH="0" baseline="0" noProof="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rPr>
              <a:t>(Osaka </a:t>
            </a:r>
            <a:r>
              <a:rPr kumimoji="0" lang="en-US" sz="3000" b="1" i="0" u="none" strike="noStrike" kern="1200" cap="none" spc="0" normalizeH="0" baseline="0" noProof="0" dirty="0" err="1"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rPr>
              <a:t>Jogakuin</a:t>
            </a:r>
            <a:r>
              <a:rPr kumimoji="0" lang="en-US" sz="3000" b="1" i="0" u="none" strike="noStrike" kern="1200" cap="none" spc="0" normalizeH="0" baseline="0" noProof="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rPr>
              <a:t> </a:t>
            </a:r>
            <a:r>
              <a:rPr kumimoji="0" lang="en-US" sz="3000" b="1" i="0" u="none" strike="noStrike" kern="1200" cap="none" spc="0" normalizeH="0" baseline="0" noProof="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rPr>
              <a:t>University) </a:t>
            </a:r>
            <a:r>
              <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Fun Quiz with </a:t>
            </a:r>
            <a:r>
              <a:rPr 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Answers</a:t>
            </a:r>
            <a:r>
              <a:rPr lang="en-US" sz="2800"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 Download this worksheet &gt;</a:t>
            </a:r>
          </a:p>
          <a:p>
            <a:pPr lvl="0" algn="ctr">
              <a:spcBef>
                <a:spcPct val="20000"/>
              </a:spcBef>
              <a:defRPr/>
            </a:pPr>
            <a:r>
              <a:rPr lang="en-US" sz="170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hlinkClick r:id="rId2"/>
              </a:rPr>
              <a:t>https://</a:t>
            </a:r>
            <a:r>
              <a:rPr lang="en-US" sz="170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hlinkClick r:id="rId2"/>
              </a:rPr>
              <a:t>hcommons.org/app/uploads/sites/1001531/2022/02/Fun_quiz_worksheet-1.docx</a:t>
            </a:r>
            <a:endParaRPr lang="en-US" sz="170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a:p>
            <a:pPr lvl="0" algn="ctr">
              <a:spcBef>
                <a:spcPct val="20000"/>
              </a:spcBef>
              <a:defRPr/>
            </a:pPr>
            <a:r>
              <a:rPr lang="en-US" sz="1600"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Print it out for students &gt; Project </a:t>
            </a:r>
            <a:r>
              <a:rPr lang="en-US" sz="2800" b="1"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this presentation!</a:t>
            </a:r>
            <a:r>
              <a:rPr kumimoji="0" lang="en-US" sz="3000" b="1" i="0" u="none" strike="noStrike" kern="1200" cap="none" spc="0" normalizeH="0" baseline="0" noProof="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rPr>
              <a:t> </a:t>
            </a:r>
            <a:endParaRPr kumimoji="0" lang="en-US" sz="3000" b="1" i="0" u="none" strike="noStrike" kern="1200" cap="none" spc="0" normalizeH="0" baseline="0" noProof="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8" name="Picture 6" descr="InsertedImage.png"/>
          <p:cNvPicPr>
            <a:picLocks noChangeAspect="1"/>
          </p:cNvPicPr>
          <p:nvPr/>
        </p:nvPicPr>
        <p:blipFill>
          <a:blip r:embed="rId3" cstate="print"/>
          <a:srcRect l="-6334" r="6334"/>
          <a:stretch>
            <a:fillRect/>
          </a:stretch>
        </p:blipFill>
        <p:spPr bwMode="auto">
          <a:xfrm>
            <a:off x="1447800" y="2286000"/>
            <a:ext cx="1143000" cy="1524573"/>
          </a:xfrm>
          <a:prstGeom prst="rect">
            <a:avLst/>
          </a:prstGeom>
          <a:ln>
            <a:noFill/>
          </a:ln>
          <a:effectLst>
            <a:outerShdw blurRad="292100" dist="139700" dir="2700000" algn="tl" rotWithShape="0">
              <a:srgbClr val="333333">
                <a:alpha val="65000"/>
              </a:srgbClr>
            </a:outerShdw>
          </a:effectLst>
        </p:spPr>
      </p:pic>
      <p:pic>
        <p:nvPicPr>
          <p:cNvPr id="9" name="Picture 5" descr="InsertedImage.png"/>
          <p:cNvPicPr>
            <a:picLocks noChangeAspect="1"/>
          </p:cNvPicPr>
          <p:nvPr/>
        </p:nvPicPr>
        <p:blipFill>
          <a:blip r:embed="rId4" cstate="print"/>
          <a:srcRect/>
          <a:stretch>
            <a:fillRect/>
          </a:stretch>
        </p:blipFill>
        <p:spPr bwMode="auto">
          <a:xfrm>
            <a:off x="6477000" y="2286000"/>
            <a:ext cx="1143425"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descr="Diversity_poster.JPG"/>
          <p:cNvPicPr>
            <a:picLocks noGrp="1" noChangeAspect="1"/>
          </p:cNvPicPr>
          <p:nvPr>
            <p:ph idx="1"/>
          </p:nvPr>
        </p:nvPicPr>
        <p:blipFill>
          <a:blip r:embed="rId2" cstate="print"/>
          <a:stretch>
            <a:fillRect/>
          </a:stretch>
        </p:blipFill>
        <p:spPr>
          <a:xfrm>
            <a:off x="304800" y="1600200"/>
            <a:ext cx="4724400" cy="4979564"/>
          </a:xfrm>
        </p:spPr>
      </p:pic>
      <p:sp>
        <p:nvSpPr>
          <p:cNvPr id="4" name="タイトル 3"/>
          <p:cNvSpPr>
            <a:spLocks noGrp="1"/>
          </p:cNvSpPr>
          <p:nvPr>
            <p:ph type="title"/>
          </p:nvPr>
        </p:nvSpPr>
        <p:spPr>
          <a:xfrm>
            <a:off x="762000" y="228600"/>
            <a:ext cx="7581114"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Now let’s correct the Fun Quiz and find out </a:t>
            </a:r>
            <a:b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b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who has the most international knowledge!</a:t>
            </a:r>
          </a:p>
        </p:txBody>
      </p:sp>
      <p:sp>
        <p:nvSpPr>
          <p:cNvPr id="6" name="タイトル 3"/>
          <p:cNvSpPr txBox="1">
            <a:spLocks/>
          </p:cNvSpPr>
          <p:nvPr/>
        </p:nvSpPr>
        <p:spPr>
          <a:xfrm>
            <a:off x="5181600" y="1676400"/>
            <a:ext cx="3733800" cy="4739759"/>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Exchange your handout with a partner and correct it in red</a:t>
            </a: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or another color</a:t>
            </a:r>
            <a:r>
              <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Each question is 5 points for a possible total score of 100.</a:t>
            </a: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Write the score and give the handout back to the owner.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Then let’s see which students got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highest scores!</a:t>
            </a:r>
            <a:endPar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uzzle2.jpg"/>
          <p:cNvPicPr>
            <a:picLocks noChangeAspect="1"/>
          </p:cNvPicPr>
          <p:nvPr/>
        </p:nvPicPr>
        <p:blipFill>
          <a:blip r:embed="rId2" cstate="print"/>
          <a:stretch>
            <a:fillRect/>
          </a:stretch>
        </p:blipFill>
        <p:spPr>
          <a:xfrm>
            <a:off x="609600" y="533400"/>
            <a:ext cx="2362200" cy="2693645"/>
          </a:xfrm>
          <a:prstGeom prst="rect">
            <a:avLst/>
          </a:prstGeom>
        </p:spPr>
      </p:pic>
      <p:sp>
        <p:nvSpPr>
          <p:cNvPr id="5" name="正方形/長方形 4"/>
          <p:cNvSpPr/>
          <p:nvPr/>
        </p:nvSpPr>
        <p:spPr>
          <a:xfrm>
            <a:off x="3352800" y="152400"/>
            <a:ext cx="2230098" cy="769441"/>
          </a:xfrm>
          <a:prstGeom prst="rect">
            <a:avLst/>
          </a:prstGeom>
          <a:noFill/>
        </p:spPr>
        <p:txBody>
          <a:bodyPr wrap="none" lIns="91440" tIns="45720" rIns="91440" bIns="45720">
            <a:spAutoFit/>
          </a:bodyPr>
          <a:lstStyle/>
          <a:p>
            <a:pPr algn="ctr"/>
            <a:r>
              <a:rPr lang="en-US" altLang="ja-JP" sz="4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a:t>
            </a:r>
            <a:endPar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6" name="正方形/長方形 5"/>
          <p:cNvSpPr/>
          <p:nvPr/>
        </p:nvSpPr>
        <p:spPr>
          <a:xfrm>
            <a:off x="3581400" y="1066800"/>
            <a:ext cx="5007846"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Just guess or listen carefully </a:t>
            </a:r>
          </a:p>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to be a winner!</a:t>
            </a:r>
          </a:p>
        </p:txBody>
      </p:sp>
      <p:sp>
        <p:nvSpPr>
          <p:cNvPr id="7" name="正方形/長方形 6"/>
          <p:cNvSpPr/>
          <p:nvPr/>
        </p:nvSpPr>
        <p:spPr>
          <a:xfrm>
            <a:off x="3082266" y="2286000"/>
            <a:ext cx="6006131" cy="1754326"/>
          </a:xfrm>
          <a:prstGeom prst="rect">
            <a:avLst/>
          </a:prstGeom>
          <a:noFill/>
        </p:spPr>
        <p:txBody>
          <a:bodyPr wrap="none" lIns="91440" tIns="45720" rIns="91440" bIns="45720">
            <a:spAutoFit/>
          </a:bodyPr>
          <a:lstStyle/>
          <a:p>
            <a:pPr algn="ct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First, do you know what Western </a:t>
            </a:r>
          </a:p>
          <a:p>
            <a:pPr algn="ct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people</a:t>
            </a:r>
            <a:r>
              <a:rPr lang="en-US" altLang="ja-JP" sz="2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(Europe, U.S.A., etc.) </a:t>
            </a: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look like?</a:t>
            </a:r>
          </a:p>
          <a:p>
            <a:pPr algn="ctr"/>
            <a:endPar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pPr algn="ctr"/>
            <a:r>
              <a:rPr lang="en-US" altLang="ja-JP" sz="28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Circle the right answer on the handout.</a:t>
            </a:r>
          </a:p>
        </p:txBody>
      </p:sp>
      <p:sp>
        <p:nvSpPr>
          <p:cNvPr id="8" name="正方形/長方形 7"/>
          <p:cNvSpPr/>
          <p:nvPr/>
        </p:nvSpPr>
        <p:spPr>
          <a:xfrm>
            <a:off x="152400" y="3352800"/>
            <a:ext cx="2244140" cy="830997"/>
          </a:xfrm>
          <a:prstGeom prst="rect">
            <a:avLst/>
          </a:prstGeom>
          <a:noFill/>
        </p:spPr>
        <p:txBody>
          <a:bodyPr wrap="none" lIns="91440" tIns="45720" rIns="91440" bIns="45720">
            <a:spAutoFit/>
          </a:bodyPr>
          <a:lstStyle/>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Watch out: This </a:t>
            </a:r>
          </a:p>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is a trick!</a:t>
            </a:r>
          </a:p>
        </p:txBody>
      </p:sp>
      <p:sp>
        <p:nvSpPr>
          <p:cNvPr id="9" name="正方形/長方形 8"/>
          <p:cNvSpPr/>
          <p:nvPr/>
        </p:nvSpPr>
        <p:spPr>
          <a:xfrm>
            <a:off x="1399768" y="4343400"/>
            <a:ext cx="7744232" cy="2308324"/>
          </a:xfrm>
          <a:prstGeom prst="rect">
            <a:avLst/>
          </a:prstGeom>
          <a:noFill/>
        </p:spPr>
        <p:txBody>
          <a:bodyPr wrap="square" lIns="91440" tIns="45720" rIns="91440" bIns="45720">
            <a:spAutoFit/>
          </a:bodyPr>
          <a:lstStyle/>
          <a:p>
            <a:pPr marL="514350" indent="-514350">
              <a:buAutoNum type="arabicPeriod"/>
            </a:pP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What is the most common hair color of Westerners?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 blond or light brown  </a:t>
            </a:r>
            <a:r>
              <a:rPr lang="en-US" altLang="ja-JP" sz="2400" b="1"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dark brown or black</a:t>
            </a: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 red</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2.    Most common eye color?  a) blue  </a:t>
            </a:r>
            <a:r>
              <a:rPr lang="en-US" altLang="ja-JP" sz="2400" b="1"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brown</a:t>
            </a: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 black</a:t>
            </a:r>
          </a:p>
          <a:p>
            <a:pPr marL="514350" indent="-514350">
              <a:buAutoNum type="arabicPeriod" startAt="3"/>
            </a:pP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Is it possible to have green eyes if one parent has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blue eyes and the other parent has brown eyes?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r>
              <a:rPr lang="en-US" altLang="ja-JP" sz="2400" b="1"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Yes</a:t>
            </a: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No</a:t>
            </a:r>
          </a:p>
        </p:txBody>
      </p:sp>
      <p:sp>
        <p:nvSpPr>
          <p:cNvPr id="10" name="上カーブ矢印 9"/>
          <p:cNvSpPr/>
          <p:nvPr/>
        </p:nvSpPr>
        <p:spPr>
          <a:xfrm rot="18336801">
            <a:off x="2324025" y="3346740"/>
            <a:ext cx="586979" cy="42982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400" y="304800"/>
            <a:ext cx="7924800" cy="3447098"/>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 questions about the Levels of Bilingualism</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4. Raising a child to be bilingual is what level?  a) Individual bilingualism  b)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Family bilingualism</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 Societal bilingualism  d) Bilingual Education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5. A type of bilingual, for example, dominant in one language and weaker in the other language, is what level?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Individual bilingualism</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b) Family bilingualism  c) Societal bilingualism  d) Bilingual Education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6. Attitudes of powerful groups that affect schools are what level?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Individual bilingualism  b) Family bilingualism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 Societal bilingualism</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d) Bilingual Education</a:t>
            </a:r>
          </a:p>
        </p:txBody>
      </p:sp>
      <p:pic>
        <p:nvPicPr>
          <p:cNvPr id="5" name="図 4" descr="Nikki 3.jpg"/>
          <p:cNvPicPr>
            <a:picLocks noChangeAspect="1"/>
          </p:cNvPicPr>
          <p:nvPr/>
        </p:nvPicPr>
        <p:blipFill>
          <a:blip r:embed="rId2" cstate="print"/>
          <a:stretch>
            <a:fillRect/>
          </a:stretch>
        </p:blipFill>
        <p:spPr>
          <a:xfrm>
            <a:off x="2286000" y="3962400"/>
            <a:ext cx="2514600" cy="2514600"/>
          </a:xfrm>
          <a:prstGeom prst="rect">
            <a:avLst/>
          </a:prstGeom>
          <a:ln>
            <a:noFill/>
          </a:ln>
          <a:effectLst>
            <a:outerShdw blurRad="292100" dist="139700" dir="2700000" algn="tl" rotWithShape="0">
              <a:srgbClr val="333333">
                <a:alpha val="65000"/>
              </a:srgbClr>
            </a:outerShdw>
          </a:effectLst>
        </p:spPr>
      </p:pic>
      <p:pic>
        <p:nvPicPr>
          <p:cNvPr id="6" name="図 5" descr="CIMG0867.JPG"/>
          <p:cNvPicPr>
            <a:picLocks noChangeAspect="1"/>
          </p:cNvPicPr>
          <p:nvPr/>
        </p:nvPicPr>
        <p:blipFill>
          <a:blip r:embed="rId3" cstate="print"/>
          <a:stretch>
            <a:fillRect/>
          </a:stretch>
        </p:blipFill>
        <p:spPr>
          <a:xfrm>
            <a:off x="5334000" y="3962400"/>
            <a:ext cx="3378200" cy="2533650"/>
          </a:xfrm>
          <a:prstGeom prst="rect">
            <a:avLst/>
          </a:prstGeom>
          <a:ln>
            <a:noFill/>
          </a:ln>
          <a:effectLst>
            <a:outerShdw blurRad="292100" dist="139700" dir="2700000" algn="tl" rotWithShape="0">
              <a:srgbClr val="333333">
                <a:alpha val="65000"/>
              </a:srgbClr>
            </a:outerShdw>
          </a:effectLst>
        </p:spPr>
      </p:pic>
      <p:pic>
        <p:nvPicPr>
          <p:cNvPr id="7" name="図 6" descr="Nikki 4.jpg"/>
          <p:cNvPicPr>
            <a:picLocks noChangeAspect="1"/>
          </p:cNvPicPr>
          <p:nvPr/>
        </p:nvPicPr>
        <p:blipFill>
          <a:blip r:embed="rId4" cstate="print"/>
          <a:stretch>
            <a:fillRect/>
          </a:stretch>
        </p:blipFill>
        <p:spPr>
          <a:xfrm>
            <a:off x="381000" y="3962400"/>
            <a:ext cx="1413359"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26985" y="152400"/>
            <a:ext cx="6882397"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Family Bilingualism and Language Shift:</a:t>
            </a:r>
          </a:p>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Example of the Jenkins-Soga family </a:t>
            </a:r>
            <a:endParaRPr lang="ja-JP" altLang="en-US" sz="3200" b="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3" name="正方形/長方形 2"/>
          <p:cNvSpPr/>
          <p:nvPr/>
        </p:nvSpPr>
        <p:spPr>
          <a:xfrm>
            <a:off x="152400" y="3534013"/>
            <a:ext cx="8839200" cy="3323987"/>
          </a:xfrm>
          <a:prstGeom prst="rect">
            <a:avLst/>
          </a:prstGeom>
          <a:noFill/>
        </p:spPr>
        <p:txBody>
          <a:bodyPr wrap="square" lIns="91440" tIns="45720" rIns="91440" bIns="45720">
            <a:spAutoFit/>
          </a:bodyPr>
          <a:lstStyle/>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Jenkins is from “a poor community in North Carolina, where he dropped out of school, aged 15, to join the US Army.” After he, Belinda and Mika went to Japan,</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“Soga's dream had finally come true, but the transition to life in Japan has been a struggle. Jenkins speaks no Japanese, and relies on Korean to communicate with his family, a situation he describes as ‘difficult’. ‘I've spoken more Korean than I have English; I've spoken it for 40 years. Sometimes I even think in Korean. I’ve got to learn Japanese," he says. His daughters have quickly become fluent [in Japanese] and are settling down in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Sado</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 </a:t>
            </a:r>
            <a:r>
              <a:rPr lang="en-US" altLang="ja-JP" sz="21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Independent</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7 March 2006  </a:t>
            </a:r>
          </a:p>
          <a:p>
            <a:endParaRPr lang="en-US" altLang="ja-JP" sz="6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2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 North Korea,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Hitomi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Soga never told her daughters that she was Japanese.</a:t>
            </a:r>
          </a:p>
          <a:p>
            <a:pPr algn="ct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pic>
        <p:nvPicPr>
          <p:cNvPr id="4" name="図 3" descr="Jenkins-Soga-BBC.jpg"/>
          <p:cNvPicPr>
            <a:picLocks noChangeAspect="1"/>
          </p:cNvPicPr>
          <p:nvPr/>
        </p:nvPicPr>
        <p:blipFill>
          <a:blip r:embed="rId2" cstate="print"/>
          <a:stretch>
            <a:fillRect/>
          </a:stretch>
        </p:blipFill>
        <p:spPr>
          <a:xfrm>
            <a:off x="3352800" y="1371600"/>
            <a:ext cx="2438400" cy="1991360"/>
          </a:xfrm>
          <a:prstGeom prst="rect">
            <a:avLst/>
          </a:prstGeom>
        </p:spPr>
      </p:pic>
      <p:sp>
        <p:nvSpPr>
          <p:cNvPr id="5" name="正方形/長方形 4"/>
          <p:cNvSpPr/>
          <p:nvPr/>
        </p:nvSpPr>
        <p:spPr>
          <a:xfrm>
            <a:off x="5867400" y="1752600"/>
            <a:ext cx="2362200" cy="461665"/>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BBC News </a:t>
            </a: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photo</a:t>
            </a:r>
          </a:p>
        </p:txBody>
      </p:sp>
      <p:sp>
        <p:nvSpPr>
          <p:cNvPr id="6" name="正方形/長方形 5"/>
          <p:cNvSpPr/>
          <p:nvPr/>
        </p:nvSpPr>
        <p:spPr>
          <a:xfrm>
            <a:off x="0" y="2057400"/>
            <a:ext cx="3200400" cy="1200329"/>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Use the details below </a:t>
            </a:r>
          </a:p>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to answer the next </a:t>
            </a:r>
          </a:p>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 questions</a:t>
            </a:r>
            <a:endParaRPr lang="ja-JP" altLang="en-US" sz="2400" i="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7" name="ストライプ矢印 6"/>
          <p:cNvSpPr/>
          <p:nvPr/>
        </p:nvSpPr>
        <p:spPr>
          <a:xfrm rot="10800000">
            <a:off x="6096000" y="22098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ストライプ矢印 7"/>
          <p:cNvSpPr/>
          <p:nvPr/>
        </p:nvSpPr>
        <p:spPr>
          <a:xfrm rot="5400000">
            <a:off x="2743200" y="27432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3400" y="304800"/>
            <a:ext cx="8229600" cy="4431983"/>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Questions about the Jenkins-Soga family</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7. Are all of the Jenkins-Soga family members bilingual (or multilingual)?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Yes</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No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8. In North Korea, did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Hitomi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Soga speak to her daughters in Japanese?  Yes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9. According to the 2006 article, could all of the Jenkins-Soga family members speak Japanese?  Yes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10. Compared to their father, the daughters could quickly learn to speak Japanese </a:t>
            </a:r>
            <a:r>
              <a:rPr lang="en-US" altLang="ja-JP" sz="21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mainly because </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they were  a) already educated in Japanese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in top schools in Japan  c) much more intelligent than their father</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d)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much younger than their father</a:t>
            </a:r>
          </a:p>
          <a:p>
            <a:pPr algn="ct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pic>
        <p:nvPicPr>
          <p:cNvPr id="3" name="図 2" descr="grandparents_small.jpg"/>
          <p:cNvPicPr>
            <a:picLocks noChangeAspect="1"/>
          </p:cNvPicPr>
          <p:nvPr/>
        </p:nvPicPr>
        <p:blipFill>
          <a:blip r:embed="rId2" cstate="print"/>
          <a:stretch>
            <a:fillRect/>
          </a:stretch>
        </p:blipFill>
        <p:spPr>
          <a:xfrm>
            <a:off x="1828800" y="4724400"/>
            <a:ext cx="3149600" cy="1740568"/>
          </a:xfrm>
          <a:prstGeom prst="rect">
            <a:avLst/>
          </a:prstGeom>
          <a:ln>
            <a:noFill/>
          </a:ln>
          <a:effectLst>
            <a:outerShdw blurRad="292100" dist="139700" dir="2700000" algn="tl" rotWithShape="0">
              <a:srgbClr val="333333">
                <a:alpha val="65000"/>
              </a:srgbClr>
            </a:outerShdw>
          </a:effectLst>
        </p:spPr>
      </p:pic>
      <p:pic>
        <p:nvPicPr>
          <p:cNvPr id="4" name="図 3" descr="students.jpg"/>
          <p:cNvPicPr>
            <a:picLocks noChangeAspect="1"/>
          </p:cNvPicPr>
          <p:nvPr/>
        </p:nvPicPr>
        <p:blipFill>
          <a:blip r:embed="rId3" cstate="print"/>
          <a:stretch>
            <a:fillRect/>
          </a:stretch>
        </p:blipFill>
        <p:spPr>
          <a:xfrm>
            <a:off x="5486400" y="4724400"/>
            <a:ext cx="3187735" cy="17383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34385" y="304800"/>
            <a:ext cx="5699638" cy="584775"/>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International Marriages in Japan</a:t>
            </a:r>
          </a:p>
        </p:txBody>
      </p:sp>
      <p:sp>
        <p:nvSpPr>
          <p:cNvPr id="3" name="正方形/長方形 2"/>
          <p:cNvSpPr/>
          <p:nvPr/>
        </p:nvSpPr>
        <p:spPr>
          <a:xfrm>
            <a:off x="609600" y="1143000"/>
            <a:ext cx="7924800" cy="2800767"/>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Warm-up questions</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11. Which have more international marriages?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Japanese men</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Japanese women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12. The partners of Japanese people in international marriages are mostly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Asians</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b) Westerners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13. The number of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haafu</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children of international marriages born in Japan every year is now about  a) 200  b) 2,000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 20,000</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d) 200,000</a:t>
            </a: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4" name="正方形/長方形 3"/>
          <p:cNvSpPr/>
          <p:nvPr/>
        </p:nvSpPr>
        <p:spPr>
          <a:xfrm>
            <a:off x="457200" y="4267200"/>
            <a:ext cx="8534400" cy="461665"/>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Study the next article to see some of the reasons for this trend</a:t>
            </a:r>
            <a:endParaRPr lang="ja-JP" altLang="en-US" sz="2400" i="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152400"/>
            <a:ext cx="8458200" cy="3339376"/>
          </a:xfrm>
          <a:prstGeom prst="rect">
            <a:avLst/>
          </a:prstGeom>
          <a:noFill/>
        </p:spPr>
        <p:txBody>
          <a:bodyPr wrap="square" lIns="91440" tIns="45720" rIns="91440" bIns="45720">
            <a:spAutoFit/>
          </a:bodyPr>
          <a:lstStyle/>
          <a:p>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“Country kids need language support: Growing educational diversity not limited to urban areas” - </a:t>
            </a:r>
            <a:r>
              <a:rPr lang="en-US" altLang="ja-JP" sz="23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Japan Times</a:t>
            </a:r>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14 March 2006</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Young was 13 when she moved from Seoul to a small village in Yamagata in 1999. Her mother had arrived from Korea a few months earlier to marry a Japanese man. Entering the local high school, she struggled at first with the language, cultural differences, and relations with friends, though quickly picked up spoken Japanese. … Today, one in 17 (6.1 percent) of all marriages in [Yamagata] prefecture are international marriages, compared with around one in 20 nationally.“</a:t>
            </a: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3" name="正方形/長方形 2"/>
          <p:cNvSpPr/>
          <p:nvPr/>
        </p:nvSpPr>
        <p:spPr>
          <a:xfrm>
            <a:off x="381000" y="3505200"/>
            <a:ext cx="8458200" cy="3200876"/>
          </a:xfrm>
          <a:prstGeom prst="rect">
            <a:avLst/>
          </a:prstGeom>
          <a:noFill/>
        </p:spPr>
        <p:txBody>
          <a:bodyPr wrap="square" lIns="91440" tIns="45720" rIns="91440" bIns="45720">
            <a:spAutoFit/>
          </a:bodyPr>
          <a:lstStyle/>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14. According to this 2006 article, what percent of marriages in Japan are international?  a) 1%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5%</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 6.1%  d) 20%</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15. According to the title of the article, do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Young and foreign kids all over Japan get enough support in Japanese as a Second Language to keep up in Japanese schools?   Yes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16. What is the main reason for many international marriages in Yamagata? a) Globalism  b) Internationalization  c) Farmers are popular with foreigners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d) Farmers are not popular with young Japanese women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152400"/>
            <a:ext cx="8458200" cy="2985433"/>
          </a:xfrm>
          <a:prstGeom prst="rect">
            <a:avLst/>
          </a:prstGeom>
          <a:noFill/>
        </p:spPr>
        <p:txBody>
          <a:bodyPr wrap="square" lIns="91440" tIns="45720" rIns="91440" bIns="45720">
            <a:spAutoFit/>
          </a:bodyPr>
          <a:lstStyle/>
          <a:p>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“Kids learn and forget quickly” – </a:t>
            </a:r>
            <a:r>
              <a:rPr lang="en-US" altLang="ja-JP" sz="23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Daily Yomiuri</a:t>
            </a:r>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20 July 2004</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rapid language learning for which children are famous is associated with a rapid forgetting of unused forms. Both learning and forgetting happen quickly in the beginning and decrease with age.“</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“There appear to be no negative consequences of students’ exposure to English in Japanese primary schools. Instead there are advantages that have to do with eventual mastery, including pronunciation, automatic production of correct forms, and a feeling of ease with the language.”</a:t>
            </a:r>
          </a:p>
        </p:txBody>
      </p:sp>
      <p:sp>
        <p:nvSpPr>
          <p:cNvPr id="4" name="正方形/長方形 3"/>
          <p:cNvSpPr/>
          <p:nvPr/>
        </p:nvSpPr>
        <p:spPr>
          <a:xfrm>
            <a:off x="152400" y="3276600"/>
            <a:ext cx="8991600" cy="3370153"/>
          </a:xfrm>
          <a:prstGeom prst="rect">
            <a:avLst/>
          </a:prstGeom>
          <a:noFill/>
        </p:spPr>
        <p:txBody>
          <a:bodyPr wrap="square" lIns="91440" tIns="45720" rIns="91440" bIns="45720">
            <a:spAutoFit/>
          </a:bodyPr>
          <a:lstStyle/>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Last Fun Quiz Questions </a:t>
            </a:r>
          </a:p>
          <a:p>
            <a:endParaRPr lang="en-US" altLang="ja-JP" sz="10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17. If a small child sees a zebra and says “horse,” should parents worry?  Yes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18. Can a second language harm the development of a first language?     Yes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19. When is the best age to start two languages?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0</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b) 3  c) 6  d) 9  e) 12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20. In 2013 international marriages in Japan have increased to 1 in 18 couples.</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Haafu</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Christel</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Takigawa</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represented Japan in its successful 2020 Olympics bid.</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In conclusion, how is Japan changing?  a) more crime &amp; higher taxes  b) loss of</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Japanese culture  </a:t>
            </a:r>
            <a:r>
              <a:rPr lang="en-US" altLang="ja-JP" sz="2100" u="sng"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 more open-minded &amp; diverse</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d) English instead of Japanese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type="title"/>
          </p:nvPr>
        </p:nvSpPr>
        <p:spPr>
          <a:xfrm>
            <a:off x="1828800" y="152400"/>
            <a:ext cx="5492594"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Now let’s find out who has the </a:t>
            </a:r>
            <a:b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b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most international knowledge!</a:t>
            </a:r>
          </a:p>
        </p:txBody>
      </p:sp>
      <p:sp>
        <p:nvSpPr>
          <p:cNvPr id="6" name="タイトル 3"/>
          <p:cNvSpPr txBox="1">
            <a:spLocks/>
          </p:cNvSpPr>
          <p:nvPr/>
        </p:nvSpPr>
        <p:spPr>
          <a:xfrm>
            <a:off x="533400" y="1143000"/>
            <a:ext cx="7924800" cy="153888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Each question is 5 points for a possible total score of 100.</a:t>
            </a: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Write the score and give the handout back to the owner.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6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ea typeface="+mj-ea"/>
                <a:cs typeface="+mj-cs"/>
              </a:rPr>
              <a:t>L</a:t>
            </a:r>
            <a:r>
              <a:rPr kumimoji="0" lang="en-US" altLang="ja-JP" sz="2600" i="0" u="none" strike="noStrike" kern="1200" cap="none" spc="0" normalizeH="0" noProof="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et’s</a:t>
            </a:r>
            <a:r>
              <a:rPr kumimoji="0" lang="en-US" altLang="ja-JP" sz="2600" i="0" u="none" strike="noStrike" kern="1200" cap="none" spc="0" normalizeH="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rPr>
              <a:t> see which students got the highest scores!</a:t>
            </a:r>
            <a:endParaRPr kumimoji="0" lang="en-US" altLang="ja-JP" sz="2600" i="0" u="none" strike="noStrike" kern="1200" cap="none" spc="0" normalizeH="0" baseline="0" noProof="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uLnTx/>
              <a:uFillTx/>
              <a:latin typeface="+mj-lt"/>
              <a:ea typeface="+mj-ea"/>
              <a:cs typeface="+mj-cs"/>
            </a:endParaRPr>
          </a:p>
        </p:txBody>
      </p:sp>
      <p:pic>
        <p:nvPicPr>
          <p:cNvPr id="8" name="図 7" descr="HAFU_poster_small.jpg"/>
          <p:cNvPicPr>
            <a:picLocks noChangeAspect="1"/>
          </p:cNvPicPr>
          <p:nvPr/>
        </p:nvPicPr>
        <p:blipFill>
          <a:blip r:embed="rId2" cstate="print"/>
          <a:stretch>
            <a:fillRect/>
          </a:stretch>
        </p:blipFill>
        <p:spPr>
          <a:xfrm>
            <a:off x="3276600" y="2895600"/>
            <a:ext cx="2590800" cy="3631613"/>
          </a:xfrm>
          <a:prstGeom prst="rect">
            <a:avLst/>
          </a:prstGeom>
        </p:spPr>
      </p:pic>
      <p:sp>
        <p:nvSpPr>
          <p:cNvPr id="9" name="円形吹き出し 8"/>
          <p:cNvSpPr/>
          <p:nvPr/>
        </p:nvSpPr>
        <p:spPr>
          <a:xfrm>
            <a:off x="6096000" y="4038600"/>
            <a:ext cx="2819400" cy="1524000"/>
          </a:xfrm>
          <a:prstGeom prst="wedgeEllipseCallout">
            <a:avLst>
              <a:gd name="adj1" fmla="val -53312"/>
              <a:gd name="adj2" fmla="val 71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7030A0"/>
                </a:solidFill>
              </a:rPr>
              <a:t>Did you get </a:t>
            </a:r>
          </a:p>
          <a:p>
            <a:pPr algn="ctr"/>
            <a:r>
              <a:rPr lang="en-US" sz="2100" b="1" dirty="0" smtClean="0">
                <a:solidFill>
                  <a:srgbClr val="7030A0"/>
                </a:solidFill>
              </a:rPr>
              <a:t>more than half?</a:t>
            </a:r>
          </a:p>
          <a:p>
            <a:pPr algn="ctr"/>
            <a:r>
              <a:rPr lang="en-US" sz="2100" b="1" dirty="0" smtClean="0">
                <a:solidFill>
                  <a:srgbClr val="7030A0"/>
                </a:solidFill>
              </a:rPr>
              <a:t>;-)</a:t>
            </a:r>
            <a:endParaRPr lang="en-US" sz="2100" b="1" dirty="0">
              <a:solidFill>
                <a:srgbClr val="7030A0"/>
              </a:solidFill>
            </a:endParaRPr>
          </a:p>
        </p:txBody>
      </p:sp>
      <p:sp>
        <p:nvSpPr>
          <p:cNvPr id="10" name="正方形/長方形 9"/>
          <p:cNvSpPr/>
          <p:nvPr/>
        </p:nvSpPr>
        <p:spPr>
          <a:xfrm>
            <a:off x="916202" y="5562600"/>
            <a:ext cx="1952778" cy="461665"/>
          </a:xfrm>
          <a:prstGeom prst="rect">
            <a:avLst/>
          </a:prstGeom>
          <a:noFill/>
        </p:spPr>
        <p:txBody>
          <a:bodyPr wrap="none" lIns="91440" tIns="45720" rIns="91440" bIns="45720">
            <a:spAutoFit/>
          </a:bodyPr>
          <a:lstStyle/>
          <a:p>
            <a:pPr algn="ctr"/>
            <a:r>
              <a:rPr lang="en-US" altLang="ja-JP" sz="2400" b="1" cap="none" spc="0" dirty="0" smtClean="0">
                <a:ln w="10541" cmpd="sng">
                  <a:solidFill>
                    <a:schemeClr val="accent1">
                      <a:shade val="88000"/>
                      <a:satMod val="110000"/>
                    </a:schemeClr>
                  </a:solidFill>
                  <a:prstDash val="solid"/>
                </a:ln>
                <a:solidFill>
                  <a:srgbClr val="7030A0"/>
                </a:solidFill>
                <a:effectLst/>
                <a:latin typeface="AR BERKLEY" pitchFamily="2" charset="0"/>
              </a:rPr>
              <a:t>Movie Website</a:t>
            </a:r>
            <a:endParaRPr lang="ja-JP" altLang="en-US" sz="2400" b="1" cap="none" spc="0" dirty="0">
              <a:ln w="10541" cmpd="sng">
                <a:solidFill>
                  <a:schemeClr val="accent1">
                    <a:shade val="88000"/>
                    <a:satMod val="110000"/>
                  </a:schemeClr>
                </a:solidFill>
                <a:prstDash val="solid"/>
              </a:ln>
              <a:solidFill>
                <a:srgbClr val="7030A0"/>
              </a:solidFill>
              <a:effectLst/>
              <a:latin typeface="AR BERKLEY" pitchFamily="2" charset="0"/>
            </a:endParaRPr>
          </a:p>
        </p:txBody>
      </p:sp>
      <p:sp>
        <p:nvSpPr>
          <p:cNvPr id="11" name="ストライプ矢印 10"/>
          <p:cNvSpPr/>
          <p:nvPr/>
        </p:nvSpPr>
        <p:spPr>
          <a:xfrm rot="1337135">
            <a:off x="2538024" y="6112401"/>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endParaRPr lang="en-US"/>
          </a:p>
        </p:txBody>
      </p:sp>
      <p:pic>
        <p:nvPicPr>
          <p:cNvPr id="3" name="コンテンツ プレースホルダ 3" descr="rainbow_bkgd.JPG"/>
          <p:cNvPicPr>
            <a:picLocks noGrp="1" noChangeAspect="1"/>
          </p:cNvPicPr>
          <p:nvPr>
            <p:ph idx="1"/>
          </p:nvPr>
        </p:nvPicPr>
        <p:blipFill>
          <a:blip r:embed="rId2" cstate="print"/>
          <a:stretch>
            <a:fillRect/>
          </a:stretch>
        </p:blipFill>
        <p:spPr>
          <a:xfrm>
            <a:off x="0" y="-185861"/>
            <a:ext cx="9144000" cy="8098085"/>
          </a:xfrm>
        </p:spPr>
      </p:pic>
      <p:sp>
        <p:nvSpPr>
          <p:cNvPr id="4" name="正方形/長方形 3"/>
          <p:cNvSpPr/>
          <p:nvPr/>
        </p:nvSpPr>
        <p:spPr>
          <a:xfrm>
            <a:off x="457200" y="685800"/>
            <a:ext cx="8260082" cy="46474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cap="none" spc="0" dirty="0" smtClean="0">
                <a:ln w="11430"/>
                <a:solidFill>
                  <a:srgbClr val="FFFF00"/>
                </a:solidFill>
                <a:effectLst>
                  <a:outerShdw blurRad="50800" dist="39000" dir="5460000" algn="tl">
                    <a:srgbClr val="000000">
                      <a:alpha val="38000"/>
                    </a:srgbClr>
                  </a:outerShdw>
                </a:effectLst>
              </a:rPr>
              <a:t>Questions or Comments?</a:t>
            </a:r>
          </a:p>
          <a:p>
            <a:pPr algn="ctr"/>
            <a:endParaRPr lang="en-US" altLang="ja-JP" sz="2000" b="1" cap="none" spc="0" dirty="0" smtClean="0">
              <a:ln w="11430"/>
              <a:solidFill>
                <a:srgbClr val="FFFF00"/>
              </a:solidFill>
              <a:effectLst>
                <a:outerShdw blurRad="50800" dist="39000" dir="5460000" algn="tl">
                  <a:srgbClr val="000000">
                    <a:alpha val="38000"/>
                  </a:srgbClr>
                </a:outerShdw>
              </a:effectLst>
            </a:endParaRPr>
          </a:p>
          <a:p>
            <a:pPr algn="ctr"/>
            <a:r>
              <a:rPr lang="en-US" altLang="ja-JP" sz="4000" b="1" dirty="0" smtClean="0">
                <a:ln w="11430"/>
                <a:solidFill>
                  <a:srgbClr val="FFFF00"/>
                </a:solidFill>
                <a:effectLst>
                  <a:outerShdw blurRad="50800" dist="39000" dir="5460000" algn="tl">
                    <a:srgbClr val="000000">
                      <a:alpha val="38000"/>
                    </a:srgbClr>
                  </a:outerShdw>
                </a:effectLst>
              </a:rPr>
              <a:t>Author’s Website </a:t>
            </a:r>
            <a:r>
              <a:rPr lang="en-US" altLang="ja-JP" sz="4000" b="1" dirty="0" smtClean="0">
                <a:ln w="11430"/>
                <a:solidFill>
                  <a:srgbClr val="FFFF00"/>
                </a:solidFill>
                <a:effectLst>
                  <a:outerShdw blurRad="50800" dist="39000" dir="5460000" algn="tl">
                    <a:srgbClr val="000000">
                      <a:alpha val="38000"/>
                    </a:srgbClr>
                  </a:outerShdw>
                </a:effectLst>
              </a:rPr>
              <a:t>of </a:t>
            </a:r>
            <a:r>
              <a:rPr lang="en-US" altLang="ja-JP" sz="4000" b="1" dirty="0" smtClean="0">
                <a:ln w="11430"/>
                <a:solidFill>
                  <a:srgbClr val="FFFF00"/>
                </a:solidFill>
                <a:effectLst>
                  <a:outerShdw blurRad="50800" dist="39000" dir="5460000" algn="tl">
                    <a:srgbClr val="000000">
                      <a:alpha val="38000"/>
                    </a:srgbClr>
                  </a:outerShdw>
                </a:effectLst>
              </a:rPr>
              <a:t>publications:</a:t>
            </a:r>
            <a:endParaRPr lang="en-US" altLang="ja-JP" sz="2000" b="1" dirty="0" smtClean="0">
              <a:ln w="11430"/>
              <a:solidFill>
                <a:srgbClr val="FFFF00"/>
              </a:solidFill>
              <a:effectLst>
                <a:outerShdw blurRad="50800" dist="39000" dir="5460000" algn="tl">
                  <a:srgbClr val="000000">
                    <a:alpha val="38000"/>
                  </a:srgbClr>
                </a:outerShdw>
              </a:effectLst>
            </a:endParaRPr>
          </a:p>
          <a:p>
            <a:pPr algn="ctr"/>
            <a:r>
              <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https://</a:t>
            </a:r>
            <a:r>
              <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japanned.hcommons.org</a:t>
            </a:r>
            <a:endPar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ja-JP" sz="3600" b="1" cap="none" spc="0" dirty="0" smtClean="0">
                <a:ln w="11430"/>
                <a:solidFill>
                  <a:srgbClr val="FFFF00"/>
                </a:solidFill>
                <a:effectLst>
                  <a:outerShdw blurRad="50800" dist="39000" dir="5460000" algn="tl">
                    <a:srgbClr val="000000">
                      <a:alpha val="38000"/>
                    </a:srgbClr>
                  </a:outerShdw>
                </a:effectLst>
              </a:rPr>
              <a:t> or </a:t>
            </a:r>
            <a:r>
              <a:rPr lang="en-US" altLang="ja-JP" sz="3600" b="1" cap="none" spc="0" dirty="0" smtClean="0">
                <a:ln w="11430"/>
                <a:solidFill>
                  <a:srgbClr val="FFFF00"/>
                </a:solidFill>
                <a:effectLst>
                  <a:outerShdw blurRad="50800" dist="39000" dir="5460000" algn="tl">
                    <a:srgbClr val="000000">
                      <a:alpha val="38000"/>
                    </a:srgbClr>
                  </a:outerShdw>
                </a:effectLst>
              </a:rPr>
              <a:t>in Japanese:</a:t>
            </a:r>
          </a:p>
          <a:p>
            <a:pPr algn="ctr"/>
            <a:r>
              <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https://</a:t>
            </a:r>
            <a:r>
              <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japanned.hcommons.org/chosaku</a:t>
            </a:r>
            <a:endParaRPr lang="en-US" altLang="ja-JP"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ja-JP"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altLang="ja-JP"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ja-JP" sz="5400" b="1" dirty="0" smtClean="0">
                <a:ln w="11430"/>
                <a:solidFill>
                  <a:srgbClr val="FFFF00"/>
                </a:solidFill>
                <a:effectLst>
                  <a:outerShdw blurRad="50800" dist="39000" dir="5460000" algn="tl">
                    <a:srgbClr val="000000">
                      <a:alpha val="38000"/>
                    </a:srgbClr>
                  </a:outerShdw>
                </a:effectLst>
              </a:rPr>
              <a:t>Thank you!</a:t>
            </a:r>
            <a:endParaRPr lang="ja-JP" altLang="en-US" sz="5400" b="1" cap="none" spc="0" dirty="0">
              <a:ln w="11430"/>
              <a:solidFill>
                <a:srgbClr val="FFFF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uzzle2.jpg"/>
          <p:cNvPicPr>
            <a:picLocks noChangeAspect="1"/>
          </p:cNvPicPr>
          <p:nvPr/>
        </p:nvPicPr>
        <p:blipFill>
          <a:blip r:embed="rId2" cstate="print"/>
          <a:stretch>
            <a:fillRect/>
          </a:stretch>
        </p:blipFill>
        <p:spPr>
          <a:xfrm>
            <a:off x="609600" y="533400"/>
            <a:ext cx="2362200" cy="2693645"/>
          </a:xfrm>
          <a:prstGeom prst="rect">
            <a:avLst/>
          </a:prstGeom>
        </p:spPr>
      </p:pic>
      <p:sp>
        <p:nvSpPr>
          <p:cNvPr id="8" name="正方形/長方形 7"/>
          <p:cNvSpPr/>
          <p:nvPr/>
        </p:nvSpPr>
        <p:spPr>
          <a:xfrm>
            <a:off x="3352800" y="152400"/>
            <a:ext cx="2230098" cy="769441"/>
          </a:xfrm>
          <a:prstGeom prst="rect">
            <a:avLst/>
          </a:prstGeom>
          <a:noFill/>
        </p:spPr>
        <p:txBody>
          <a:bodyPr wrap="none" lIns="91440" tIns="45720" rIns="91440" bIns="45720">
            <a:spAutoFit/>
          </a:bodyPr>
          <a:lstStyle/>
          <a:p>
            <a:pPr algn="ctr"/>
            <a:r>
              <a:rPr lang="en-US" altLang="ja-JP" sz="4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a:t>
            </a:r>
            <a:endPar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14" name="正方形/長方形 13"/>
          <p:cNvSpPr/>
          <p:nvPr/>
        </p:nvSpPr>
        <p:spPr>
          <a:xfrm>
            <a:off x="3581400" y="1066800"/>
            <a:ext cx="5007846"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Just guess or listen carefully </a:t>
            </a:r>
          </a:p>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to be a winner!</a:t>
            </a:r>
          </a:p>
        </p:txBody>
      </p:sp>
      <p:sp>
        <p:nvSpPr>
          <p:cNvPr id="15" name="正方形/長方形 14"/>
          <p:cNvSpPr/>
          <p:nvPr/>
        </p:nvSpPr>
        <p:spPr>
          <a:xfrm>
            <a:off x="3082266" y="2286000"/>
            <a:ext cx="6006131" cy="1754326"/>
          </a:xfrm>
          <a:prstGeom prst="rect">
            <a:avLst/>
          </a:prstGeom>
          <a:noFill/>
        </p:spPr>
        <p:txBody>
          <a:bodyPr wrap="none" lIns="91440" tIns="45720" rIns="91440" bIns="45720">
            <a:spAutoFit/>
          </a:bodyPr>
          <a:lstStyle/>
          <a:p>
            <a:pPr algn="ct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First, do you know what Western </a:t>
            </a:r>
          </a:p>
          <a:p>
            <a:pPr algn="ct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people</a:t>
            </a:r>
            <a:r>
              <a:rPr lang="en-US" altLang="ja-JP" sz="2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(Europe, U.S.A., etc.) </a:t>
            </a:r>
            <a:r>
              <a:rPr lang="en-US" altLang="ja-JP" sz="28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look like?</a:t>
            </a:r>
          </a:p>
          <a:p>
            <a:pPr algn="ctr"/>
            <a:endPar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pPr algn="ctr"/>
            <a:r>
              <a:rPr lang="en-US" altLang="ja-JP" sz="28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Circle the right answer on the handout.</a:t>
            </a:r>
          </a:p>
        </p:txBody>
      </p:sp>
      <p:sp>
        <p:nvSpPr>
          <p:cNvPr id="16" name="正方形/長方形 15"/>
          <p:cNvSpPr/>
          <p:nvPr/>
        </p:nvSpPr>
        <p:spPr>
          <a:xfrm>
            <a:off x="152400" y="3352800"/>
            <a:ext cx="2244140" cy="830997"/>
          </a:xfrm>
          <a:prstGeom prst="rect">
            <a:avLst/>
          </a:prstGeom>
          <a:noFill/>
        </p:spPr>
        <p:txBody>
          <a:bodyPr wrap="none" lIns="91440" tIns="45720" rIns="91440" bIns="45720">
            <a:spAutoFit/>
          </a:bodyPr>
          <a:lstStyle/>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Watch out: This </a:t>
            </a:r>
          </a:p>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is a trick!</a:t>
            </a:r>
          </a:p>
        </p:txBody>
      </p:sp>
      <p:sp>
        <p:nvSpPr>
          <p:cNvPr id="18" name="正方形/長方形 17"/>
          <p:cNvSpPr/>
          <p:nvPr/>
        </p:nvSpPr>
        <p:spPr>
          <a:xfrm>
            <a:off x="1399768" y="4343400"/>
            <a:ext cx="7744232" cy="2308324"/>
          </a:xfrm>
          <a:prstGeom prst="rect">
            <a:avLst/>
          </a:prstGeom>
          <a:noFill/>
        </p:spPr>
        <p:txBody>
          <a:bodyPr wrap="square" lIns="91440" tIns="45720" rIns="91440" bIns="45720">
            <a:spAutoFit/>
          </a:bodyPr>
          <a:lstStyle/>
          <a:p>
            <a:pPr marL="514350" indent="-514350">
              <a:buAutoNum type="arabicPeriod"/>
            </a:pP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What is the most common hair color of Westerners?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 blond or light brown  b) dark brown or black  c) red</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2.    Most common eye color?  a) blue  b) brown  c) black</a:t>
            </a:r>
          </a:p>
          <a:p>
            <a:pPr marL="514350" indent="-514350">
              <a:buAutoNum type="arabicPeriod" startAt="3"/>
            </a:pP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Is it possible to have green eyes if one parent has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blue eyes and the other parent has brown eyes?  </a:t>
            </a:r>
          </a:p>
          <a:p>
            <a:pPr marL="514350" indent="-514350"/>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Yes    No</a:t>
            </a:r>
          </a:p>
        </p:txBody>
      </p:sp>
      <p:sp>
        <p:nvSpPr>
          <p:cNvPr id="19" name="上カーブ矢印 18"/>
          <p:cNvSpPr/>
          <p:nvPr/>
        </p:nvSpPr>
        <p:spPr>
          <a:xfrm rot="18336801">
            <a:off x="2324025" y="3346740"/>
            <a:ext cx="586979" cy="42982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09800" y="304800"/>
            <a:ext cx="4858189" cy="707886"/>
          </a:xfrm>
          <a:prstGeom prst="rect">
            <a:avLst/>
          </a:prstGeom>
          <a:noFill/>
        </p:spPr>
        <p:txBody>
          <a:bodyPr wrap="none" lIns="91440" tIns="45720" rIns="91440" bIns="45720">
            <a:spAutoFit/>
          </a:bodyPr>
          <a:lstStyle/>
          <a:p>
            <a:pPr algn="ctr"/>
            <a:r>
              <a:rPr lang="en-US" altLang="ja-JP" sz="40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Levels of Bilingualism </a:t>
            </a:r>
            <a:endParaRPr lang="ja-JP" altLang="en-US" sz="4000" b="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pic>
        <p:nvPicPr>
          <p:cNvPr id="6" name="図 5" descr="Simplified_bilingualism_levels.JPG"/>
          <p:cNvPicPr>
            <a:picLocks noChangeAspect="1"/>
          </p:cNvPicPr>
          <p:nvPr/>
        </p:nvPicPr>
        <p:blipFill>
          <a:blip r:embed="rId2" cstate="print"/>
          <a:stretch>
            <a:fillRect/>
          </a:stretch>
        </p:blipFill>
        <p:spPr>
          <a:xfrm>
            <a:off x="2438400" y="1295400"/>
            <a:ext cx="4269084" cy="2971799"/>
          </a:xfrm>
          <a:prstGeom prst="rect">
            <a:avLst/>
          </a:prstGeom>
        </p:spPr>
      </p:pic>
      <p:sp>
        <p:nvSpPr>
          <p:cNvPr id="7" name="正方形/長方形 6"/>
          <p:cNvSpPr/>
          <p:nvPr/>
        </p:nvSpPr>
        <p:spPr>
          <a:xfrm>
            <a:off x="533400" y="4648200"/>
            <a:ext cx="8305800" cy="1415772"/>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There is some overlap in the levels. For example, </a:t>
            </a:r>
          </a:p>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language shift can happen at any of the levels. </a:t>
            </a:r>
          </a:p>
          <a:p>
            <a:pPr algn="ct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Remember these levels for the next fun quiz questions.</a:t>
            </a:r>
            <a:endParaRPr lang="ja-JP" altLang="en-US" sz="2400" i="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400" y="304800"/>
            <a:ext cx="7924800" cy="3447098"/>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 questions about the Levels of Bilingualism</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4. Raising a child to be bilingual is what level?  a) Individual bilingualism  b) Family bilingualism  c) Societal bilingualism  d) Bilingual Education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5. A type of bilingual, for example, dominant in one language and weaker in the other language, is what level?  a) Individual bilingualism  b) Family bilingualism  c) Societal bilingualism  d) Bilingual Education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6. Attitudes of powerful groups that affect schools are what level?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 Individual bilingualism  b) Family bilingualism  c) Societal bilingualism  d) Bilingual Education</a:t>
            </a:r>
          </a:p>
        </p:txBody>
      </p:sp>
      <p:pic>
        <p:nvPicPr>
          <p:cNvPr id="5" name="図 4" descr="Nikki 3.jpg"/>
          <p:cNvPicPr>
            <a:picLocks noChangeAspect="1"/>
          </p:cNvPicPr>
          <p:nvPr/>
        </p:nvPicPr>
        <p:blipFill>
          <a:blip r:embed="rId2" cstate="print"/>
          <a:stretch>
            <a:fillRect/>
          </a:stretch>
        </p:blipFill>
        <p:spPr>
          <a:xfrm>
            <a:off x="2286000" y="3962400"/>
            <a:ext cx="2514600" cy="2514600"/>
          </a:xfrm>
          <a:prstGeom prst="rect">
            <a:avLst/>
          </a:prstGeom>
          <a:ln>
            <a:noFill/>
          </a:ln>
          <a:effectLst>
            <a:outerShdw blurRad="292100" dist="139700" dir="2700000" algn="tl" rotWithShape="0">
              <a:srgbClr val="333333">
                <a:alpha val="65000"/>
              </a:srgbClr>
            </a:outerShdw>
          </a:effectLst>
        </p:spPr>
      </p:pic>
      <p:pic>
        <p:nvPicPr>
          <p:cNvPr id="6" name="図 5" descr="CIMG0867.JPG"/>
          <p:cNvPicPr>
            <a:picLocks noChangeAspect="1"/>
          </p:cNvPicPr>
          <p:nvPr/>
        </p:nvPicPr>
        <p:blipFill>
          <a:blip r:embed="rId3" cstate="print"/>
          <a:stretch>
            <a:fillRect/>
          </a:stretch>
        </p:blipFill>
        <p:spPr>
          <a:xfrm>
            <a:off x="5334000" y="3962400"/>
            <a:ext cx="3378200" cy="2533650"/>
          </a:xfrm>
          <a:prstGeom prst="rect">
            <a:avLst/>
          </a:prstGeom>
          <a:ln>
            <a:noFill/>
          </a:ln>
          <a:effectLst>
            <a:outerShdw blurRad="292100" dist="139700" dir="2700000" algn="tl" rotWithShape="0">
              <a:srgbClr val="333333">
                <a:alpha val="65000"/>
              </a:srgbClr>
            </a:outerShdw>
          </a:effectLst>
        </p:spPr>
      </p:pic>
      <p:pic>
        <p:nvPicPr>
          <p:cNvPr id="7" name="図 6" descr="Nikki 4.jpg"/>
          <p:cNvPicPr>
            <a:picLocks noChangeAspect="1"/>
          </p:cNvPicPr>
          <p:nvPr/>
        </p:nvPicPr>
        <p:blipFill>
          <a:blip r:embed="rId4" cstate="print"/>
          <a:stretch>
            <a:fillRect/>
          </a:stretch>
        </p:blipFill>
        <p:spPr>
          <a:xfrm>
            <a:off x="381000" y="3962400"/>
            <a:ext cx="1413359"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26985" y="152400"/>
            <a:ext cx="6882397" cy="1077218"/>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Family Bilingualism and Language Shift:</a:t>
            </a:r>
          </a:p>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Example of the Jenkins-Soga family </a:t>
            </a:r>
            <a:endParaRPr lang="ja-JP" altLang="en-US" sz="3200" b="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6" name="正方形/長方形 5"/>
          <p:cNvSpPr/>
          <p:nvPr/>
        </p:nvSpPr>
        <p:spPr>
          <a:xfrm>
            <a:off x="152400" y="3534013"/>
            <a:ext cx="8839200" cy="3323987"/>
          </a:xfrm>
          <a:prstGeom prst="rect">
            <a:avLst/>
          </a:prstGeom>
          <a:noFill/>
        </p:spPr>
        <p:txBody>
          <a:bodyPr wrap="square" lIns="91440" tIns="45720" rIns="91440" bIns="45720">
            <a:spAutoFit/>
          </a:bodyPr>
          <a:lstStyle/>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Jenkins is from “a poor community in North Carolina, where he dropped out of school, aged 15, to join the US Army.” After he, Belinda and Mika went to Japan,</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“Soga's dream had finally come true, but the transition to life in Japan has been a struggle. Jenkins speaks no Japanese, and relies on Korean to communicate with his family, a situation he describes as ‘difficult’. ‘I've spoken more Korean than I have English; I've spoken it for 40 years. Sometimes I even think in Korean. I’ve got to learn Japanese," he says. His daughters have quickly become fluent [in Japanese] and are settling down in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Sado</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 </a:t>
            </a:r>
            <a:r>
              <a:rPr lang="en-US" altLang="ja-JP" sz="21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Independent</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7 March 2006  </a:t>
            </a:r>
          </a:p>
          <a:p>
            <a:endParaRPr lang="en-US" altLang="ja-JP" sz="6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2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n North Korea,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Hitomi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Soga never told her daughters that she was Japanese.</a:t>
            </a:r>
          </a:p>
          <a:p>
            <a:pPr algn="ct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pic>
        <p:nvPicPr>
          <p:cNvPr id="7" name="図 6" descr="Jenkins-Soga-BBC.jpg"/>
          <p:cNvPicPr>
            <a:picLocks noChangeAspect="1"/>
          </p:cNvPicPr>
          <p:nvPr/>
        </p:nvPicPr>
        <p:blipFill>
          <a:blip r:embed="rId2" cstate="print"/>
          <a:stretch>
            <a:fillRect/>
          </a:stretch>
        </p:blipFill>
        <p:spPr>
          <a:xfrm>
            <a:off x="3352800" y="1371600"/>
            <a:ext cx="2438400" cy="1991360"/>
          </a:xfrm>
          <a:prstGeom prst="rect">
            <a:avLst/>
          </a:prstGeom>
        </p:spPr>
      </p:pic>
      <p:sp>
        <p:nvSpPr>
          <p:cNvPr id="8" name="正方形/長方形 7"/>
          <p:cNvSpPr/>
          <p:nvPr/>
        </p:nvSpPr>
        <p:spPr>
          <a:xfrm>
            <a:off x="5867400" y="1752600"/>
            <a:ext cx="2362200" cy="461665"/>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BBC News </a:t>
            </a: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photo</a:t>
            </a:r>
          </a:p>
        </p:txBody>
      </p:sp>
      <p:sp>
        <p:nvSpPr>
          <p:cNvPr id="9" name="正方形/長方形 8"/>
          <p:cNvSpPr/>
          <p:nvPr/>
        </p:nvSpPr>
        <p:spPr>
          <a:xfrm>
            <a:off x="0" y="2057400"/>
            <a:ext cx="3200400" cy="1200329"/>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Use the details below </a:t>
            </a:r>
          </a:p>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to answer the next </a:t>
            </a:r>
          </a:p>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fun quiz questions</a:t>
            </a:r>
            <a:endParaRPr lang="ja-JP" altLang="en-US" sz="2400" i="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10" name="ストライプ矢印 9"/>
          <p:cNvSpPr/>
          <p:nvPr/>
        </p:nvSpPr>
        <p:spPr>
          <a:xfrm rot="10800000">
            <a:off x="6096000" y="22098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ストライプ矢印 10"/>
          <p:cNvSpPr/>
          <p:nvPr/>
        </p:nvSpPr>
        <p:spPr>
          <a:xfrm rot="5400000">
            <a:off x="2743200" y="27432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400" y="304800"/>
            <a:ext cx="8229600" cy="4431983"/>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Questions about the Jenkins-Soga family</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7. Are all of the Jenkins-Soga family members bilingual (or multilingual)?      Yes   No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8. In North Korea, did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Hitomi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Soga speak to her daughters in Japanese?  Yes   No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9. According to the 2006 article, could all of the Jenkins-Soga family members speak Japanese?  Yes   No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10. Compared to their father, the daughters could quickly learn to speak Japanese </a:t>
            </a:r>
            <a:r>
              <a:rPr lang="en-US" altLang="ja-JP" sz="21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mainly because </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they were  a) already educated in Japanese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in top schools in Japan  c) much more intelligent than their father</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d) much younger than their father</a:t>
            </a:r>
          </a:p>
          <a:p>
            <a:pPr algn="ct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pic>
        <p:nvPicPr>
          <p:cNvPr id="6" name="図 5" descr="grandparents_small.jpg"/>
          <p:cNvPicPr>
            <a:picLocks noChangeAspect="1"/>
          </p:cNvPicPr>
          <p:nvPr/>
        </p:nvPicPr>
        <p:blipFill>
          <a:blip r:embed="rId2" cstate="print"/>
          <a:stretch>
            <a:fillRect/>
          </a:stretch>
        </p:blipFill>
        <p:spPr>
          <a:xfrm>
            <a:off x="1828800" y="4724400"/>
            <a:ext cx="3149600" cy="1740568"/>
          </a:xfrm>
          <a:prstGeom prst="rect">
            <a:avLst/>
          </a:prstGeom>
          <a:ln>
            <a:noFill/>
          </a:ln>
          <a:effectLst>
            <a:outerShdw blurRad="292100" dist="139700" dir="2700000" algn="tl" rotWithShape="0">
              <a:srgbClr val="333333">
                <a:alpha val="65000"/>
              </a:srgbClr>
            </a:outerShdw>
          </a:effectLst>
        </p:spPr>
      </p:pic>
      <p:pic>
        <p:nvPicPr>
          <p:cNvPr id="7" name="図 6" descr="students.jpg"/>
          <p:cNvPicPr>
            <a:picLocks noChangeAspect="1"/>
          </p:cNvPicPr>
          <p:nvPr/>
        </p:nvPicPr>
        <p:blipFill>
          <a:blip r:embed="rId3" cstate="print"/>
          <a:stretch>
            <a:fillRect/>
          </a:stretch>
        </p:blipFill>
        <p:spPr>
          <a:xfrm>
            <a:off x="5486400" y="4724400"/>
            <a:ext cx="3187735" cy="17383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34385" y="304800"/>
            <a:ext cx="5699638" cy="584775"/>
          </a:xfrm>
          <a:prstGeom prst="rect">
            <a:avLst/>
          </a:prstGeom>
          <a:noFill/>
        </p:spPr>
        <p:txBody>
          <a:bodyPr wrap="none" lIns="91440" tIns="45720" rIns="91440" bIns="45720">
            <a:spAutoFit/>
          </a:bodyPr>
          <a:lstStyle/>
          <a:p>
            <a:pPr algn="ctr"/>
            <a:r>
              <a:rPr lang="en-US" altLang="ja-JP" sz="32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International Marriages in Japan</a:t>
            </a:r>
          </a:p>
        </p:txBody>
      </p:sp>
      <p:sp>
        <p:nvSpPr>
          <p:cNvPr id="5" name="正方形/長方形 4"/>
          <p:cNvSpPr/>
          <p:nvPr/>
        </p:nvSpPr>
        <p:spPr>
          <a:xfrm>
            <a:off x="609600" y="1143000"/>
            <a:ext cx="7924800" cy="2800767"/>
          </a:xfrm>
          <a:prstGeom prst="rect">
            <a:avLst/>
          </a:prstGeom>
          <a:noFill/>
        </p:spPr>
        <p:txBody>
          <a:bodyPr wrap="square" lIns="91440" tIns="45720" rIns="91440" bIns="45720">
            <a:spAutoFit/>
          </a:bodyPr>
          <a:lstStyle/>
          <a:p>
            <a:pPr algn="ctr"/>
            <a:r>
              <a:rPr lang="en-US" altLang="ja-JP" sz="2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Warm-up questions</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11. Which have more international marriages?  a) Japanese men  </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b) Japanese women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12. The partners of Japanese people in international marriages are mostly  a) Asians  b) Westerners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13. The number of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haafu</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children of international marriages born in Japan every year is now about  a) 200  b) 2,000  c) 20,000  d) 200,000</a:t>
            </a:r>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6" name="正方形/長方形 5"/>
          <p:cNvSpPr/>
          <p:nvPr/>
        </p:nvSpPr>
        <p:spPr>
          <a:xfrm>
            <a:off x="457200" y="4267200"/>
            <a:ext cx="8534400" cy="461665"/>
          </a:xfrm>
          <a:prstGeom prst="rect">
            <a:avLst/>
          </a:prstGeom>
          <a:noFill/>
        </p:spPr>
        <p:txBody>
          <a:bodyPr wrap="square" lIns="91440" tIns="45720" rIns="91440" bIns="45720">
            <a:spAutoFit/>
          </a:bodyPr>
          <a:lstStyle/>
          <a:p>
            <a:pPr algn="ctr"/>
            <a:r>
              <a:rPr lang="en-US" altLang="ja-JP" sz="2400"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Study the next article to see some of the reasons for this trend</a:t>
            </a:r>
            <a:endParaRPr lang="ja-JP" altLang="en-US" sz="2400" i="1" dirty="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152400"/>
            <a:ext cx="8458200" cy="3339376"/>
          </a:xfrm>
          <a:prstGeom prst="rect">
            <a:avLst/>
          </a:prstGeom>
          <a:noFill/>
        </p:spPr>
        <p:txBody>
          <a:bodyPr wrap="square" lIns="91440" tIns="45720" rIns="91440" bIns="45720">
            <a:spAutoFit/>
          </a:bodyPr>
          <a:lstStyle/>
          <a:p>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“Country kids need language support: Growing educational diversity not limited to urban areas” - </a:t>
            </a:r>
            <a:r>
              <a:rPr lang="en-US" altLang="ja-JP" sz="23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Japan Times</a:t>
            </a:r>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14 March 2006</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Young was 13 when she moved from Seoul to a small village in Yamagata in 1999. Her mother had arrived from Korea a few months earlier to marry a Japanese man. Entering the local high school, she struggled at first with the language, cultural differences, and relations with friends, though quickly picked up spoken Japanese. … Today, one in 17 (6.1 percent) of all marriages in [Yamagata] prefecture are international marriages, compared with around one in 20 nationally.“</a:t>
            </a:r>
            <a:endParaRPr lang="en-US" altLang="ja-JP" sz="14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
        <p:nvSpPr>
          <p:cNvPr id="5" name="正方形/長方形 4"/>
          <p:cNvSpPr/>
          <p:nvPr/>
        </p:nvSpPr>
        <p:spPr>
          <a:xfrm>
            <a:off x="381000" y="3505200"/>
            <a:ext cx="8458200" cy="3200876"/>
          </a:xfrm>
          <a:prstGeom prst="rect">
            <a:avLst/>
          </a:prstGeom>
          <a:noFill/>
        </p:spPr>
        <p:txBody>
          <a:bodyPr wrap="square" lIns="91440" tIns="45720" rIns="91440" bIns="45720">
            <a:spAutoFit/>
          </a:bodyPr>
          <a:lstStyle/>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14. According to this 2006 article, what percent of marriages in Japan are international?  a) 1%  b) 5%  c) 6.1%  d) 20%</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15. According to the title of the article, do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Ji</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Young and foreign kids all over Japan get enough support in Japanese as a Second Language to keep up in Japanese schools?   Yes   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16. What is the main reason for many international marriages in Yamagata? a) Globalism  b) Internationalization  c) Farmers are popular with foreigners  d) Farmers are not popular with young Japanese women</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152400"/>
            <a:ext cx="8458200" cy="2985433"/>
          </a:xfrm>
          <a:prstGeom prst="rect">
            <a:avLst/>
          </a:prstGeom>
          <a:noFill/>
        </p:spPr>
        <p:txBody>
          <a:bodyPr wrap="square" lIns="91440" tIns="45720" rIns="91440" bIns="45720">
            <a:spAutoFit/>
          </a:bodyPr>
          <a:lstStyle/>
          <a:p>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“Kids learn and forget quickly” – </a:t>
            </a:r>
            <a:r>
              <a:rPr lang="en-US" altLang="ja-JP" sz="2300" b="1" i="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Daily Yomiuri</a:t>
            </a:r>
            <a:r>
              <a:rPr lang="en-US" altLang="ja-JP" sz="23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20 July 2004</a:t>
            </a:r>
          </a:p>
          <a:p>
            <a:endParaRPr lang="en-US" altLang="ja-JP" sz="10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 rapid language learning for which children are famous is associated with a rapid forgetting of unused forms. Both learning and forgetting happen quickly in the beginning and decrease with age.“</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“There appear to be no negative consequences of students’ exposure to English in Japanese primary schools. Instead there are advantages that have to do with eventual mastery, including pronunciation, automatic production of correct forms, and a feeling of ease with the language.”</a:t>
            </a:r>
          </a:p>
        </p:txBody>
      </p:sp>
      <p:sp>
        <p:nvSpPr>
          <p:cNvPr id="5" name="正方形/長方形 4"/>
          <p:cNvSpPr/>
          <p:nvPr/>
        </p:nvSpPr>
        <p:spPr>
          <a:xfrm>
            <a:off x="152400" y="3200400"/>
            <a:ext cx="8991600" cy="3370153"/>
          </a:xfrm>
          <a:prstGeom prst="rect">
            <a:avLst/>
          </a:prstGeom>
          <a:noFill/>
        </p:spPr>
        <p:txBody>
          <a:bodyPr wrap="square" lIns="91440" tIns="45720" rIns="91440" bIns="45720">
            <a:spAutoFit/>
          </a:bodyPr>
          <a:lstStyle/>
          <a:p>
            <a:pPr algn="ctr"/>
            <a:r>
              <a:rPr lang="en-US" altLang="ja-JP" sz="24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Last Fun Quiz Questions </a:t>
            </a:r>
          </a:p>
          <a:p>
            <a:endParaRPr lang="en-US" altLang="ja-JP" sz="1000" b="1"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17. If a small child sees a zebra and says “horse,” should parents worry?  Yes   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18. Can a second language harm the development of a first language?     Yes   No</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19. When is the best age to start two languages?  a) 0  b) 3  c) 6  d) 9  e) 12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20. In 2013 international marriages in Japan have increased to 1 in 18 couples.</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Haafu</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Christel</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a:t>
            </a:r>
            <a:r>
              <a:rPr lang="en-US" altLang="ja-JP" sz="2100"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Takigawa</a:t>
            </a:r>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 represented Japan in its successful 2020 Olympics bid.</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In conclusion, how is Japan changing?  a) more crime &amp; higher taxes  b) loss of</a:t>
            </a:r>
          </a:p>
          <a:p>
            <a:r>
              <a:rPr lang="en-US" altLang="ja-JP" sz="21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rPr>
              <a:t>Japanese culture  c) more open-minded &amp; diverse  d) English instead of Japanese </a:t>
            </a:r>
          </a:p>
          <a:p>
            <a:endParaRPr lang="en-US" altLang="ja-JP" sz="800" dirty="0"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2285</Words>
  <Application>Microsoft Office PowerPoint</Application>
  <PresentationFormat>画面に合わせる (4:3)</PresentationFormat>
  <Paragraphs>195</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Now let’s correct the Fun Quiz and find out  who has the most international knowledge!</vt:lpstr>
      <vt:lpstr>スライド 11</vt:lpstr>
      <vt:lpstr>スライド 12</vt:lpstr>
      <vt:lpstr>スライド 13</vt:lpstr>
      <vt:lpstr>スライド 14</vt:lpstr>
      <vt:lpstr>スライド 15</vt:lpstr>
      <vt:lpstr>スライド 16</vt:lpstr>
      <vt:lpstr>スライド 17</vt:lpstr>
      <vt:lpstr>Now let’s find out who has the  most international knowledge!</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Types of Bilingual Education in Japan and the World</dc:title>
  <dc:creator>McCarty</dc:creator>
  <cp:lastModifiedBy>Steve McCarty</cp:lastModifiedBy>
  <cp:revision>121</cp:revision>
  <dcterms:created xsi:type="dcterms:W3CDTF">2012-04-19T07:34:05Z</dcterms:created>
  <dcterms:modified xsi:type="dcterms:W3CDTF">2022-02-10T14:03:56Z</dcterms:modified>
</cp:coreProperties>
</file>