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84" r:id="rId3"/>
    <p:sldId id="266" r:id="rId4"/>
    <p:sldId id="264" r:id="rId5"/>
    <p:sldId id="267" r:id="rId6"/>
    <p:sldId id="257" r:id="rId7"/>
    <p:sldId id="262" r:id="rId8"/>
    <p:sldId id="263" r:id="rId9"/>
    <p:sldId id="275" r:id="rId10"/>
    <p:sldId id="277" r:id="rId11"/>
    <p:sldId id="280" r:id="rId12"/>
    <p:sldId id="272" r:id="rId13"/>
    <p:sldId id="283" r:id="rId14"/>
    <p:sldId id="269" r:id="rId15"/>
    <p:sldId id="261" r:id="rId16"/>
    <p:sldId id="265" r:id="rId17"/>
    <p:sldId id="276" r:id="rId18"/>
    <p:sldId id="279" r:id="rId19"/>
    <p:sldId id="260" r:id="rId20"/>
    <p:sldId id="28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4" autoAdjust="0"/>
    <p:restoredTop sz="94721" autoAdjust="0"/>
  </p:normalViewPr>
  <p:slideViewPr>
    <p:cSldViewPr>
      <p:cViewPr varScale="1">
        <p:scale>
          <a:sx n="108" d="100"/>
          <a:sy n="108" d="100"/>
        </p:scale>
        <p:origin x="672" y="2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72EAC2-477E-4C18-B287-69CA7738F6AF}" type="datetimeFigureOut">
              <a:rPr lang="it-IT" smtClean="0"/>
              <a:t>12/03/19</a:t>
            </a:fld>
            <a:endParaRPr lang="it-I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B386A8-4C19-476A-809C-E19D89F0FB8A}" type="slidenum">
              <a:rPr lang="it-IT" smtClean="0"/>
              <a:t>‹#›</a:t>
            </a:fld>
            <a:endParaRPr lang="it-IT"/>
          </a:p>
        </p:txBody>
      </p:sp>
    </p:spTree>
    <p:extLst>
      <p:ext uri="{BB962C8B-B14F-4D97-AF65-F5344CB8AC3E}">
        <p14:creationId xmlns:p14="http://schemas.microsoft.com/office/powerpoint/2010/main" val="2235720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t-IT" dirty="0" err="1"/>
              <a:t>Cleaning</a:t>
            </a:r>
            <a:r>
              <a:rPr lang="it-IT" baseline="0" dirty="0"/>
              <a:t> up</a:t>
            </a:r>
            <a:r>
              <a:rPr lang="it-IT" dirty="0"/>
              <a:t> </a:t>
            </a:r>
            <a:r>
              <a:rPr lang="it-IT" dirty="0" err="1"/>
              <a:t>your</a:t>
            </a:r>
            <a:r>
              <a:rPr lang="it-IT" dirty="0"/>
              <a:t> </a:t>
            </a:r>
            <a:r>
              <a:rPr lang="it-IT" dirty="0" err="1"/>
              <a:t>own</a:t>
            </a:r>
            <a:r>
              <a:rPr lang="it-IT" dirty="0"/>
              <a:t> </a:t>
            </a:r>
            <a:r>
              <a:rPr lang="it-IT" dirty="0" err="1"/>
              <a:t>accumulated</a:t>
            </a:r>
            <a:r>
              <a:rPr lang="it-IT" dirty="0"/>
              <a:t> data or data </a:t>
            </a:r>
            <a:r>
              <a:rPr lang="it-IT" dirty="0" err="1"/>
              <a:t>gathered</a:t>
            </a:r>
            <a:r>
              <a:rPr lang="it-IT" dirty="0"/>
              <a:t> from the net. Works with an </a:t>
            </a:r>
            <a:r>
              <a:rPr lang="it-IT" dirty="0" err="1"/>
              <a:t>algorithm</a:t>
            </a:r>
            <a:r>
              <a:rPr lang="it-IT" dirty="0"/>
              <a:t>. </a:t>
            </a:r>
          </a:p>
        </p:txBody>
      </p:sp>
      <p:sp>
        <p:nvSpPr>
          <p:cNvPr id="4" name="Slide Number Placeholder 3"/>
          <p:cNvSpPr>
            <a:spLocks noGrp="1"/>
          </p:cNvSpPr>
          <p:nvPr>
            <p:ph type="sldNum" sz="quarter" idx="10"/>
          </p:nvPr>
        </p:nvSpPr>
        <p:spPr/>
        <p:txBody>
          <a:bodyPr/>
          <a:lstStyle/>
          <a:p>
            <a:fld id="{1AB386A8-4C19-476A-809C-E19D89F0FB8A}" type="slidenum">
              <a:rPr lang="it-IT" smtClean="0"/>
              <a:t>6</a:t>
            </a:fld>
            <a:endParaRPr lang="it-IT"/>
          </a:p>
        </p:txBody>
      </p:sp>
    </p:spTree>
    <p:extLst>
      <p:ext uri="{BB962C8B-B14F-4D97-AF65-F5344CB8AC3E}">
        <p14:creationId xmlns:p14="http://schemas.microsoft.com/office/powerpoint/2010/main" val="4106046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sz="1200" b="0" i="0" u="none" strike="noStrike" kern="1200" dirty="0" err="1">
                <a:solidFill>
                  <a:schemeClr val="tx1"/>
                </a:solidFill>
                <a:effectLst/>
                <a:latin typeface="+mn-lt"/>
                <a:ea typeface="+mn-ea"/>
                <a:cs typeface="+mn-cs"/>
              </a:rPr>
              <a:t>Wikidata</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provides</a:t>
            </a:r>
            <a:r>
              <a:rPr lang="de-DE" sz="1200" b="0" i="0" u="none" strike="noStrike" kern="1200" dirty="0">
                <a:solidFill>
                  <a:schemeClr val="tx1"/>
                </a:solidFill>
                <a:effectLst/>
                <a:latin typeface="+mn-lt"/>
                <a:ea typeface="+mn-ea"/>
                <a:cs typeface="+mn-cs"/>
              </a:rPr>
              <a:t> an </a:t>
            </a:r>
            <a:r>
              <a:rPr lang="de-DE" sz="1200" b="0" i="0" u="none" strike="noStrike" kern="1200" dirty="0" err="1">
                <a:solidFill>
                  <a:schemeClr val="tx1"/>
                </a:solidFill>
                <a:effectLst/>
                <a:latin typeface="+mn-lt"/>
                <a:ea typeface="+mn-ea"/>
                <a:cs typeface="+mn-cs"/>
              </a:rPr>
              <a:t>endpoint</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for</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querying</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data</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as</a:t>
            </a:r>
            <a:r>
              <a:rPr lang="de-DE" sz="1200" b="0" i="0" u="none" strike="noStrike" kern="1200" dirty="0">
                <a:solidFill>
                  <a:schemeClr val="tx1"/>
                </a:solidFill>
                <a:effectLst/>
                <a:latin typeface="+mn-lt"/>
                <a:ea typeface="+mn-ea"/>
                <a:cs typeface="+mn-cs"/>
              </a:rPr>
              <a:t> a URL. </a:t>
            </a:r>
            <a:r>
              <a:rPr lang="de-DE" sz="1200" b="0" i="0" u="none" strike="noStrike" kern="1200" dirty="0" err="1">
                <a:solidFill>
                  <a:schemeClr val="tx1"/>
                </a:solidFill>
                <a:effectLst/>
                <a:latin typeface="+mn-lt"/>
                <a:ea typeface="+mn-ea"/>
                <a:cs typeface="+mn-cs"/>
              </a:rPr>
              <a:t>Once</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you</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know</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the</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property</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you</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would</a:t>
            </a:r>
            <a:r>
              <a:rPr lang="de-DE" sz="1200" b="0" i="0" u="none" strike="noStrike" kern="1200" dirty="0">
                <a:solidFill>
                  <a:schemeClr val="tx1"/>
                </a:solidFill>
                <a:effectLst/>
                <a:latin typeface="+mn-lt"/>
                <a:ea typeface="+mn-ea"/>
                <a:cs typeface="+mn-cs"/>
              </a:rPr>
              <a:t> like </a:t>
            </a:r>
            <a:r>
              <a:rPr lang="de-DE" sz="1200" b="0" i="0" u="none" strike="noStrike" kern="1200" dirty="0" err="1">
                <a:solidFill>
                  <a:schemeClr val="tx1"/>
                </a:solidFill>
                <a:effectLst/>
                <a:latin typeface="+mn-lt"/>
                <a:ea typeface="+mn-ea"/>
                <a:cs typeface="+mn-cs"/>
              </a:rPr>
              <a:t>to</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retrieve</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the</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objective</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is</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to</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use</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OpenRefine</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to</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build</a:t>
            </a:r>
            <a:r>
              <a:rPr lang="de-DE" sz="1200" b="0" i="0" u="none" strike="noStrike" kern="1200" dirty="0">
                <a:solidFill>
                  <a:schemeClr val="tx1"/>
                </a:solidFill>
                <a:effectLst/>
                <a:latin typeface="+mn-lt"/>
                <a:ea typeface="+mn-ea"/>
                <a:cs typeface="+mn-cs"/>
              </a:rPr>
              <a:t> a </a:t>
            </a:r>
            <a:r>
              <a:rPr lang="de-DE" sz="1200" b="0" i="0" u="none" strike="noStrike" kern="1200" dirty="0" err="1">
                <a:solidFill>
                  <a:schemeClr val="tx1"/>
                </a:solidFill>
                <a:effectLst/>
                <a:latin typeface="+mn-lt"/>
                <a:ea typeface="+mn-ea"/>
                <a:cs typeface="+mn-cs"/>
              </a:rPr>
              <a:t>query</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string</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and</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retrieve</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the</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data</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you</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want</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from</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that</a:t>
            </a:r>
            <a:r>
              <a:rPr lang="de-DE" sz="1200" b="0" i="0" u="none" strike="noStrike" kern="1200" dirty="0">
                <a:solidFill>
                  <a:schemeClr val="tx1"/>
                </a:solidFill>
                <a:effectLst/>
                <a:latin typeface="+mn-lt"/>
                <a:ea typeface="+mn-ea"/>
                <a:cs typeface="+mn-cs"/>
              </a:rPr>
              <a:t> </a:t>
            </a:r>
            <a:r>
              <a:rPr lang="de-DE" sz="1200" b="0" i="0" u="none" strike="noStrike" kern="1200" dirty="0" err="1">
                <a:solidFill>
                  <a:schemeClr val="tx1"/>
                </a:solidFill>
                <a:effectLst/>
                <a:latin typeface="+mn-lt"/>
                <a:ea typeface="+mn-ea"/>
                <a:cs typeface="+mn-cs"/>
              </a:rPr>
              <a:t>endpoint</a:t>
            </a:r>
            <a:r>
              <a:rPr lang="de-DE" sz="1200" b="0" i="0" u="none" strike="noStrike" kern="1200" dirty="0">
                <a:solidFill>
                  <a:schemeClr val="tx1"/>
                </a:solidFill>
                <a:effectLst/>
                <a:latin typeface="+mn-lt"/>
                <a:ea typeface="+mn-ea"/>
                <a:cs typeface="+mn-cs"/>
              </a:rPr>
              <a:t>. </a:t>
            </a:r>
            <a:endParaRPr lang="de-DE" dirty="0"/>
          </a:p>
        </p:txBody>
      </p:sp>
      <p:sp>
        <p:nvSpPr>
          <p:cNvPr id="4" name="Slide Number Placeholder 3"/>
          <p:cNvSpPr>
            <a:spLocks noGrp="1"/>
          </p:cNvSpPr>
          <p:nvPr>
            <p:ph type="sldNum" sz="quarter" idx="5"/>
          </p:nvPr>
        </p:nvSpPr>
        <p:spPr/>
        <p:txBody>
          <a:bodyPr/>
          <a:lstStyle/>
          <a:p>
            <a:fld id="{1AB386A8-4C19-476A-809C-E19D89F0FB8A}" type="slidenum">
              <a:rPr lang="it-IT" smtClean="0"/>
              <a:t>12</a:t>
            </a:fld>
            <a:endParaRPr lang="it-IT"/>
          </a:p>
        </p:txBody>
      </p:sp>
    </p:spTree>
    <p:extLst>
      <p:ext uri="{BB962C8B-B14F-4D97-AF65-F5344CB8AC3E}">
        <p14:creationId xmlns:p14="http://schemas.microsoft.com/office/powerpoint/2010/main" val="3708867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3/12/19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a:t>Click to edit Master 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3/12/19</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D8BD707-D9CF-40AE-B4C6-C98DA3205C09}" type="datetimeFigureOut">
              <a:rPr lang="en-US" smtClean="0"/>
              <a:pPr/>
              <a:t>3/12/19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a:t>Click to edit Master title style</a:t>
            </a:r>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D8BD707-D9CF-40AE-B4C6-C98DA3205C09}" type="datetimeFigureOut">
              <a:rPr lang="en-US" smtClean="0"/>
              <a:pPr/>
              <a:t>3/12/19</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rogramminghistorian.org/en/lessons/cleaning-data-with-openrefine" TargetMode="External"/><Relationship Id="rId2" Type="http://schemas.openxmlformats.org/officeDocument/2006/relationships/hyperlink" Target="http://openrefine.org/" TargetMode="External"/><Relationship Id="rId1" Type="http://schemas.openxmlformats.org/officeDocument/2006/relationships/slideLayout" Target="../slideLayouts/slideLayout2.xml"/><Relationship Id="rId6" Type="http://schemas.openxmlformats.org/officeDocument/2006/relationships/hyperlink" Target="https://medium.com/the-bytegeist-blog/enriching-reconciled-data-with-openrefine-89b885dcadbb" TargetMode="External"/><Relationship Id="rId5" Type="http://schemas.openxmlformats.org/officeDocument/2006/relationships/hyperlink" Target="https://github.com/OpenRefine/OpenRefine/wiki/Documentation-For-Users" TargetMode="External"/><Relationship Id="rId4" Type="http://schemas.openxmlformats.org/officeDocument/2006/relationships/hyperlink" Target="https://github.com/miriamposner/get-started-with-openrefine/blob/master/get-started-with-openrefine.md"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docs.neatline.org/creating-records.html" TargetMode="External"/><Relationship Id="rId2" Type="http://schemas.openxmlformats.org/officeDocument/2006/relationships/hyperlink" Target="https://news.northwestern.edu/stories/2012/03/knight-lab-digital-timelines/" TargetMode="External"/><Relationship Id="rId1" Type="http://schemas.openxmlformats.org/officeDocument/2006/relationships/slideLayout" Target="../slideLayouts/slideLayout2.xml"/><Relationship Id="rId5" Type="http://schemas.openxmlformats.org/officeDocument/2006/relationships/hyperlink" Target="https://templates.office.com/en-us/Timelines?page=1" TargetMode="External"/><Relationship Id="rId4" Type="http://schemas.openxmlformats.org/officeDocument/2006/relationships/hyperlink" Target="https://www.google.com/maps/timeline?pb"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docs.google.com/spreadsheets/d/1BAg-2_XZM-Oap1cwQoftBcYjrJYBjXOSNOqdXBwQWyY/edit#gid=0" TargetMode="External"/><Relationship Id="rId2" Type="http://schemas.openxmlformats.org/officeDocument/2006/relationships/hyperlink" Target="https://timeline.knightlab.com/" TargetMode="External"/><Relationship Id="rId1" Type="http://schemas.openxmlformats.org/officeDocument/2006/relationships/slideLayout" Target="../slideLayouts/slideLayout2.xml"/><Relationship Id="rId4" Type="http://schemas.openxmlformats.org/officeDocument/2006/relationships/hyperlink" Target="https://cdn.knightlab.com/libs/timeline3/latest/embed/index.html?source=1BAg-2_XZM-Oap1cwQoftBcYjrJYBjXOSNOqdXBwQWyY&amp;font=Default&amp;lang=en&amp;initial_zoom=2&amp;height=65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adressen@itatti.harvard.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github.com/OpenRefine/OpenRefine/wiki/General-Refine-Expression-Languag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it-IT" dirty="0"/>
              <a:t>Data Organization and </a:t>
            </a:r>
            <a:r>
              <a:rPr lang="it-IT" dirty="0" err="1"/>
              <a:t>visualization</a:t>
            </a:r>
            <a:r>
              <a:rPr lang="it-IT" dirty="0"/>
              <a:t> for </a:t>
            </a:r>
            <a:r>
              <a:rPr lang="it-IT" dirty="0" err="1"/>
              <a:t>beginners</a:t>
            </a:r>
            <a:br>
              <a:rPr lang="it-IT" dirty="0"/>
            </a:br>
            <a:r>
              <a:rPr lang="it-IT" sz="2200" dirty="0" err="1">
                <a:solidFill>
                  <a:srgbClr val="C00000"/>
                </a:solidFill>
              </a:rPr>
              <a:t>Jodi</a:t>
            </a:r>
            <a:r>
              <a:rPr lang="it-IT" sz="2200" dirty="0">
                <a:solidFill>
                  <a:srgbClr val="C00000"/>
                </a:solidFill>
              </a:rPr>
              <a:t> </a:t>
            </a:r>
            <a:r>
              <a:rPr lang="it-IT" sz="2200" dirty="0" err="1">
                <a:solidFill>
                  <a:srgbClr val="C00000"/>
                </a:solidFill>
              </a:rPr>
              <a:t>Cranston</a:t>
            </a:r>
            <a:r>
              <a:rPr lang="it-IT" sz="2200" dirty="0">
                <a:solidFill>
                  <a:srgbClr val="C00000"/>
                </a:solidFill>
              </a:rPr>
              <a:t>, Catherine </a:t>
            </a:r>
            <a:r>
              <a:rPr lang="it-IT" sz="2200" dirty="0" err="1">
                <a:solidFill>
                  <a:srgbClr val="C00000"/>
                </a:solidFill>
              </a:rPr>
              <a:t>Walsh</a:t>
            </a:r>
            <a:r>
              <a:rPr lang="it-IT" sz="2200" dirty="0">
                <a:solidFill>
                  <a:srgbClr val="C00000"/>
                </a:solidFill>
              </a:rPr>
              <a:t>, Angela </a:t>
            </a:r>
            <a:r>
              <a:rPr lang="it-IT" sz="2200" dirty="0" err="1">
                <a:solidFill>
                  <a:srgbClr val="C00000"/>
                </a:solidFill>
              </a:rPr>
              <a:t>Dressen</a:t>
            </a:r>
            <a:endParaRPr lang="it-IT" sz="2200" dirty="0">
              <a:solidFill>
                <a:srgbClr val="C00000"/>
              </a:solidFill>
            </a:endParaRPr>
          </a:p>
        </p:txBody>
      </p:sp>
      <p:sp>
        <p:nvSpPr>
          <p:cNvPr id="7" name="Subtitle 6"/>
          <p:cNvSpPr>
            <a:spLocks noGrp="1"/>
          </p:cNvSpPr>
          <p:nvPr>
            <p:ph type="subTitle" idx="1"/>
          </p:nvPr>
        </p:nvSpPr>
        <p:spPr/>
        <p:txBody>
          <a:bodyPr/>
          <a:lstStyle/>
          <a:p>
            <a:r>
              <a:rPr lang="it-IT" dirty="0"/>
              <a:t>RSA 2019, Toronto</a:t>
            </a:r>
          </a:p>
          <a:p>
            <a:r>
              <a:rPr lang="it-IT" dirty="0" err="1"/>
              <a:t>Preconference</a:t>
            </a:r>
            <a:r>
              <a:rPr lang="it-IT" dirty="0"/>
              <a:t> </a:t>
            </a:r>
            <a:r>
              <a:rPr lang="it-IT" dirty="0" err="1"/>
              <a:t>day</a:t>
            </a:r>
            <a:endParaRPr lang="it-IT" dirty="0"/>
          </a:p>
          <a:p>
            <a:r>
              <a:rPr lang="it-IT" dirty="0"/>
              <a:t>March 16, 2019</a:t>
            </a:r>
          </a:p>
          <a:p>
            <a:r>
              <a:rPr lang="it-IT" dirty="0"/>
              <a:t>11AM-1PM</a:t>
            </a:r>
          </a:p>
        </p:txBody>
      </p:sp>
    </p:spTree>
    <p:extLst>
      <p:ext uri="{BB962C8B-B14F-4D97-AF65-F5344CB8AC3E}">
        <p14:creationId xmlns:p14="http://schemas.microsoft.com/office/powerpoint/2010/main" val="1494803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err="1">
                <a:solidFill>
                  <a:schemeClr val="accent1">
                    <a:lumMod val="75000"/>
                  </a:schemeClr>
                </a:solidFill>
              </a:rPr>
              <a:t>OpenRefine</a:t>
            </a:r>
            <a:r>
              <a:rPr lang="it-IT" dirty="0">
                <a:solidFill>
                  <a:schemeClr val="accent1">
                    <a:lumMod val="75000"/>
                  </a:schemeClr>
                </a:solidFill>
              </a:rPr>
              <a:t> – </a:t>
            </a:r>
            <a:r>
              <a:rPr lang="it-IT" dirty="0" err="1">
                <a:solidFill>
                  <a:schemeClr val="accent1">
                    <a:lumMod val="75000"/>
                  </a:schemeClr>
                </a:solidFill>
              </a:rPr>
              <a:t>example</a:t>
            </a:r>
            <a:r>
              <a:rPr lang="it-IT" dirty="0">
                <a:solidFill>
                  <a:schemeClr val="accent1">
                    <a:lumMod val="75000"/>
                  </a:schemeClr>
                </a:solidFill>
              </a:rPr>
              <a:t> from Wikipedia </a:t>
            </a:r>
            <a:r>
              <a:rPr lang="it-IT" dirty="0"/>
              <a:t>– </a:t>
            </a:r>
            <a:r>
              <a:rPr lang="it-IT" dirty="0" err="1"/>
              <a:t>Italian</a:t>
            </a:r>
            <a:r>
              <a:rPr lang="it-IT" dirty="0"/>
              <a:t> </a:t>
            </a:r>
            <a:r>
              <a:rPr lang="it-IT" dirty="0" err="1"/>
              <a:t>artists</a:t>
            </a:r>
            <a:endParaRPr lang="it-IT" dirty="0"/>
          </a:p>
        </p:txBody>
      </p:sp>
      <p:sp>
        <p:nvSpPr>
          <p:cNvPr id="3" name="Content Placeholder 2"/>
          <p:cNvSpPr>
            <a:spLocks noGrp="1"/>
          </p:cNvSpPr>
          <p:nvPr>
            <p:ph idx="1"/>
          </p:nvPr>
        </p:nvSpPr>
        <p:spPr/>
        <p:txBody>
          <a:bodyPr>
            <a:normAutofit fontScale="62500" lnSpcReduction="20000"/>
          </a:bodyPr>
          <a:lstStyle/>
          <a:p>
            <a:r>
              <a:rPr lang="it-IT" dirty="0"/>
              <a:t>Download </a:t>
            </a:r>
            <a:r>
              <a:rPr lang="it-IT" dirty="0" err="1"/>
              <a:t>table</a:t>
            </a:r>
            <a:r>
              <a:rPr lang="it-IT" dirty="0"/>
              <a:t> from Wikipedia</a:t>
            </a:r>
          </a:p>
          <a:p>
            <a:pPr lvl="1"/>
            <a:r>
              <a:rPr lang="it-IT" dirty="0" err="1"/>
              <a:t>You</a:t>
            </a:r>
            <a:r>
              <a:rPr lang="it-IT" dirty="0"/>
              <a:t> </a:t>
            </a:r>
            <a:r>
              <a:rPr lang="it-IT" dirty="0" err="1"/>
              <a:t>want</a:t>
            </a:r>
            <a:r>
              <a:rPr lang="it-IT" dirty="0"/>
              <a:t> to separate </a:t>
            </a:r>
            <a:r>
              <a:rPr lang="it-IT" dirty="0" err="1"/>
              <a:t>names</a:t>
            </a:r>
            <a:r>
              <a:rPr lang="it-IT" dirty="0"/>
              <a:t> and </a:t>
            </a:r>
            <a:r>
              <a:rPr lang="it-IT" dirty="0" err="1"/>
              <a:t>years</a:t>
            </a:r>
            <a:endParaRPr lang="it-IT" dirty="0"/>
          </a:p>
          <a:p>
            <a:r>
              <a:rPr lang="it-IT" dirty="0" err="1"/>
              <a:t>Add</a:t>
            </a:r>
            <a:r>
              <a:rPr lang="it-IT" dirty="0"/>
              <a:t> </a:t>
            </a:r>
            <a:r>
              <a:rPr lang="it-IT" dirty="0" err="1"/>
              <a:t>column</a:t>
            </a:r>
            <a:r>
              <a:rPr lang="it-IT" dirty="0"/>
              <a:t> </a:t>
            </a:r>
            <a:r>
              <a:rPr lang="it-IT" dirty="0" err="1"/>
              <a:t>based</a:t>
            </a:r>
            <a:r>
              <a:rPr lang="it-IT" dirty="0"/>
              <a:t> on </a:t>
            </a:r>
            <a:r>
              <a:rPr lang="it-IT" dirty="0" err="1"/>
              <a:t>this</a:t>
            </a:r>
            <a:r>
              <a:rPr lang="it-IT" dirty="0"/>
              <a:t> </a:t>
            </a:r>
            <a:r>
              <a:rPr lang="it-IT" dirty="0" err="1"/>
              <a:t>column</a:t>
            </a:r>
            <a:endParaRPr lang="it-IT" dirty="0"/>
          </a:p>
          <a:p>
            <a:r>
              <a:rPr lang="it-IT" dirty="0" err="1"/>
              <a:t>Edit</a:t>
            </a:r>
            <a:r>
              <a:rPr lang="it-IT" dirty="0"/>
              <a:t> </a:t>
            </a:r>
            <a:r>
              <a:rPr lang="it-IT" dirty="0" err="1"/>
              <a:t>cells</a:t>
            </a:r>
            <a:r>
              <a:rPr lang="it-IT" dirty="0"/>
              <a:t> -&gt; </a:t>
            </a:r>
            <a:r>
              <a:rPr lang="it-IT" dirty="0" err="1"/>
              <a:t>replace</a:t>
            </a:r>
            <a:r>
              <a:rPr lang="it-IT" dirty="0"/>
              <a:t> (to </a:t>
            </a:r>
            <a:r>
              <a:rPr lang="it-IT" dirty="0" err="1"/>
              <a:t>change</a:t>
            </a:r>
            <a:r>
              <a:rPr lang="it-IT" dirty="0"/>
              <a:t> the </a:t>
            </a:r>
            <a:r>
              <a:rPr lang="it-IT" dirty="0" err="1"/>
              <a:t>brakets</a:t>
            </a:r>
            <a:r>
              <a:rPr lang="it-IT" dirty="0"/>
              <a:t> </a:t>
            </a:r>
            <a:r>
              <a:rPr lang="it-IT" dirty="0" err="1"/>
              <a:t>into</a:t>
            </a:r>
            <a:r>
              <a:rPr lang="it-IT" dirty="0"/>
              <a:t> a colon, to be </a:t>
            </a:r>
            <a:r>
              <a:rPr lang="it-IT" dirty="0" err="1"/>
              <a:t>used</a:t>
            </a:r>
            <a:r>
              <a:rPr lang="it-IT" dirty="0"/>
              <a:t> </a:t>
            </a:r>
            <a:r>
              <a:rPr lang="it-IT" dirty="0" err="1"/>
              <a:t>later</a:t>
            </a:r>
            <a:r>
              <a:rPr lang="it-IT" dirty="0"/>
              <a:t> </a:t>
            </a:r>
            <a:r>
              <a:rPr lang="it-IT" dirty="0" err="1"/>
              <a:t>as</a:t>
            </a:r>
            <a:r>
              <a:rPr lang="it-IT" dirty="0"/>
              <a:t> </a:t>
            </a:r>
            <a:r>
              <a:rPr lang="it-IT" dirty="0" err="1"/>
              <a:t>idenfier</a:t>
            </a:r>
            <a:r>
              <a:rPr lang="it-IT" dirty="0"/>
              <a:t>)</a:t>
            </a:r>
          </a:p>
          <a:p>
            <a:r>
              <a:rPr lang="it-IT" dirty="0" err="1"/>
              <a:t>Edit</a:t>
            </a:r>
            <a:r>
              <a:rPr lang="it-IT" dirty="0"/>
              <a:t> </a:t>
            </a:r>
            <a:r>
              <a:rPr lang="it-IT" dirty="0" err="1"/>
              <a:t>column</a:t>
            </a:r>
            <a:r>
              <a:rPr lang="it-IT" dirty="0"/>
              <a:t> – split </a:t>
            </a:r>
            <a:r>
              <a:rPr lang="it-IT" dirty="0" err="1"/>
              <a:t>into</a:t>
            </a:r>
            <a:r>
              <a:rPr lang="it-IT" dirty="0"/>
              <a:t> </a:t>
            </a:r>
            <a:r>
              <a:rPr lang="it-IT" dirty="0" err="1"/>
              <a:t>several</a:t>
            </a:r>
            <a:r>
              <a:rPr lang="it-IT" dirty="0"/>
              <a:t> </a:t>
            </a:r>
            <a:r>
              <a:rPr lang="it-IT" dirty="0" err="1"/>
              <a:t>columns</a:t>
            </a:r>
            <a:r>
              <a:rPr lang="it-IT" dirty="0"/>
              <a:t> (use colon </a:t>
            </a:r>
            <a:r>
              <a:rPr lang="it-IT" dirty="0" err="1"/>
              <a:t>as</a:t>
            </a:r>
            <a:r>
              <a:rPr lang="it-IT" dirty="0"/>
              <a:t> </a:t>
            </a:r>
            <a:r>
              <a:rPr lang="it-IT" dirty="0" err="1"/>
              <a:t>identifier</a:t>
            </a:r>
            <a:r>
              <a:rPr lang="it-IT" dirty="0"/>
              <a:t>)</a:t>
            </a:r>
          </a:p>
          <a:p>
            <a:r>
              <a:rPr lang="it-IT" dirty="0" err="1"/>
              <a:t>Replace</a:t>
            </a:r>
            <a:r>
              <a:rPr lang="it-IT" dirty="0"/>
              <a:t> ) by </a:t>
            </a:r>
            <a:r>
              <a:rPr lang="it-IT" dirty="0" err="1"/>
              <a:t>null</a:t>
            </a:r>
            <a:endParaRPr lang="it-IT" dirty="0"/>
          </a:p>
          <a:p>
            <a:pPr lvl="3"/>
            <a:r>
              <a:rPr lang="it-IT" dirty="0"/>
              <a:t>Value + «, « + </a:t>
            </a:r>
            <a:r>
              <a:rPr lang="it-IT" dirty="0" err="1"/>
              <a:t>cells</a:t>
            </a:r>
            <a:r>
              <a:rPr lang="it-IT" dirty="0"/>
              <a:t>(«</a:t>
            </a:r>
            <a:r>
              <a:rPr lang="it-IT" dirty="0" err="1"/>
              <a:t>mycell</a:t>
            </a:r>
            <a:r>
              <a:rPr lang="it-IT" dirty="0"/>
              <a:t>»).</a:t>
            </a:r>
            <a:r>
              <a:rPr lang="it-IT" dirty="0" err="1"/>
              <a:t>value</a:t>
            </a:r>
            <a:endParaRPr lang="it-IT" dirty="0"/>
          </a:p>
          <a:p>
            <a:r>
              <a:rPr lang="it-IT" dirty="0" err="1"/>
              <a:t>Person</a:t>
            </a:r>
            <a:r>
              <a:rPr lang="it-IT" dirty="0"/>
              <a:t> separate: </a:t>
            </a:r>
            <a:r>
              <a:rPr lang="it-IT" dirty="0" err="1"/>
              <a:t>edit</a:t>
            </a:r>
            <a:r>
              <a:rPr lang="it-IT" dirty="0"/>
              <a:t> </a:t>
            </a:r>
            <a:r>
              <a:rPr lang="it-IT" dirty="0" err="1"/>
              <a:t>column</a:t>
            </a:r>
            <a:r>
              <a:rPr lang="it-IT" dirty="0"/>
              <a:t> – </a:t>
            </a:r>
            <a:r>
              <a:rPr lang="it-IT" dirty="0" err="1"/>
              <a:t>add</a:t>
            </a:r>
            <a:r>
              <a:rPr lang="it-IT" dirty="0"/>
              <a:t> </a:t>
            </a:r>
            <a:r>
              <a:rPr lang="it-IT" dirty="0" err="1"/>
              <a:t>column</a:t>
            </a:r>
            <a:r>
              <a:rPr lang="it-IT" dirty="0"/>
              <a:t> </a:t>
            </a:r>
            <a:r>
              <a:rPr lang="it-IT" dirty="0" err="1"/>
              <a:t>based</a:t>
            </a:r>
            <a:r>
              <a:rPr lang="it-IT" dirty="0"/>
              <a:t> on </a:t>
            </a:r>
            <a:r>
              <a:rPr lang="it-IT" dirty="0" err="1"/>
              <a:t>this</a:t>
            </a:r>
            <a:r>
              <a:rPr lang="it-IT" dirty="0"/>
              <a:t> </a:t>
            </a:r>
            <a:r>
              <a:rPr lang="it-IT" dirty="0" err="1"/>
              <a:t>column</a:t>
            </a:r>
            <a:r>
              <a:rPr lang="it-IT" dirty="0"/>
              <a:t> – </a:t>
            </a:r>
            <a:r>
              <a:rPr lang="it-IT" dirty="0" err="1">
                <a:solidFill>
                  <a:srgbClr val="FF0000"/>
                </a:solidFill>
              </a:rPr>
              <a:t>value.split</a:t>
            </a:r>
            <a:r>
              <a:rPr lang="it-IT" dirty="0">
                <a:solidFill>
                  <a:srgbClr val="FF0000"/>
                </a:solidFill>
              </a:rPr>
              <a:t>(« «)[1]  </a:t>
            </a:r>
          </a:p>
          <a:p>
            <a:pPr lvl="2"/>
            <a:r>
              <a:rPr lang="it-IT" dirty="0"/>
              <a:t>1= last </a:t>
            </a:r>
            <a:r>
              <a:rPr lang="it-IT" dirty="0" err="1"/>
              <a:t>name</a:t>
            </a:r>
            <a:r>
              <a:rPr lang="it-IT" dirty="0"/>
              <a:t> / 0= first </a:t>
            </a:r>
            <a:r>
              <a:rPr lang="it-IT" dirty="0" err="1"/>
              <a:t>name</a:t>
            </a:r>
            <a:endParaRPr lang="it-IT" dirty="0"/>
          </a:p>
          <a:p>
            <a:r>
              <a:rPr lang="it-IT" dirty="0" err="1"/>
              <a:t>Add</a:t>
            </a:r>
            <a:r>
              <a:rPr lang="it-IT" dirty="0"/>
              <a:t> last </a:t>
            </a:r>
            <a:r>
              <a:rPr lang="it-IT" dirty="0" err="1"/>
              <a:t>name</a:t>
            </a:r>
            <a:r>
              <a:rPr lang="it-IT" dirty="0"/>
              <a:t>, first </a:t>
            </a:r>
            <a:r>
              <a:rPr lang="it-IT" dirty="0" err="1"/>
              <a:t>name</a:t>
            </a:r>
            <a:r>
              <a:rPr lang="it-IT" dirty="0"/>
              <a:t> </a:t>
            </a:r>
            <a:r>
              <a:rPr lang="it-IT" dirty="0" err="1"/>
              <a:t>together</a:t>
            </a:r>
            <a:r>
              <a:rPr lang="it-IT" dirty="0"/>
              <a:t>: </a:t>
            </a:r>
            <a:r>
              <a:rPr lang="it-IT" dirty="0" err="1">
                <a:solidFill>
                  <a:srgbClr val="FF0000"/>
                </a:solidFill>
              </a:rPr>
              <a:t>value</a:t>
            </a:r>
            <a:r>
              <a:rPr lang="it-IT" dirty="0">
                <a:solidFill>
                  <a:srgbClr val="FF0000"/>
                </a:solidFill>
              </a:rPr>
              <a:t> + «, « + </a:t>
            </a:r>
            <a:r>
              <a:rPr lang="it-IT" dirty="0" err="1">
                <a:solidFill>
                  <a:srgbClr val="FF0000"/>
                </a:solidFill>
              </a:rPr>
              <a:t>cells</a:t>
            </a:r>
            <a:r>
              <a:rPr lang="it-IT" dirty="0">
                <a:solidFill>
                  <a:srgbClr val="FF0000"/>
                </a:solidFill>
              </a:rPr>
              <a:t>[«</a:t>
            </a:r>
            <a:r>
              <a:rPr lang="it-IT" dirty="0" err="1">
                <a:solidFill>
                  <a:srgbClr val="FF0000"/>
                </a:solidFill>
              </a:rPr>
              <a:t>Firstname</a:t>
            </a:r>
            <a:r>
              <a:rPr lang="it-IT" dirty="0">
                <a:solidFill>
                  <a:srgbClr val="FF0000"/>
                </a:solidFill>
              </a:rPr>
              <a:t>»].</a:t>
            </a:r>
            <a:r>
              <a:rPr lang="it-IT" dirty="0" err="1">
                <a:solidFill>
                  <a:srgbClr val="FF0000"/>
                </a:solidFill>
              </a:rPr>
              <a:t>value</a:t>
            </a:r>
            <a:endParaRPr lang="it-IT" dirty="0">
              <a:solidFill>
                <a:srgbClr val="FF0000"/>
              </a:solidFill>
            </a:endParaRPr>
          </a:p>
          <a:p>
            <a:endParaRPr lang="it-IT" dirty="0"/>
          </a:p>
          <a:p>
            <a:r>
              <a:rPr lang="en-US" dirty="0"/>
              <a:t>Another option: Split cells: Choose ‘</a:t>
            </a:r>
            <a:r>
              <a:rPr lang="en-US" b="1" dirty="0"/>
              <a:t>Edit cells</a:t>
            </a:r>
            <a:r>
              <a:rPr lang="en-US" dirty="0"/>
              <a:t>’, ‘</a:t>
            </a:r>
            <a:r>
              <a:rPr lang="en-US" b="1" dirty="0"/>
              <a:t>Split multi-valued cells</a:t>
            </a:r>
            <a:r>
              <a:rPr lang="en-US" dirty="0"/>
              <a:t>’, entering ‘</a:t>
            </a:r>
            <a:r>
              <a:rPr lang="en-US" b="1" dirty="0"/>
              <a:t>|</a:t>
            </a:r>
            <a:r>
              <a:rPr lang="en-US" dirty="0"/>
              <a:t>’ as the value separator. </a:t>
            </a:r>
          </a:p>
          <a:p>
            <a:endParaRPr lang="it-IT" dirty="0"/>
          </a:p>
        </p:txBody>
      </p:sp>
    </p:spTree>
    <p:extLst>
      <p:ext uri="{BB962C8B-B14F-4D97-AF65-F5344CB8AC3E}">
        <p14:creationId xmlns:p14="http://schemas.microsoft.com/office/powerpoint/2010/main" val="1368160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37D4F4-A575-0C4E-844A-1B80DEC882E1}"/>
              </a:ext>
            </a:extLst>
          </p:cNvPr>
          <p:cNvSpPr>
            <a:spLocks noGrp="1"/>
          </p:cNvSpPr>
          <p:nvPr>
            <p:ph type="title"/>
          </p:nvPr>
        </p:nvSpPr>
        <p:spPr/>
        <p:txBody>
          <a:bodyPr>
            <a:normAutofit fontScale="90000"/>
          </a:bodyPr>
          <a:lstStyle/>
          <a:p>
            <a:r>
              <a:rPr lang="de-DE" dirty="0" err="1">
                <a:solidFill>
                  <a:schemeClr val="accent1">
                    <a:lumMod val="75000"/>
                  </a:schemeClr>
                </a:solidFill>
              </a:rPr>
              <a:t>OpenRefine</a:t>
            </a:r>
            <a:r>
              <a:rPr lang="de-DE" dirty="0">
                <a:solidFill>
                  <a:schemeClr val="accent1">
                    <a:lumMod val="75000"/>
                  </a:schemeClr>
                </a:solidFill>
              </a:rPr>
              <a:t> </a:t>
            </a:r>
            <a:r>
              <a:rPr lang="de-DE" dirty="0" err="1">
                <a:solidFill>
                  <a:schemeClr val="accent1">
                    <a:lumMod val="75000"/>
                  </a:schemeClr>
                </a:solidFill>
              </a:rPr>
              <a:t>for</a:t>
            </a:r>
            <a:r>
              <a:rPr lang="de-DE" dirty="0">
                <a:solidFill>
                  <a:schemeClr val="accent1">
                    <a:lumMod val="75000"/>
                  </a:schemeClr>
                </a:solidFill>
              </a:rPr>
              <a:t> Data </a:t>
            </a:r>
            <a:r>
              <a:rPr lang="de-DE" dirty="0" err="1">
                <a:solidFill>
                  <a:schemeClr val="accent1">
                    <a:lumMod val="75000"/>
                  </a:schemeClr>
                </a:solidFill>
              </a:rPr>
              <a:t>enrichment</a:t>
            </a:r>
            <a:br>
              <a:rPr lang="de-DE" dirty="0">
                <a:solidFill>
                  <a:schemeClr val="accent1">
                    <a:lumMod val="75000"/>
                  </a:schemeClr>
                </a:solidFill>
              </a:rPr>
            </a:br>
            <a:r>
              <a:rPr lang="de-DE" sz="2000" dirty="0">
                <a:solidFill>
                  <a:schemeClr val="accent1">
                    <a:lumMod val="75000"/>
                  </a:schemeClr>
                </a:solidFill>
              </a:rPr>
              <a:t>(</a:t>
            </a:r>
            <a:r>
              <a:rPr lang="de-DE" sz="2000" dirty="0" err="1">
                <a:solidFill>
                  <a:schemeClr val="accent1">
                    <a:lumMod val="75000"/>
                  </a:schemeClr>
                </a:solidFill>
              </a:rPr>
              <a:t>using</a:t>
            </a:r>
            <a:r>
              <a:rPr lang="de-DE" sz="2000" dirty="0">
                <a:solidFill>
                  <a:schemeClr val="accent1">
                    <a:lumMod val="75000"/>
                  </a:schemeClr>
                </a:solidFill>
              </a:rPr>
              <a:t> </a:t>
            </a:r>
            <a:r>
              <a:rPr lang="de-DE" sz="2000" dirty="0" err="1">
                <a:solidFill>
                  <a:schemeClr val="accent1">
                    <a:lumMod val="75000"/>
                  </a:schemeClr>
                </a:solidFill>
              </a:rPr>
              <a:t>Linked</a:t>
            </a:r>
            <a:r>
              <a:rPr lang="de-DE" sz="2000" dirty="0">
                <a:solidFill>
                  <a:schemeClr val="accent1">
                    <a:lumMod val="75000"/>
                  </a:schemeClr>
                </a:solidFill>
              </a:rPr>
              <a:t> Open Data)</a:t>
            </a:r>
            <a:br>
              <a:rPr lang="de-DE" sz="2000" dirty="0">
                <a:solidFill>
                  <a:schemeClr val="accent1">
                    <a:lumMod val="75000"/>
                  </a:schemeClr>
                </a:solidFill>
              </a:rPr>
            </a:br>
            <a:endParaRPr lang="de-DE" sz="2000" dirty="0">
              <a:solidFill>
                <a:schemeClr val="accent1">
                  <a:lumMod val="75000"/>
                </a:schemeClr>
              </a:solidFill>
            </a:endParaRPr>
          </a:p>
        </p:txBody>
      </p:sp>
      <p:sp>
        <p:nvSpPr>
          <p:cNvPr id="5" name="Text Placeholder 4">
            <a:extLst>
              <a:ext uri="{FF2B5EF4-FFF2-40B4-BE49-F238E27FC236}">
                <a16:creationId xmlns:a16="http://schemas.microsoft.com/office/drawing/2014/main" id="{F1BCF676-D270-5140-B0B9-6591C9EDD696}"/>
              </a:ext>
            </a:extLst>
          </p:cNvPr>
          <p:cNvSpPr>
            <a:spLocks noGrp="1"/>
          </p:cNvSpPr>
          <p:nvPr>
            <p:ph idx="1"/>
          </p:nvPr>
        </p:nvSpPr>
        <p:spPr/>
        <p:txBody>
          <a:bodyPr/>
          <a:lstStyle/>
          <a:p>
            <a:r>
              <a:rPr lang="de-DE" dirty="0" err="1"/>
              <a:t>Fetch</a:t>
            </a:r>
            <a:r>
              <a:rPr lang="de-DE" dirty="0"/>
              <a:t> URLs </a:t>
            </a:r>
            <a:r>
              <a:rPr lang="de-DE" dirty="0" err="1"/>
              <a:t>using</a:t>
            </a:r>
            <a:r>
              <a:rPr lang="de-DE" dirty="0"/>
              <a:t> </a:t>
            </a:r>
            <a:r>
              <a:rPr lang="de-DE" dirty="0" err="1"/>
              <a:t>Refine</a:t>
            </a:r>
            <a:endParaRPr lang="de-DE" dirty="0"/>
          </a:p>
          <a:p>
            <a:r>
              <a:rPr lang="de-DE" dirty="0" err="1"/>
              <a:t>Contruct</a:t>
            </a:r>
            <a:r>
              <a:rPr lang="de-DE" dirty="0"/>
              <a:t> URL </a:t>
            </a:r>
            <a:r>
              <a:rPr lang="de-DE" dirty="0" err="1"/>
              <a:t>queries</a:t>
            </a:r>
            <a:r>
              <a:rPr lang="de-DE" dirty="0"/>
              <a:t> </a:t>
            </a:r>
            <a:r>
              <a:rPr lang="de-DE" dirty="0" err="1"/>
              <a:t>to</a:t>
            </a:r>
            <a:r>
              <a:rPr lang="de-DE" dirty="0"/>
              <a:t> </a:t>
            </a:r>
            <a:r>
              <a:rPr lang="de-DE" dirty="0" err="1"/>
              <a:t>retrieve</a:t>
            </a:r>
            <a:r>
              <a:rPr lang="de-DE" dirty="0"/>
              <a:t> </a:t>
            </a:r>
            <a:r>
              <a:rPr lang="de-DE" dirty="0" err="1"/>
              <a:t>information</a:t>
            </a:r>
            <a:r>
              <a:rPr lang="de-DE" dirty="0"/>
              <a:t> </a:t>
            </a:r>
            <a:r>
              <a:rPr lang="de-DE" dirty="0" err="1"/>
              <a:t>from</a:t>
            </a:r>
            <a:r>
              <a:rPr lang="de-DE" dirty="0"/>
              <a:t> a simple web API</a:t>
            </a:r>
          </a:p>
          <a:p>
            <a:r>
              <a:rPr lang="de-DE" dirty="0" err="1"/>
              <a:t>Using</a:t>
            </a:r>
            <a:r>
              <a:rPr lang="de-DE" dirty="0"/>
              <a:t> </a:t>
            </a:r>
            <a:r>
              <a:rPr lang="de-DE" dirty="0" err="1"/>
              <a:t>query</a:t>
            </a:r>
            <a:r>
              <a:rPr lang="de-DE" dirty="0"/>
              <a:t> </a:t>
            </a:r>
            <a:r>
              <a:rPr lang="de-DE" dirty="0" err="1"/>
              <a:t>services</a:t>
            </a:r>
            <a:r>
              <a:rPr lang="de-DE" dirty="0"/>
              <a:t> like: </a:t>
            </a:r>
          </a:p>
          <a:p>
            <a:pPr lvl="1"/>
            <a:r>
              <a:rPr lang="de-DE" dirty="0" err="1"/>
              <a:t>Wikidata</a:t>
            </a:r>
            <a:endParaRPr lang="de-DE" dirty="0"/>
          </a:p>
          <a:p>
            <a:pPr lvl="1"/>
            <a:r>
              <a:rPr lang="de-DE" dirty="0"/>
              <a:t>Google </a:t>
            </a:r>
            <a:r>
              <a:rPr lang="de-DE" dirty="0" err="1"/>
              <a:t>maps</a:t>
            </a:r>
            <a:r>
              <a:rPr lang="de-DE" dirty="0"/>
              <a:t> API</a:t>
            </a:r>
          </a:p>
          <a:p>
            <a:pPr lvl="1"/>
            <a:r>
              <a:rPr lang="de-DE" dirty="0"/>
              <a:t>VIAF (Virtual International Authority File)</a:t>
            </a:r>
          </a:p>
          <a:p>
            <a:pPr lvl="1"/>
            <a:r>
              <a:rPr lang="de-DE" dirty="0"/>
              <a:t>etc.</a:t>
            </a:r>
          </a:p>
          <a:p>
            <a:endParaRPr lang="de-DE" dirty="0"/>
          </a:p>
        </p:txBody>
      </p:sp>
    </p:spTree>
    <p:extLst>
      <p:ext uri="{BB962C8B-B14F-4D97-AF65-F5344CB8AC3E}">
        <p14:creationId xmlns:p14="http://schemas.microsoft.com/office/powerpoint/2010/main" val="1213784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dirty="0" err="1">
                <a:solidFill>
                  <a:schemeClr val="accent1">
                    <a:lumMod val="75000"/>
                  </a:schemeClr>
                </a:solidFill>
              </a:rPr>
              <a:t>Retrieving</a:t>
            </a:r>
            <a:r>
              <a:rPr lang="it-IT" dirty="0">
                <a:solidFill>
                  <a:schemeClr val="accent1">
                    <a:lumMod val="75000"/>
                  </a:schemeClr>
                </a:solidFill>
              </a:rPr>
              <a:t> data from </a:t>
            </a:r>
            <a:r>
              <a:rPr lang="it-IT" dirty="0" err="1">
                <a:solidFill>
                  <a:schemeClr val="accent1">
                    <a:lumMod val="75000"/>
                  </a:schemeClr>
                </a:solidFill>
              </a:rPr>
              <a:t>Wikidata</a:t>
            </a:r>
            <a:r>
              <a:rPr lang="it-IT" dirty="0">
                <a:solidFill>
                  <a:schemeClr val="accent1">
                    <a:lumMod val="75000"/>
                  </a:schemeClr>
                </a:solidFill>
              </a:rPr>
              <a:t> </a:t>
            </a:r>
          </a:p>
        </p:txBody>
      </p:sp>
      <p:sp>
        <p:nvSpPr>
          <p:cNvPr id="3" name="Content Placeholder 2"/>
          <p:cNvSpPr>
            <a:spLocks noGrp="1"/>
          </p:cNvSpPr>
          <p:nvPr>
            <p:ph idx="1"/>
          </p:nvPr>
        </p:nvSpPr>
        <p:spPr>
          <a:xfrm>
            <a:off x="457200" y="1600200"/>
            <a:ext cx="7467600" cy="4800600"/>
          </a:xfrm>
        </p:spPr>
        <p:txBody>
          <a:bodyPr>
            <a:normAutofit fontScale="77500" lnSpcReduction="20000"/>
          </a:bodyPr>
          <a:lstStyle/>
          <a:p>
            <a:r>
              <a:rPr lang="it-IT" dirty="0" err="1"/>
              <a:t>You</a:t>
            </a:r>
            <a:r>
              <a:rPr lang="it-IT" dirty="0"/>
              <a:t> </a:t>
            </a:r>
            <a:r>
              <a:rPr lang="it-IT" dirty="0" err="1"/>
              <a:t>need</a:t>
            </a:r>
            <a:r>
              <a:rPr lang="it-IT" dirty="0"/>
              <a:t> a </a:t>
            </a:r>
            <a:r>
              <a:rPr lang="it-IT" dirty="0" err="1"/>
              <a:t>column</a:t>
            </a:r>
            <a:r>
              <a:rPr lang="it-IT" dirty="0"/>
              <a:t> </a:t>
            </a:r>
            <a:r>
              <a:rPr lang="it-IT" dirty="0" err="1"/>
              <a:t>Wikidata_uri</a:t>
            </a:r>
            <a:endParaRPr lang="it-IT" dirty="0"/>
          </a:p>
          <a:p>
            <a:r>
              <a:rPr lang="it-IT" dirty="0"/>
              <a:t>Create a </a:t>
            </a:r>
            <a:r>
              <a:rPr lang="it-IT" dirty="0" err="1"/>
              <a:t>column</a:t>
            </a:r>
            <a:r>
              <a:rPr lang="it-IT" dirty="0"/>
              <a:t> </a:t>
            </a:r>
            <a:r>
              <a:rPr lang="it-IT" dirty="0" err="1"/>
              <a:t>Wikidata_id</a:t>
            </a:r>
            <a:r>
              <a:rPr lang="it-IT" dirty="0"/>
              <a:t>: </a:t>
            </a:r>
            <a:r>
              <a:rPr lang="it-IT" dirty="0" err="1"/>
              <a:t>Edit</a:t>
            </a:r>
            <a:r>
              <a:rPr lang="it-IT" dirty="0"/>
              <a:t> </a:t>
            </a:r>
            <a:r>
              <a:rPr lang="it-IT" dirty="0" err="1"/>
              <a:t>column</a:t>
            </a:r>
            <a:r>
              <a:rPr lang="it-IT" dirty="0"/>
              <a:t> –&gt; </a:t>
            </a:r>
            <a:r>
              <a:rPr lang="it-IT" dirty="0" err="1"/>
              <a:t>add</a:t>
            </a:r>
            <a:r>
              <a:rPr lang="it-IT" dirty="0"/>
              <a:t> </a:t>
            </a:r>
            <a:r>
              <a:rPr lang="it-IT" dirty="0" err="1"/>
              <a:t>column</a:t>
            </a:r>
            <a:r>
              <a:rPr lang="it-IT" dirty="0"/>
              <a:t> </a:t>
            </a:r>
            <a:r>
              <a:rPr lang="it-IT" dirty="0" err="1"/>
              <a:t>based</a:t>
            </a:r>
            <a:r>
              <a:rPr lang="it-IT" dirty="0"/>
              <a:t> on </a:t>
            </a:r>
            <a:r>
              <a:rPr lang="it-IT" dirty="0" err="1"/>
              <a:t>this</a:t>
            </a:r>
            <a:r>
              <a:rPr lang="it-IT" dirty="0"/>
              <a:t> </a:t>
            </a:r>
            <a:r>
              <a:rPr lang="it-IT" dirty="0" err="1"/>
              <a:t>column</a:t>
            </a:r>
            <a:r>
              <a:rPr lang="it-IT" dirty="0"/>
              <a:t> –&gt; for the ID </a:t>
            </a:r>
            <a:r>
              <a:rPr lang="it-IT" dirty="0" err="1"/>
              <a:t>extraction</a:t>
            </a:r>
            <a:r>
              <a:rPr lang="it-IT" dirty="0"/>
              <a:t> </a:t>
            </a:r>
            <a:r>
              <a:rPr lang="it-IT" dirty="0" err="1"/>
              <a:t>enter</a:t>
            </a:r>
            <a:r>
              <a:rPr lang="it-IT" dirty="0"/>
              <a:t> </a:t>
            </a:r>
            <a:r>
              <a:rPr lang="it-IT" dirty="0" err="1"/>
              <a:t>value</a:t>
            </a:r>
            <a:r>
              <a:rPr lang="it-IT" dirty="0"/>
              <a:t> </a:t>
            </a:r>
            <a:r>
              <a:rPr lang="it-IT" dirty="0" err="1">
                <a:solidFill>
                  <a:srgbClr val="FF0000"/>
                </a:solidFill>
              </a:rPr>
              <a:t>replace</a:t>
            </a:r>
            <a:r>
              <a:rPr lang="it-IT" dirty="0">
                <a:solidFill>
                  <a:srgbClr val="FF0000"/>
                </a:solidFill>
              </a:rPr>
              <a:t>(</a:t>
            </a:r>
            <a:r>
              <a:rPr lang="it-IT" dirty="0" err="1">
                <a:solidFill>
                  <a:srgbClr val="FF0000"/>
                </a:solidFill>
              </a:rPr>
              <a:t>value</a:t>
            </a:r>
            <a:r>
              <a:rPr lang="it-IT" dirty="0">
                <a:solidFill>
                  <a:srgbClr val="FF0000"/>
                </a:solidFill>
              </a:rPr>
              <a:t>,"http://www.wikidata.org/</a:t>
            </a:r>
            <a:r>
              <a:rPr lang="it-IT" dirty="0" err="1">
                <a:solidFill>
                  <a:srgbClr val="FF0000"/>
                </a:solidFill>
              </a:rPr>
              <a:t>entity</a:t>
            </a:r>
            <a:r>
              <a:rPr lang="it-IT" dirty="0">
                <a:solidFill>
                  <a:srgbClr val="FF0000"/>
                </a:solidFill>
              </a:rPr>
              <a:t>/", "") </a:t>
            </a:r>
            <a:endParaRPr lang="it-IT" dirty="0"/>
          </a:p>
          <a:p>
            <a:r>
              <a:rPr lang="it-IT" dirty="0"/>
              <a:t>On </a:t>
            </a:r>
            <a:r>
              <a:rPr lang="it-IT" dirty="0" err="1"/>
              <a:t>Wikidata_id</a:t>
            </a:r>
            <a:r>
              <a:rPr lang="it-IT" dirty="0"/>
              <a:t> </a:t>
            </a:r>
            <a:r>
              <a:rPr lang="it-IT" dirty="0" err="1"/>
              <a:t>column</a:t>
            </a:r>
            <a:r>
              <a:rPr lang="it-IT" dirty="0"/>
              <a:t>: </a:t>
            </a:r>
            <a:r>
              <a:rPr lang="it-IT" dirty="0" err="1"/>
              <a:t>Edit</a:t>
            </a:r>
            <a:r>
              <a:rPr lang="it-IT" dirty="0"/>
              <a:t> </a:t>
            </a:r>
            <a:r>
              <a:rPr lang="it-IT" dirty="0" err="1"/>
              <a:t>column</a:t>
            </a:r>
            <a:r>
              <a:rPr lang="it-IT" dirty="0"/>
              <a:t> -&gt; </a:t>
            </a:r>
            <a:r>
              <a:rPr lang="it-IT" dirty="0" err="1"/>
              <a:t>add</a:t>
            </a:r>
            <a:r>
              <a:rPr lang="it-IT" dirty="0"/>
              <a:t> </a:t>
            </a:r>
            <a:r>
              <a:rPr lang="it-IT" dirty="0" err="1"/>
              <a:t>column</a:t>
            </a:r>
            <a:r>
              <a:rPr lang="it-IT" dirty="0"/>
              <a:t> by </a:t>
            </a:r>
            <a:r>
              <a:rPr lang="it-IT" dirty="0" err="1"/>
              <a:t>fetching</a:t>
            </a:r>
            <a:r>
              <a:rPr lang="it-IT" dirty="0"/>
              <a:t> </a:t>
            </a:r>
            <a:r>
              <a:rPr lang="it-IT" dirty="0" err="1"/>
              <a:t>URLs</a:t>
            </a:r>
            <a:r>
              <a:rPr lang="it-IT" dirty="0"/>
              <a:t> -&gt; </a:t>
            </a:r>
            <a:r>
              <a:rPr lang="it-IT" dirty="0" err="1"/>
              <a:t>if</a:t>
            </a:r>
            <a:r>
              <a:rPr lang="it-IT" dirty="0"/>
              <a:t> </a:t>
            </a:r>
            <a:r>
              <a:rPr lang="it-IT" dirty="0" err="1"/>
              <a:t>you</a:t>
            </a:r>
            <a:r>
              <a:rPr lang="it-IT" dirty="0"/>
              <a:t> </a:t>
            </a:r>
            <a:r>
              <a:rPr lang="it-IT" dirty="0" err="1"/>
              <a:t>want</a:t>
            </a:r>
            <a:r>
              <a:rPr lang="it-IT" dirty="0"/>
              <a:t> to </a:t>
            </a:r>
            <a:r>
              <a:rPr lang="it-IT" dirty="0" err="1"/>
              <a:t>query</a:t>
            </a:r>
            <a:r>
              <a:rPr lang="it-IT" dirty="0"/>
              <a:t> </a:t>
            </a:r>
            <a:r>
              <a:rPr lang="it-IT" dirty="0" err="1"/>
              <a:t>birth</a:t>
            </a:r>
            <a:r>
              <a:rPr lang="it-IT" dirty="0"/>
              <a:t> </a:t>
            </a:r>
            <a:r>
              <a:rPr lang="it-IT" dirty="0" err="1"/>
              <a:t>dates</a:t>
            </a:r>
            <a:r>
              <a:rPr lang="it-IT" dirty="0"/>
              <a:t> </a:t>
            </a:r>
            <a:r>
              <a:rPr lang="it-IT" dirty="0" err="1"/>
              <a:t>enter</a:t>
            </a:r>
            <a:r>
              <a:rPr lang="it-IT" dirty="0"/>
              <a:t> </a:t>
            </a:r>
            <a:r>
              <a:rPr lang="it-IT" dirty="0" err="1"/>
              <a:t>value</a:t>
            </a:r>
            <a:r>
              <a:rPr lang="it-IT" dirty="0"/>
              <a:t> «P569» (</a:t>
            </a:r>
            <a:r>
              <a:rPr lang="it-IT" dirty="0">
                <a:solidFill>
                  <a:srgbClr val="FF0000"/>
                </a:solidFill>
              </a:rPr>
              <a:t>"https://tools.wmflabs.org/openrefine-wikidata/en/fetch_values?item="+value+"&amp;prop=P569"</a:t>
            </a:r>
            <a:r>
              <a:rPr lang="it-IT" dirty="0"/>
              <a:t>) -&gt; </a:t>
            </a:r>
            <a:r>
              <a:rPr lang="it-IT" dirty="0" err="1"/>
              <a:t>name</a:t>
            </a:r>
            <a:r>
              <a:rPr lang="it-IT" dirty="0"/>
              <a:t> </a:t>
            </a:r>
            <a:r>
              <a:rPr lang="it-IT" dirty="0" err="1"/>
              <a:t>column</a:t>
            </a:r>
            <a:r>
              <a:rPr lang="it-IT" dirty="0"/>
              <a:t> «</a:t>
            </a:r>
            <a:r>
              <a:rPr lang="it-IT" dirty="0" err="1"/>
              <a:t>date_of_birth_Wikidata</a:t>
            </a:r>
            <a:r>
              <a:rPr lang="it-IT" dirty="0"/>
              <a:t>». The </a:t>
            </a:r>
            <a:r>
              <a:rPr lang="it-IT" dirty="0" err="1"/>
              <a:t>result</a:t>
            </a:r>
            <a:r>
              <a:rPr lang="it-IT" dirty="0"/>
              <a:t> </a:t>
            </a:r>
            <a:r>
              <a:rPr lang="it-IT" dirty="0" err="1"/>
              <a:t>is</a:t>
            </a:r>
            <a:r>
              <a:rPr lang="it-IT" dirty="0"/>
              <a:t> in JSON. </a:t>
            </a:r>
          </a:p>
          <a:p>
            <a:r>
              <a:rPr lang="it-IT" dirty="0" err="1"/>
              <a:t>Clean</a:t>
            </a:r>
            <a:r>
              <a:rPr lang="it-IT" dirty="0"/>
              <a:t> data by -&gt; </a:t>
            </a:r>
            <a:r>
              <a:rPr lang="it-IT" dirty="0" err="1"/>
              <a:t>edit</a:t>
            </a:r>
            <a:r>
              <a:rPr lang="it-IT" dirty="0"/>
              <a:t> </a:t>
            </a:r>
            <a:r>
              <a:rPr lang="it-IT" dirty="0" err="1"/>
              <a:t>cells</a:t>
            </a:r>
            <a:r>
              <a:rPr lang="it-IT" dirty="0"/>
              <a:t> -&gt; </a:t>
            </a:r>
            <a:r>
              <a:rPr lang="it-IT" dirty="0" err="1"/>
              <a:t>transform</a:t>
            </a:r>
            <a:r>
              <a:rPr lang="it-IT" dirty="0"/>
              <a:t> -&gt; for </a:t>
            </a:r>
            <a:r>
              <a:rPr lang="it-IT" dirty="0" err="1"/>
              <a:t>value</a:t>
            </a:r>
            <a:r>
              <a:rPr lang="it-IT" dirty="0"/>
              <a:t> </a:t>
            </a:r>
            <a:r>
              <a:rPr lang="it-IT" dirty="0" err="1"/>
              <a:t>enter</a:t>
            </a:r>
            <a:r>
              <a:rPr lang="it-IT" dirty="0"/>
              <a:t> </a:t>
            </a:r>
            <a:r>
              <a:rPr lang="it-IT" dirty="0" err="1">
                <a:solidFill>
                  <a:srgbClr val="FF0000"/>
                </a:solidFill>
              </a:rPr>
              <a:t>forEach</a:t>
            </a:r>
            <a:r>
              <a:rPr lang="it-IT" dirty="0">
                <a:solidFill>
                  <a:srgbClr val="FF0000"/>
                </a:solidFill>
              </a:rPr>
              <a:t>(</a:t>
            </a:r>
            <a:r>
              <a:rPr lang="it-IT" dirty="0" err="1">
                <a:solidFill>
                  <a:srgbClr val="FF0000"/>
                </a:solidFill>
              </a:rPr>
              <a:t>value.parseJson</a:t>
            </a:r>
            <a:r>
              <a:rPr lang="it-IT" dirty="0">
                <a:solidFill>
                  <a:srgbClr val="FF0000"/>
                </a:solidFill>
              </a:rPr>
              <a:t>().</a:t>
            </a:r>
            <a:r>
              <a:rPr lang="it-IT" dirty="0" err="1">
                <a:solidFill>
                  <a:srgbClr val="FF0000"/>
                </a:solidFill>
              </a:rPr>
              <a:t>values,v,v</a:t>
            </a:r>
            <a:r>
              <a:rPr lang="it-IT" dirty="0">
                <a:solidFill>
                  <a:srgbClr val="FF0000"/>
                </a:solidFill>
              </a:rPr>
              <a:t>).join(";")</a:t>
            </a:r>
          </a:p>
          <a:p>
            <a:pPr marL="420624" lvl="1" indent="-384048">
              <a:buSzPct val="80000"/>
              <a:buFont typeface="Wingdings 2"/>
              <a:buChar char=""/>
            </a:pPr>
            <a:r>
              <a:rPr lang="en-US" dirty="0"/>
              <a:t>Cleaning up a date to show only the year: </a:t>
            </a:r>
            <a:r>
              <a:rPr lang="en-US" dirty="0" err="1">
                <a:solidFill>
                  <a:srgbClr val="FF0000"/>
                </a:solidFill>
              </a:rPr>
              <a:t>datePart</a:t>
            </a:r>
            <a:r>
              <a:rPr lang="en-US" dirty="0">
                <a:solidFill>
                  <a:srgbClr val="FF0000"/>
                </a:solidFill>
              </a:rPr>
              <a:t>(</a:t>
            </a:r>
            <a:r>
              <a:rPr lang="en-US" dirty="0" err="1">
                <a:solidFill>
                  <a:srgbClr val="FF0000"/>
                </a:solidFill>
              </a:rPr>
              <a:t>value,'year</a:t>
            </a:r>
            <a:r>
              <a:rPr lang="en-US" dirty="0">
                <a:solidFill>
                  <a:srgbClr val="FF0000"/>
                </a:solidFill>
              </a:rPr>
              <a:t>') </a:t>
            </a:r>
            <a:endParaRPr lang="it-IT" dirty="0">
              <a:solidFill>
                <a:srgbClr val="FF0000"/>
              </a:solidFill>
            </a:endParaRPr>
          </a:p>
        </p:txBody>
      </p:sp>
    </p:spTree>
    <p:extLst>
      <p:ext uri="{BB962C8B-B14F-4D97-AF65-F5344CB8AC3E}">
        <p14:creationId xmlns:p14="http://schemas.microsoft.com/office/powerpoint/2010/main" val="2308042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A037B-F07C-BA4F-9C6D-D1561A676D49}"/>
              </a:ext>
            </a:extLst>
          </p:cNvPr>
          <p:cNvSpPr>
            <a:spLocks noGrp="1"/>
          </p:cNvSpPr>
          <p:nvPr>
            <p:ph type="title"/>
          </p:nvPr>
        </p:nvSpPr>
        <p:spPr/>
        <p:txBody>
          <a:bodyPr/>
          <a:lstStyle/>
          <a:p>
            <a:r>
              <a:rPr lang="it-IT" dirty="0" err="1">
                <a:solidFill>
                  <a:schemeClr val="accent1">
                    <a:lumMod val="75000"/>
                  </a:schemeClr>
                </a:solidFill>
              </a:rPr>
              <a:t>Retrieving</a:t>
            </a:r>
            <a:r>
              <a:rPr lang="it-IT" dirty="0">
                <a:solidFill>
                  <a:schemeClr val="accent1">
                    <a:lumMod val="75000"/>
                  </a:schemeClr>
                </a:solidFill>
              </a:rPr>
              <a:t> data from </a:t>
            </a:r>
            <a:r>
              <a:rPr lang="it-IT" dirty="0" err="1">
                <a:solidFill>
                  <a:schemeClr val="accent1">
                    <a:lumMod val="75000"/>
                  </a:schemeClr>
                </a:solidFill>
              </a:rPr>
              <a:t>Wikidata</a:t>
            </a:r>
            <a:r>
              <a:rPr lang="it-IT" dirty="0">
                <a:solidFill>
                  <a:schemeClr val="accent1">
                    <a:lumMod val="75000"/>
                  </a:schemeClr>
                </a:solidFill>
              </a:rPr>
              <a:t> </a:t>
            </a:r>
            <a:endParaRPr lang="de-DE" dirty="0"/>
          </a:p>
        </p:txBody>
      </p:sp>
      <p:sp>
        <p:nvSpPr>
          <p:cNvPr id="3" name="Content Placeholder 2">
            <a:extLst>
              <a:ext uri="{FF2B5EF4-FFF2-40B4-BE49-F238E27FC236}">
                <a16:creationId xmlns:a16="http://schemas.microsoft.com/office/drawing/2014/main" id="{BED3165C-09DD-4F4F-B86F-1DE0DB5779E9}"/>
              </a:ext>
            </a:extLst>
          </p:cNvPr>
          <p:cNvSpPr>
            <a:spLocks noGrp="1"/>
          </p:cNvSpPr>
          <p:nvPr>
            <p:ph idx="1"/>
          </p:nvPr>
        </p:nvSpPr>
        <p:spPr/>
        <p:txBody>
          <a:bodyPr/>
          <a:lstStyle/>
          <a:p>
            <a:r>
              <a:rPr lang="de-DE" dirty="0" err="1"/>
              <a:t>Reconcile</a:t>
            </a:r>
            <a:r>
              <a:rPr lang="de-DE" dirty="0"/>
              <a:t> (</a:t>
            </a:r>
            <a:r>
              <a:rPr lang="de-DE" dirty="0" err="1"/>
              <a:t>how</a:t>
            </a:r>
            <a:r>
              <a:rPr lang="de-DE" dirty="0"/>
              <a:t> simple </a:t>
            </a:r>
            <a:r>
              <a:rPr lang="de-DE" dirty="0" err="1"/>
              <a:t>is</a:t>
            </a:r>
            <a:r>
              <a:rPr lang="de-DE" dirty="0"/>
              <a:t> </a:t>
            </a:r>
            <a:r>
              <a:rPr lang="de-DE" dirty="0" err="1"/>
              <a:t>this</a:t>
            </a:r>
            <a:r>
              <a:rPr lang="de-DE" dirty="0"/>
              <a:t>!!) </a:t>
            </a:r>
          </a:p>
          <a:p>
            <a:pPr lvl="1"/>
            <a:r>
              <a:rPr lang="de-DE" dirty="0"/>
              <a:t>Chose </a:t>
            </a:r>
            <a:r>
              <a:rPr lang="de-DE" dirty="0" err="1"/>
              <a:t>source</a:t>
            </a:r>
            <a:r>
              <a:rPr lang="de-DE" dirty="0"/>
              <a:t> – </a:t>
            </a:r>
            <a:r>
              <a:rPr lang="de-DE" dirty="0" err="1"/>
              <a:t>Wikidata</a:t>
            </a:r>
            <a:r>
              <a:rPr lang="de-DE" dirty="0"/>
              <a:t> (in </a:t>
            </a:r>
            <a:r>
              <a:rPr lang="de-DE" dirty="0" err="1"/>
              <a:t>case</a:t>
            </a:r>
            <a:r>
              <a:rPr lang="de-DE" dirty="0"/>
              <a:t> </a:t>
            </a:r>
            <a:r>
              <a:rPr lang="de-DE" dirty="0" err="1"/>
              <a:t>include</a:t>
            </a:r>
            <a:r>
              <a:rPr lang="de-DE" dirty="0"/>
              <a:t> </a:t>
            </a:r>
            <a:r>
              <a:rPr lang="de-DE" dirty="0" err="1"/>
              <a:t>other</a:t>
            </a:r>
            <a:r>
              <a:rPr lang="de-DE" dirty="0"/>
              <a:t> </a:t>
            </a:r>
            <a:r>
              <a:rPr lang="de-DE" dirty="0" err="1"/>
              <a:t>columns</a:t>
            </a:r>
            <a:r>
              <a:rPr lang="de-DE" dirty="0"/>
              <a:t> </a:t>
            </a:r>
            <a:r>
              <a:rPr lang="de-DE" dirty="0" err="1"/>
              <a:t>too</a:t>
            </a:r>
            <a:r>
              <a:rPr lang="de-DE" dirty="0"/>
              <a:t>)</a:t>
            </a:r>
          </a:p>
          <a:p>
            <a:pPr lvl="1"/>
            <a:r>
              <a:rPr lang="de-DE" dirty="0"/>
              <a:t>Start </a:t>
            </a:r>
            <a:r>
              <a:rPr lang="de-DE" dirty="0" err="1"/>
              <a:t>reconciling</a:t>
            </a:r>
            <a:r>
              <a:rPr lang="de-DE" dirty="0"/>
              <a:t> – </a:t>
            </a:r>
            <a:r>
              <a:rPr lang="de-DE" dirty="0" err="1"/>
              <a:t>record</a:t>
            </a:r>
            <a:r>
              <a:rPr lang="de-DE" dirty="0"/>
              <a:t> will </a:t>
            </a:r>
            <a:r>
              <a:rPr lang="de-DE" dirty="0" err="1"/>
              <a:t>be</a:t>
            </a:r>
            <a:r>
              <a:rPr lang="de-DE" dirty="0"/>
              <a:t> </a:t>
            </a:r>
            <a:r>
              <a:rPr lang="de-DE" dirty="0" err="1"/>
              <a:t>automatically</a:t>
            </a:r>
            <a:r>
              <a:rPr lang="de-DE" dirty="0"/>
              <a:t> </a:t>
            </a:r>
            <a:r>
              <a:rPr lang="de-DE" dirty="0" err="1"/>
              <a:t>linked</a:t>
            </a:r>
            <a:r>
              <a:rPr lang="de-DE" dirty="0"/>
              <a:t> </a:t>
            </a:r>
            <a:r>
              <a:rPr lang="de-DE" dirty="0" err="1"/>
              <a:t>to</a:t>
            </a:r>
            <a:r>
              <a:rPr lang="de-DE" dirty="0"/>
              <a:t> </a:t>
            </a:r>
            <a:r>
              <a:rPr lang="de-DE" dirty="0" err="1"/>
              <a:t>Wikidata</a:t>
            </a:r>
            <a:r>
              <a:rPr lang="de-DE" dirty="0"/>
              <a:t> (</a:t>
            </a:r>
            <a:r>
              <a:rPr lang="de-DE" dirty="0" err="1"/>
              <a:t>some</a:t>
            </a:r>
            <a:r>
              <a:rPr lang="de-DE" dirty="0"/>
              <a:t> </a:t>
            </a:r>
            <a:r>
              <a:rPr lang="de-DE" dirty="0" err="1"/>
              <a:t>rest</a:t>
            </a:r>
            <a:r>
              <a:rPr lang="de-DE" dirty="0"/>
              <a:t> </a:t>
            </a:r>
            <a:r>
              <a:rPr lang="de-DE" dirty="0" err="1"/>
              <a:t>has</a:t>
            </a:r>
            <a:r>
              <a:rPr lang="de-DE" dirty="0"/>
              <a:t> </a:t>
            </a:r>
            <a:r>
              <a:rPr lang="de-DE" dirty="0" err="1"/>
              <a:t>to</a:t>
            </a:r>
            <a:r>
              <a:rPr lang="de-DE" dirty="0"/>
              <a:t> </a:t>
            </a:r>
            <a:r>
              <a:rPr lang="de-DE" dirty="0" err="1"/>
              <a:t>be</a:t>
            </a:r>
            <a:r>
              <a:rPr lang="de-DE" dirty="0"/>
              <a:t> </a:t>
            </a:r>
            <a:r>
              <a:rPr lang="de-DE" dirty="0" err="1"/>
              <a:t>done</a:t>
            </a:r>
            <a:r>
              <a:rPr lang="de-DE" dirty="0"/>
              <a:t> </a:t>
            </a:r>
            <a:r>
              <a:rPr lang="de-DE" dirty="0" err="1"/>
              <a:t>manually</a:t>
            </a:r>
            <a:r>
              <a:rPr lang="de-DE" dirty="0"/>
              <a:t>)</a:t>
            </a:r>
          </a:p>
          <a:p>
            <a:pPr lvl="1"/>
            <a:r>
              <a:rPr lang="de-DE" dirty="0" err="1"/>
              <a:t>Use</a:t>
            </a:r>
            <a:r>
              <a:rPr lang="de-DE" dirty="0"/>
              <a:t> </a:t>
            </a:r>
            <a:r>
              <a:rPr lang="de-DE" dirty="0" err="1"/>
              <a:t>values</a:t>
            </a:r>
            <a:r>
              <a:rPr lang="de-DE" dirty="0"/>
              <a:t> </a:t>
            </a:r>
            <a:r>
              <a:rPr lang="de-DE" dirty="0" err="1"/>
              <a:t>as</a:t>
            </a:r>
            <a:r>
              <a:rPr lang="de-DE" dirty="0"/>
              <a:t> </a:t>
            </a:r>
            <a:r>
              <a:rPr lang="de-DE" dirty="0" err="1"/>
              <a:t>identifiers</a:t>
            </a:r>
            <a:endParaRPr lang="de-DE" dirty="0"/>
          </a:p>
        </p:txBody>
      </p:sp>
    </p:spTree>
    <p:extLst>
      <p:ext uri="{BB962C8B-B14F-4D97-AF65-F5344CB8AC3E}">
        <p14:creationId xmlns:p14="http://schemas.microsoft.com/office/powerpoint/2010/main" val="1108375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solidFill>
                  <a:schemeClr val="accent1">
                    <a:lumMod val="75000"/>
                  </a:schemeClr>
                </a:solidFill>
              </a:rPr>
              <a:t>OpenRefine</a:t>
            </a:r>
            <a:r>
              <a:rPr lang="it-IT" dirty="0">
                <a:solidFill>
                  <a:schemeClr val="accent1">
                    <a:lumMod val="75000"/>
                  </a:schemeClr>
                </a:solidFill>
              </a:rPr>
              <a:t> - export</a:t>
            </a:r>
          </a:p>
        </p:txBody>
      </p:sp>
      <p:sp>
        <p:nvSpPr>
          <p:cNvPr id="3" name="Content Placeholder 2"/>
          <p:cNvSpPr>
            <a:spLocks noGrp="1"/>
          </p:cNvSpPr>
          <p:nvPr>
            <p:ph idx="1"/>
          </p:nvPr>
        </p:nvSpPr>
        <p:spPr/>
        <p:txBody>
          <a:bodyPr/>
          <a:lstStyle/>
          <a:p>
            <a:r>
              <a:rPr lang="en-US" dirty="0"/>
              <a:t>At the end: export your data set! (Open Refine does not change your original data set) </a:t>
            </a:r>
          </a:p>
          <a:p>
            <a:r>
              <a:rPr lang="en-US" dirty="0"/>
              <a:t>Single column export -&gt; facet -&gt; chose facet -&gt; export csv </a:t>
            </a:r>
          </a:p>
          <a:p>
            <a:r>
              <a:rPr lang="en-US" dirty="0"/>
              <a:t>Full sheet export -&gt; comma-separated value</a:t>
            </a:r>
          </a:p>
          <a:p>
            <a:r>
              <a:rPr lang="en-US" dirty="0"/>
              <a:t>It is also possible to only export parts of your sheet. </a:t>
            </a:r>
          </a:p>
          <a:p>
            <a:endParaRPr lang="en-US" dirty="0"/>
          </a:p>
          <a:p>
            <a:endParaRPr lang="it-IT" dirty="0"/>
          </a:p>
        </p:txBody>
      </p:sp>
    </p:spTree>
    <p:extLst>
      <p:ext uri="{BB962C8B-B14F-4D97-AF65-F5344CB8AC3E}">
        <p14:creationId xmlns:p14="http://schemas.microsoft.com/office/powerpoint/2010/main" val="91687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solidFill>
                  <a:schemeClr val="accent1">
                    <a:lumMod val="75000"/>
                  </a:schemeClr>
                </a:solidFill>
              </a:rPr>
              <a:t>OpenRefine</a:t>
            </a:r>
            <a:r>
              <a:rPr lang="it-IT" dirty="0">
                <a:solidFill>
                  <a:schemeClr val="accent1">
                    <a:lumMod val="75000"/>
                  </a:schemeClr>
                </a:solidFill>
              </a:rPr>
              <a:t> </a:t>
            </a:r>
            <a:r>
              <a:rPr lang="it-IT" dirty="0" err="1">
                <a:solidFill>
                  <a:schemeClr val="accent1">
                    <a:lumMod val="75000"/>
                  </a:schemeClr>
                </a:solidFill>
              </a:rPr>
              <a:t>tutorials</a:t>
            </a:r>
            <a:endParaRPr lang="it-IT" dirty="0">
              <a:solidFill>
                <a:schemeClr val="accent1">
                  <a:lumMod val="75000"/>
                </a:schemeClr>
              </a:solidFill>
            </a:endParaRPr>
          </a:p>
        </p:txBody>
      </p:sp>
      <p:sp>
        <p:nvSpPr>
          <p:cNvPr id="3" name="Content Placeholder 2"/>
          <p:cNvSpPr>
            <a:spLocks noGrp="1"/>
          </p:cNvSpPr>
          <p:nvPr>
            <p:ph idx="1"/>
          </p:nvPr>
        </p:nvSpPr>
        <p:spPr/>
        <p:txBody>
          <a:bodyPr>
            <a:normAutofit fontScale="77500" lnSpcReduction="20000"/>
          </a:bodyPr>
          <a:lstStyle/>
          <a:p>
            <a:r>
              <a:rPr lang="it-IT" dirty="0">
                <a:hlinkClick r:id="rId2"/>
              </a:rPr>
              <a:t>http://openrefine.org/</a:t>
            </a:r>
            <a:endParaRPr lang="it-IT" dirty="0"/>
          </a:p>
          <a:p>
            <a:r>
              <a:rPr lang="it-IT" dirty="0">
                <a:hlinkClick r:id="rId3"/>
              </a:rPr>
              <a:t>https://programminghistorian.org/en/lessons/cleaning-data-with-openrefine</a:t>
            </a:r>
            <a:r>
              <a:rPr lang="it-IT" dirty="0"/>
              <a:t> </a:t>
            </a:r>
          </a:p>
          <a:p>
            <a:r>
              <a:rPr lang="it-IT" dirty="0">
                <a:hlinkClick r:id="rId4"/>
              </a:rPr>
              <a:t>https://github.com/miriamposner/get-started-with-openrefine/blob/master/get-started-with-openrefine.md</a:t>
            </a:r>
            <a:endParaRPr lang="it-IT" dirty="0"/>
          </a:p>
          <a:p>
            <a:r>
              <a:rPr lang="it-IT" dirty="0">
                <a:hlinkClick r:id="rId5"/>
              </a:rPr>
              <a:t>https://github.com/OpenRefine/OpenRefine/wiki/Documentation-For-Users</a:t>
            </a:r>
            <a:r>
              <a:rPr lang="it-IT" dirty="0"/>
              <a:t> </a:t>
            </a:r>
          </a:p>
          <a:p>
            <a:r>
              <a:rPr lang="it-IT" dirty="0" err="1"/>
              <a:t>Retrieving</a:t>
            </a:r>
            <a:r>
              <a:rPr lang="it-IT" dirty="0"/>
              <a:t> data from </a:t>
            </a:r>
            <a:r>
              <a:rPr lang="it-IT" dirty="0" err="1"/>
              <a:t>Wikidata</a:t>
            </a:r>
            <a:r>
              <a:rPr lang="it-IT" dirty="0"/>
              <a:t> or VIAF </a:t>
            </a:r>
            <a:r>
              <a:rPr lang="it-IT" dirty="0">
                <a:hlinkClick r:id="rId6"/>
              </a:rPr>
              <a:t>https://medium.com/the-bytegeist-blog/enriching-reconciled-data-with-openrefine-89b885dcadbb</a:t>
            </a:r>
            <a:r>
              <a:rPr lang="it-IT" dirty="0"/>
              <a:t> </a:t>
            </a:r>
          </a:p>
          <a:p>
            <a:r>
              <a:rPr lang="it-IT" dirty="0" err="1"/>
              <a:t>There</a:t>
            </a:r>
            <a:r>
              <a:rPr lang="it-IT" dirty="0"/>
              <a:t> are </a:t>
            </a:r>
            <a:r>
              <a:rPr lang="it-IT" dirty="0" err="1"/>
              <a:t>many</a:t>
            </a:r>
            <a:r>
              <a:rPr lang="it-IT" dirty="0"/>
              <a:t> more!!</a:t>
            </a:r>
          </a:p>
          <a:p>
            <a:endParaRPr lang="it-IT" dirty="0"/>
          </a:p>
        </p:txBody>
      </p:sp>
    </p:spTree>
    <p:extLst>
      <p:ext uri="{BB962C8B-B14F-4D97-AF65-F5344CB8AC3E}">
        <p14:creationId xmlns:p14="http://schemas.microsoft.com/office/powerpoint/2010/main" val="3741053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t-IT" dirty="0" err="1"/>
              <a:t>Timeline</a:t>
            </a:r>
            <a:r>
              <a:rPr lang="it-IT" dirty="0"/>
              <a:t>  JS</a:t>
            </a:r>
          </a:p>
        </p:txBody>
      </p:sp>
      <p:sp>
        <p:nvSpPr>
          <p:cNvPr id="5" name="Text Placeholder 4"/>
          <p:cNvSpPr>
            <a:spLocks noGrp="1"/>
          </p:cNvSpPr>
          <p:nvPr>
            <p:ph type="body" idx="1"/>
          </p:nvPr>
        </p:nvSpPr>
        <p:spPr/>
        <p:txBody>
          <a:bodyPr/>
          <a:lstStyle/>
          <a:p>
            <a:endParaRPr lang="it-IT"/>
          </a:p>
        </p:txBody>
      </p:sp>
    </p:spTree>
    <p:extLst>
      <p:ext uri="{BB962C8B-B14F-4D97-AF65-F5344CB8AC3E}">
        <p14:creationId xmlns:p14="http://schemas.microsoft.com/office/powerpoint/2010/main" val="1815988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solidFill>
                  <a:schemeClr val="accent1">
                    <a:lumMod val="75000"/>
                  </a:schemeClr>
                </a:solidFill>
              </a:rPr>
              <a:t>Timelines</a:t>
            </a:r>
            <a:r>
              <a:rPr lang="it-IT" dirty="0">
                <a:solidFill>
                  <a:schemeClr val="accent1">
                    <a:lumMod val="75000"/>
                  </a:schemeClr>
                </a:solidFill>
              </a:rPr>
              <a:t> (</a:t>
            </a:r>
            <a:r>
              <a:rPr lang="it-IT" dirty="0" err="1">
                <a:solidFill>
                  <a:schemeClr val="accent1">
                    <a:lumMod val="75000"/>
                  </a:schemeClr>
                </a:solidFill>
              </a:rPr>
              <a:t>selection</a:t>
            </a:r>
            <a:r>
              <a:rPr lang="it-IT" dirty="0">
                <a:solidFill>
                  <a:schemeClr val="accent1">
                    <a:lumMod val="75000"/>
                  </a:schemeClr>
                </a:solidFill>
              </a:rPr>
              <a:t>)</a:t>
            </a:r>
          </a:p>
        </p:txBody>
      </p:sp>
      <p:sp>
        <p:nvSpPr>
          <p:cNvPr id="3" name="Content Placeholder 2"/>
          <p:cNvSpPr>
            <a:spLocks noGrp="1"/>
          </p:cNvSpPr>
          <p:nvPr>
            <p:ph idx="1"/>
          </p:nvPr>
        </p:nvSpPr>
        <p:spPr/>
        <p:txBody>
          <a:bodyPr>
            <a:normAutofit fontScale="92500" lnSpcReduction="20000"/>
          </a:bodyPr>
          <a:lstStyle/>
          <a:p>
            <a:r>
              <a:rPr lang="it-IT" dirty="0" err="1"/>
              <a:t>Timeline</a:t>
            </a:r>
            <a:r>
              <a:rPr lang="it-IT" dirty="0"/>
              <a:t> JS (</a:t>
            </a:r>
            <a:r>
              <a:rPr lang="it-IT" dirty="0" err="1"/>
              <a:t>Northwestern</a:t>
            </a:r>
            <a:r>
              <a:rPr lang="it-IT" dirty="0"/>
              <a:t> </a:t>
            </a:r>
            <a:r>
              <a:rPr lang="it-IT" dirty="0" err="1"/>
              <a:t>University</a:t>
            </a:r>
            <a:r>
              <a:rPr lang="it-IT" dirty="0"/>
              <a:t>) </a:t>
            </a:r>
            <a:r>
              <a:rPr lang="it-IT" dirty="0">
                <a:hlinkClick r:id="rId2"/>
              </a:rPr>
              <a:t>https://news.northwestern.edu/stories/2012/03/knight-lab-digital-timelines/</a:t>
            </a:r>
            <a:r>
              <a:rPr lang="it-IT" dirty="0"/>
              <a:t> (with </a:t>
            </a:r>
            <a:r>
              <a:rPr lang="it-IT" dirty="0" err="1"/>
              <a:t>examples</a:t>
            </a:r>
            <a:r>
              <a:rPr lang="it-IT" dirty="0"/>
              <a:t> and spreadsheet)</a:t>
            </a:r>
          </a:p>
          <a:p>
            <a:r>
              <a:rPr lang="it-IT" dirty="0" err="1"/>
              <a:t>Neatline</a:t>
            </a:r>
            <a:r>
              <a:rPr lang="it-IT" dirty="0"/>
              <a:t> – for </a:t>
            </a:r>
            <a:r>
              <a:rPr lang="it-IT" dirty="0" err="1"/>
              <a:t>Omeka</a:t>
            </a:r>
            <a:r>
              <a:rPr lang="it-IT" dirty="0"/>
              <a:t> </a:t>
            </a:r>
          </a:p>
          <a:p>
            <a:pPr marL="0" indent="0">
              <a:buNone/>
            </a:pPr>
            <a:r>
              <a:rPr lang="it-IT" dirty="0">
                <a:hlinkClick r:id="rId3"/>
              </a:rPr>
              <a:t>http://docs.neatline.org/creating-records.html</a:t>
            </a:r>
            <a:r>
              <a:rPr lang="it-IT" dirty="0"/>
              <a:t> </a:t>
            </a:r>
          </a:p>
          <a:p>
            <a:r>
              <a:rPr lang="it-IT" dirty="0"/>
              <a:t>Google </a:t>
            </a:r>
            <a:r>
              <a:rPr lang="it-IT" dirty="0" err="1"/>
              <a:t>Timeline</a:t>
            </a:r>
            <a:r>
              <a:rPr lang="it-IT" dirty="0"/>
              <a:t> </a:t>
            </a:r>
            <a:r>
              <a:rPr lang="it-IT" dirty="0">
                <a:hlinkClick r:id="rId4"/>
              </a:rPr>
              <a:t>https://www.google.com/maps/timeline?pb</a:t>
            </a:r>
            <a:r>
              <a:rPr lang="it-IT" dirty="0"/>
              <a:t> </a:t>
            </a:r>
          </a:p>
          <a:p>
            <a:r>
              <a:rPr lang="it-IT" dirty="0"/>
              <a:t>Office </a:t>
            </a:r>
            <a:r>
              <a:rPr lang="it-IT" dirty="0" err="1"/>
              <a:t>Timelines</a:t>
            </a:r>
            <a:r>
              <a:rPr lang="it-IT" dirty="0"/>
              <a:t> (for Excel or </a:t>
            </a:r>
            <a:r>
              <a:rPr lang="it-IT" dirty="0" err="1"/>
              <a:t>Powerpoint</a:t>
            </a:r>
            <a:r>
              <a:rPr lang="it-IT" dirty="0"/>
              <a:t>) </a:t>
            </a:r>
            <a:r>
              <a:rPr lang="it-IT" dirty="0">
                <a:hlinkClick r:id="rId5"/>
              </a:rPr>
              <a:t>https://templates.office.com/en-us/Timelines?page=1</a:t>
            </a:r>
            <a:r>
              <a:rPr lang="it-IT" dirty="0"/>
              <a:t> </a:t>
            </a:r>
          </a:p>
          <a:p>
            <a:pPr marL="0" indent="0">
              <a:buNone/>
            </a:pPr>
            <a:endParaRPr lang="it-IT" dirty="0"/>
          </a:p>
        </p:txBody>
      </p:sp>
    </p:spTree>
    <p:extLst>
      <p:ext uri="{BB962C8B-B14F-4D97-AF65-F5344CB8AC3E}">
        <p14:creationId xmlns:p14="http://schemas.microsoft.com/office/powerpoint/2010/main" val="1006966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9606D-A989-C249-BDB0-66FECF3746F9}"/>
              </a:ext>
            </a:extLst>
          </p:cNvPr>
          <p:cNvSpPr>
            <a:spLocks noGrp="1"/>
          </p:cNvSpPr>
          <p:nvPr>
            <p:ph type="title"/>
          </p:nvPr>
        </p:nvSpPr>
        <p:spPr/>
        <p:txBody>
          <a:bodyPr>
            <a:normAutofit fontScale="90000"/>
          </a:bodyPr>
          <a:lstStyle/>
          <a:p>
            <a:r>
              <a:rPr lang="it-IT" dirty="0" err="1">
                <a:solidFill>
                  <a:schemeClr val="accent1">
                    <a:lumMod val="75000"/>
                  </a:schemeClr>
                </a:solidFill>
              </a:rPr>
              <a:t>TimelineJS</a:t>
            </a:r>
            <a:r>
              <a:rPr lang="it-IT" dirty="0">
                <a:solidFill>
                  <a:schemeClr val="accent1">
                    <a:lumMod val="75000"/>
                  </a:schemeClr>
                </a:solidFill>
              </a:rPr>
              <a:t> </a:t>
            </a:r>
            <a:br>
              <a:rPr lang="it-IT" dirty="0">
                <a:solidFill>
                  <a:schemeClr val="accent1">
                    <a:lumMod val="75000"/>
                  </a:schemeClr>
                </a:solidFill>
              </a:rPr>
            </a:br>
            <a:r>
              <a:rPr lang="it-IT" sz="2700" dirty="0">
                <a:solidFill>
                  <a:schemeClr val="accent1">
                    <a:lumMod val="75000"/>
                  </a:schemeClr>
                </a:solidFill>
              </a:rPr>
              <a:t>With Google </a:t>
            </a:r>
            <a:r>
              <a:rPr lang="it-IT" sz="2700" dirty="0" err="1">
                <a:solidFill>
                  <a:schemeClr val="accent1">
                    <a:lumMod val="75000"/>
                  </a:schemeClr>
                </a:solidFill>
              </a:rPr>
              <a:t>Chrome</a:t>
            </a:r>
            <a:r>
              <a:rPr lang="it-IT" sz="2700" dirty="0">
                <a:solidFill>
                  <a:schemeClr val="accent1">
                    <a:lumMod val="75000"/>
                  </a:schemeClr>
                </a:solidFill>
              </a:rPr>
              <a:t> and Google </a:t>
            </a:r>
            <a:r>
              <a:rPr lang="it-IT" sz="2700" dirty="0" err="1">
                <a:solidFill>
                  <a:schemeClr val="accent1">
                    <a:lumMod val="75000"/>
                  </a:schemeClr>
                </a:solidFill>
              </a:rPr>
              <a:t>Spreadsheets</a:t>
            </a:r>
            <a:endParaRPr lang="de-DE" sz="2700" dirty="0"/>
          </a:p>
        </p:txBody>
      </p:sp>
      <p:sp>
        <p:nvSpPr>
          <p:cNvPr id="3" name="Content Placeholder 2">
            <a:extLst>
              <a:ext uri="{FF2B5EF4-FFF2-40B4-BE49-F238E27FC236}">
                <a16:creationId xmlns:a16="http://schemas.microsoft.com/office/drawing/2014/main" id="{44A45B17-A9A6-5744-8788-8A375F9379D0}"/>
              </a:ext>
            </a:extLst>
          </p:cNvPr>
          <p:cNvSpPr>
            <a:spLocks noGrp="1"/>
          </p:cNvSpPr>
          <p:nvPr>
            <p:ph idx="1"/>
          </p:nvPr>
        </p:nvSpPr>
        <p:spPr/>
        <p:txBody>
          <a:bodyPr>
            <a:normAutofit lnSpcReduction="10000"/>
          </a:bodyPr>
          <a:lstStyle/>
          <a:p>
            <a:r>
              <a:rPr lang="de-DE" dirty="0"/>
              <a:t>Advantages</a:t>
            </a:r>
          </a:p>
          <a:p>
            <a:pPr lvl="1"/>
            <a:r>
              <a:rPr lang="de-DE" dirty="0"/>
              <a:t>Easy </a:t>
            </a:r>
            <a:r>
              <a:rPr lang="de-DE" dirty="0" err="1"/>
              <a:t>to</a:t>
            </a:r>
            <a:r>
              <a:rPr lang="de-DE" dirty="0"/>
              <a:t> </a:t>
            </a:r>
            <a:r>
              <a:rPr lang="de-DE" dirty="0" err="1"/>
              <a:t>use</a:t>
            </a:r>
            <a:r>
              <a:rPr lang="de-DE" dirty="0"/>
              <a:t> </a:t>
            </a:r>
            <a:r>
              <a:rPr lang="de-DE" dirty="0" err="1"/>
              <a:t>for</a:t>
            </a:r>
            <a:r>
              <a:rPr lang="de-DE" dirty="0"/>
              <a:t> a </a:t>
            </a:r>
            <a:r>
              <a:rPr lang="de-DE" dirty="0" err="1"/>
              <a:t>chronological</a:t>
            </a:r>
            <a:r>
              <a:rPr lang="de-DE" dirty="0"/>
              <a:t> </a:t>
            </a:r>
            <a:r>
              <a:rPr lang="de-DE" dirty="0" err="1"/>
              <a:t>visualization</a:t>
            </a:r>
            <a:endParaRPr lang="de-DE" dirty="0"/>
          </a:p>
          <a:p>
            <a:pPr lvl="1"/>
            <a:r>
              <a:rPr lang="de-DE" dirty="0" err="1"/>
              <a:t>Incorporates</a:t>
            </a:r>
            <a:r>
              <a:rPr lang="de-DE" dirty="0"/>
              <a:t> </a:t>
            </a:r>
            <a:r>
              <a:rPr lang="de-DE" dirty="0" err="1"/>
              <a:t>maps</a:t>
            </a:r>
            <a:r>
              <a:rPr lang="de-DE" dirty="0"/>
              <a:t> </a:t>
            </a:r>
            <a:r>
              <a:rPr lang="de-DE" dirty="0" err="1"/>
              <a:t>and</a:t>
            </a:r>
            <a:r>
              <a:rPr lang="de-DE" dirty="0"/>
              <a:t> </a:t>
            </a:r>
            <a:r>
              <a:rPr lang="de-DE" dirty="0" err="1"/>
              <a:t>images</a:t>
            </a:r>
            <a:r>
              <a:rPr lang="de-DE" dirty="0"/>
              <a:t> </a:t>
            </a:r>
            <a:r>
              <a:rPr lang="de-DE" dirty="0" err="1"/>
              <a:t>from</a:t>
            </a:r>
            <a:r>
              <a:rPr lang="de-DE" dirty="0"/>
              <a:t> </a:t>
            </a:r>
            <a:r>
              <a:rPr lang="de-DE" dirty="0" err="1"/>
              <a:t>the</a:t>
            </a:r>
            <a:r>
              <a:rPr lang="de-DE" dirty="0"/>
              <a:t> web</a:t>
            </a:r>
          </a:p>
          <a:p>
            <a:pPr lvl="1"/>
            <a:r>
              <a:rPr lang="de-DE" dirty="0"/>
              <a:t>Can </a:t>
            </a:r>
            <a:r>
              <a:rPr lang="de-DE" dirty="0" err="1"/>
              <a:t>be</a:t>
            </a:r>
            <a:r>
              <a:rPr lang="de-DE" dirty="0"/>
              <a:t> incorporated </a:t>
            </a:r>
            <a:r>
              <a:rPr lang="de-DE" dirty="0" err="1"/>
              <a:t>into</a:t>
            </a:r>
            <a:r>
              <a:rPr lang="de-DE" dirty="0"/>
              <a:t> Websites and Powerpoints</a:t>
            </a:r>
          </a:p>
          <a:p>
            <a:pPr marL="36576" indent="0">
              <a:buNone/>
            </a:pPr>
            <a:endParaRPr lang="de-DE" dirty="0"/>
          </a:p>
          <a:p>
            <a:r>
              <a:rPr lang="de-DE" dirty="0" err="1"/>
              <a:t>Disadvantages</a:t>
            </a:r>
            <a:endParaRPr lang="de-DE" dirty="0"/>
          </a:p>
          <a:p>
            <a:pPr lvl="1"/>
            <a:r>
              <a:rPr lang="de-DE" dirty="0"/>
              <a:t>Limited </a:t>
            </a:r>
            <a:r>
              <a:rPr lang="de-DE" dirty="0" err="1"/>
              <a:t>interactivity</a:t>
            </a:r>
            <a:endParaRPr lang="de-DE" dirty="0"/>
          </a:p>
          <a:p>
            <a:pPr lvl="1"/>
            <a:r>
              <a:rPr lang="de-DE" dirty="0" err="1"/>
              <a:t>Only</a:t>
            </a:r>
            <a:r>
              <a:rPr lang="de-DE" dirty="0"/>
              <a:t> </a:t>
            </a:r>
            <a:r>
              <a:rPr lang="de-DE" dirty="0" err="1"/>
              <a:t>uses</a:t>
            </a:r>
            <a:r>
              <a:rPr lang="de-DE" dirty="0"/>
              <a:t> </a:t>
            </a:r>
            <a:r>
              <a:rPr lang="de-DE" dirty="0" err="1"/>
              <a:t>images</a:t>
            </a:r>
            <a:r>
              <a:rPr lang="de-DE" dirty="0"/>
              <a:t> </a:t>
            </a:r>
            <a:r>
              <a:rPr lang="de-DE" dirty="0" err="1"/>
              <a:t>published</a:t>
            </a:r>
            <a:r>
              <a:rPr lang="de-DE" dirty="0"/>
              <a:t> on </a:t>
            </a:r>
            <a:r>
              <a:rPr lang="de-DE" dirty="0" err="1"/>
              <a:t>the</a:t>
            </a:r>
            <a:r>
              <a:rPr lang="de-DE" dirty="0"/>
              <a:t> web, not </a:t>
            </a:r>
            <a:r>
              <a:rPr lang="de-DE" dirty="0" err="1"/>
              <a:t>from</a:t>
            </a:r>
            <a:r>
              <a:rPr lang="de-DE" dirty="0"/>
              <a:t> </a:t>
            </a:r>
            <a:r>
              <a:rPr lang="de-DE" dirty="0" err="1"/>
              <a:t>own</a:t>
            </a:r>
            <a:r>
              <a:rPr lang="de-DE" dirty="0"/>
              <a:t> </a:t>
            </a:r>
            <a:r>
              <a:rPr lang="de-DE" dirty="0" err="1"/>
              <a:t>collection</a:t>
            </a:r>
            <a:endParaRPr lang="de-DE" dirty="0"/>
          </a:p>
        </p:txBody>
      </p:sp>
    </p:spTree>
    <p:extLst>
      <p:ext uri="{BB962C8B-B14F-4D97-AF65-F5344CB8AC3E}">
        <p14:creationId xmlns:p14="http://schemas.microsoft.com/office/powerpoint/2010/main" val="1511652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err="1">
                <a:solidFill>
                  <a:schemeClr val="accent1">
                    <a:lumMod val="75000"/>
                  </a:schemeClr>
                </a:solidFill>
              </a:rPr>
              <a:t>TimelineJS</a:t>
            </a:r>
            <a:r>
              <a:rPr lang="it-IT" dirty="0">
                <a:solidFill>
                  <a:schemeClr val="accent1">
                    <a:lumMod val="75000"/>
                  </a:schemeClr>
                </a:solidFill>
              </a:rPr>
              <a:t> </a:t>
            </a:r>
            <a:br>
              <a:rPr lang="it-IT" dirty="0">
                <a:solidFill>
                  <a:schemeClr val="accent1">
                    <a:lumMod val="75000"/>
                  </a:schemeClr>
                </a:solidFill>
              </a:rPr>
            </a:br>
            <a:r>
              <a:rPr lang="it-IT" sz="3600" dirty="0">
                <a:solidFill>
                  <a:schemeClr val="accent1">
                    <a:lumMod val="75000"/>
                  </a:schemeClr>
                </a:solidFill>
              </a:rPr>
              <a:t>With Google </a:t>
            </a:r>
            <a:r>
              <a:rPr lang="it-IT" sz="3600" dirty="0" err="1">
                <a:solidFill>
                  <a:schemeClr val="accent1">
                    <a:lumMod val="75000"/>
                  </a:schemeClr>
                </a:solidFill>
              </a:rPr>
              <a:t>Chrome</a:t>
            </a:r>
            <a:endParaRPr lang="it-IT" sz="3600" dirty="0">
              <a:solidFill>
                <a:schemeClr val="accent1">
                  <a:lumMod val="75000"/>
                </a:schemeClr>
              </a:solidFill>
            </a:endParaRPr>
          </a:p>
        </p:txBody>
      </p:sp>
      <p:sp>
        <p:nvSpPr>
          <p:cNvPr id="3" name="Content Placeholder 2"/>
          <p:cNvSpPr>
            <a:spLocks noGrp="1"/>
          </p:cNvSpPr>
          <p:nvPr>
            <p:ph idx="1"/>
          </p:nvPr>
        </p:nvSpPr>
        <p:spPr/>
        <p:txBody>
          <a:bodyPr/>
          <a:lstStyle/>
          <a:p>
            <a:r>
              <a:rPr lang="en-US" u="sng" dirty="0">
                <a:hlinkClick r:id="rId2"/>
              </a:rPr>
              <a:t>https://timeline.knightlab.com/</a:t>
            </a:r>
            <a:r>
              <a:rPr lang="en-US" dirty="0"/>
              <a:t> </a:t>
            </a:r>
            <a:endParaRPr lang="it-IT" dirty="0"/>
          </a:p>
          <a:p>
            <a:r>
              <a:rPr lang="it-IT" dirty="0"/>
              <a:t> </a:t>
            </a:r>
          </a:p>
          <a:p>
            <a:r>
              <a:rPr lang="it-IT" dirty="0"/>
              <a:t>Botticelli spreadsheet: </a:t>
            </a:r>
            <a:r>
              <a:rPr lang="it-IT" dirty="0">
                <a:hlinkClick r:id="rId3"/>
              </a:rPr>
              <a:t>https://docs.google.com/spreadsheets/d/1BAg-2_XZM-Oap1cwQoftBcYjrJYBjXOSNOqdXBwQWyY/edit#gid=0</a:t>
            </a:r>
            <a:r>
              <a:rPr lang="it-IT" dirty="0"/>
              <a:t> </a:t>
            </a:r>
          </a:p>
          <a:p>
            <a:r>
              <a:rPr lang="it-IT" dirty="0">
                <a:hlinkClick r:id="rId4"/>
              </a:rPr>
              <a:t>Botticelli </a:t>
            </a:r>
            <a:r>
              <a:rPr lang="it-IT" dirty="0" err="1">
                <a:hlinkClick r:id="rId4"/>
              </a:rPr>
              <a:t>timeline</a:t>
            </a:r>
            <a:r>
              <a:rPr lang="it-IT" dirty="0"/>
              <a:t> (</a:t>
            </a:r>
            <a:r>
              <a:rPr lang="it-IT" dirty="0" err="1"/>
              <a:t>imbedded</a:t>
            </a:r>
            <a:r>
              <a:rPr lang="it-IT" dirty="0"/>
              <a:t> link to website or </a:t>
            </a:r>
            <a:r>
              <a:rPr lang="it-IT" dirty="0" err="1"/>
              <a:t>presentation</a:t>
            </a:r>
            <a:r>
              <a:rPr lang="it-IT" dirty="0"/>
              <a:t>)</a:t>
            </a:r>
          </a:p>
        </p:txBody>
      </p:sp>
    </p:spTree>
    <p:extLst>
      <p:ext uri="{BB962C8B-B14F-4D97-AF65-F5344CB8AC3E}">
        <p14:creationId xmlns:p14="http://schemas.microsoft.com/office/powerpoint/2010/main" val="3102258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E5957-ACF5-4B48-8313-0B8FF90D03D8}"/>
              </a:ext>
            </a:extLst>
          </p:cNvPr>
          <p:cNvSpPr>
            <a:spLocks noGrp="1"/>
          </p:cNvSpPr>
          <p:nvPr>
            <p:ph type="title"/>
          </p:nvPr>
        </p:nvSpPr>
        <p:spPr/>
        <p:txBody>
          <a:bodyPr/>
          <a:lstStyle/>
          <a:p>
            <a:r>
              <a:rPr lang="de-DE" dirty="0">
                <a:solidFill>
                  <a:schemeClr val="accent1">
                    <a:lumMod val="75000"/>
                  </a:schemeClr>
                </a:solidFill>
              </a:rPr>
              <a:t>Programm</a:t>
            </a:r>
            <a:r>
              <a:rPr lang="de-DE" dirty="0"/>
              <a:t> </a:t>
            </a:r>
          </a:p>
        </p:txBody>
      </p:sp>
      <p:sp>
        <p:nvSpPr>
          <p:cNvPr id="3" name="Content Placeholder 2">
            <a:extLst>
              <a:ext uri="{FF2B5EF4-FFF2-40B4-BE49-F238E27FC236}">
                <a16:creationId xmlns:a16="http://schemas.microsoft.com/office/drawing/2014/main" id="{890A88DA-DE6E-2444-AABD-E794BE89B89A}"/>
              </a:ext>
            </a:extLst>
          </p:cNvPr>
          <p:cNvSpPr>
            <a:spLocks noGrp="1"/>
          </p:cNvSpPr>
          <p:nvPr>
            <p:ph idx="1"/>
          </p:nvPr>
        </p:nvSpPr>
        <p:spPr/>
        <p:txBody>
          <a:bodyPr>
            <a:normAutofit fontScale="92500" lnSpcReduction="10000"/>
          </a:bodyPr>
          <a:lstStyle/>
          <a:p>
            <a:pPr fontAlgn="base"/>
            <a:r>
              <a:rPr lang="de-DE" dirty="0"/>
              <a:t>11-11:05 -- </a:t>
            </a:r>
            <a:r>
              <a:rPr lang="de-DE" dirty="0" err="1"/>
              <a:t>Introduction</a:t>
            </a:r>
            <a:r>
              <a:rPr lang="de-DE" dirty="0"/>
              <a:t> </a:t>
            </a:r>
            <a:r>
              <a:rPr lang="de-DE" dirty="0" err="1"/>
              <a:t>to</a:t>
            </a:r>
            <a:r>
              <a:rPr lang="de-DE" dirty="0"/>
              <a:t> </a:t>
            </a:r>
            <a:r>
              <a:rPr lang="de-DE" dirty="0" err="1"/>
              <a:t>the</a:t>
            </a:r>
            <a:r>
              <a:rPr lang="de-DE" dirty="0"/>
              <a:t> </a:t>
            </a:r>
            <a:r>
              <a:rPr lang="de-DE" dirty="0" err="1"/>
              <a:t>session</a:t>
            </a:r>
            <a:r>
              <a:rPr lang="de-DE" dirty="0"/>
              <a:t> and </a:t>
            </a:r>
            <a:r>
              <a:rPr lang="de-DE" dirty="0" err="1"/>
              <a:t>presenters</a:t>
            </a:r>
            <a:endParaRPr lang="de-DE" dirty="0"/>
          </a:p>
          <a:p>
            <a:pPr fontAlgn="base"/>
            <a:r>
              <a:rPr lang="de-DE" dirty="0">
                <a:solidFill>
                  <a:schemeClr val="accent1">
                    <a:lumMod val="75000"/>
                  </a:schemeClr>
                </a:solidFill>
              </a:rPr>
              <a:t>PRESENTATION OF PROJECTS</a:t>
            </a:r>
          </a:p>
          <a:p>
            <a:pPr lvl="1" fontAlgn="base"/>
            <a:r>
              <a:rPr lang="de-DE" dirty="0"/>
              <a:t>11:05-11:20 – Jodi: Mapping Titan, Mapping </a:t>
            </a:r>
            <a:r>
              <a:rPr lang="de-DE" dirty="0" err="1"/>
              <a:t>Paintings</a:t>
            </a:r>
            <a:endParaRPr lang="de-DE" dirty="0"/>
          </a:p>
          <a:p>
            <a:pPr lvl="1" fontAlgn="base"/>
            <a:r>
              <a:rPr lang="de-DE" dirty="0"/>
              <a:t>11:20-11:35 – Catherine: Mapping Sculpture</a:t>
            </a:r>
          </a:p>
          <a:p>
            <a:pPr fontAlgn="base"/>
            <a:r>
              <a:rPr lang="de-DE" dirty="0">
                <a:solidFill>
                  <a:schemeClr val="accent1">
                    <a:lumMod val="75000"/>
                  </a:schemeClr>
                </a:solidFill>
              </a:rPr>
              <a:t>PRESENTATION OF TOOLS</a:t>
            </a:r>
          </a:p>
          <a:p>
            <a:pPr lvl="1" fontAlgn="base"/>
            <a:r>
              <a:rPr lang="de-DE" dirty="0"/>
              <a:t>11:35-12:05 – Angela: </a:t>
            </a:r>
            <a:r>
              <a:rPr lang="de-DE" dirty="0" err="1"/>
              <a:t>OpenRefine</a:t>
            </a:r>
            <a:r>
              <a:rPr lang="de-DE" dirty="0"/>
              <a:t>, </a:t>
            </a:r>
            <a:r>
              <a:rPr lang="de-DE" dirty="0" err="1"/>
              <a:t>TimelineJS</a:t>
            </a:r>
            <a:endParaRPr lang="de-DE" dirty="0"/>
          </a:p>
          <a:p>
            <a:pPr lvl="1" fontAlgn="base"/>
            <a:r>
              <a:rPr lang="de-DE" dirty="0"/>
              <a:t>12:05-12:35 – Catherine: Palladio, CARTO</a:t>
            </a:r>
          </a:p>
          <a:p>
            <a:r>
              <a:rPr lang="de-DE" dirty="0">
                <a:solidFill>
                  <a:schemeClr val="accent1">
                    <a:lumMod val="75000"/>
                  </a:schemeClr>
                </a:solidFill>
              </a:rPr>
              <a:t>Hands-on</a:t>
            </a:r>
          </a:p>
        </p:txBody>
      </p:sp>
    </p:spTree>
    <p:extLst>
      <p:ext uri="{BB962C8B-B14F-4D97-AF65-F5344CB8AC3E}">
        <p14:creationId xmlns:p14="http://schemas.microsoft.com/office/powerpoint/2010/main" val="650663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solidFill>
                  <a:schemeClr val="accent1">
                    <a:lumMod val="75000"/>
                  </a:schemeClr>
                </a:solidFill>
              </a:rPr>
              <a:t>Thank</a:t>
            </a:r>
            <a:r>
              <a:rPr lang="it-IT" dirty="0">
                <a:solidFill>
                  <a:schemeClr val="accent1">
                    <a:lumMod val="75000"/>
                  </a:schemeClr>
                </a:solidFill>
              </a:rPr>
              <a:t> </a:t>
            </a:r>
            <a:r>
              <a:rPr lang="it-IT" dirty="0" err="1">
                <a:solidFill>
                  <a:schemeClr val="accent1">
                    <a:lumMod val="75000"/>
                  </a:schemeClr>
                </a:solidFill>
              </a:rPr>
              <a:t>you</a:t>
            </a:r>
            <a:r>
              <a:rPr lang="it-IT" dirty="0">
                <a:solidFill>
                  <a:schemeClr val="accent1">
                    <a:lumMod val="75000"/>
                  </a:schemeClr>
                </a:solidFill>
              </a:rPr>
              <a:t> ! </a:t>
            </a:r>
          </a:p>
        </p:txBody>
      </p:sp>
      <p:sp>
        <p:nvSpPr>
          <p:cNvPr id="3" name="Content Placeholder 2"/>
          <p:cNvSpPr>
            <a:spLocks noGrp="1"/>
          </p:cNvSpPr>
          <p:nvPr>
            <p:ph idx="1"/>
          </p:nvPr>
        </p:nvSpPr>
        <p:spPr/>
        <p:txBody>
          <a:bodyPr/>
          <a:lstStyle/>
          <a:p>
            <a:pPr marL="0" indent="0">
              <a:buNone/>
            </a:pPr>
            <a:r>
              <a:rPr lang="it-IT" dirty="0"/>
              <a:t>Dr. Angela Dressen</a:t>
            </a:r>
          </a:p>
          <a:p>
            <a:pPr marL="0" indent="0">
              <a:buNone/>
            </a:pPr>
            <a:r>
              <a:rPr lang="it-IT" dirty="0"/>
              <a:t>Villa I Tatti, The Harvard </a:t>
            </a:r>
            <a:r>
              <a:rPr lang="it-IT" dirty="0" err="1"/>
              <a:t>University</a:t>
            </a:r>
            <a:r>
              <a:rPr lang="it-IT" dirty="0"/>
              <a:t> Center for </a:t>
            </a:r>
            <a:r>
              <a:rPr lang="it-IT" dirty="0" err="1"/>
              <a:t>Italian</a:t>
            </a:r>
            <a:r>
              <a:rPr lang="it-IT" dirty="0"/>
              <a:t> Renaissance </a:t>
            </a:r>
            <a:r>
              <a:rPr lang="it-IT" dirty="0" err="1"/>
              <a:t>Studies</a:t>
            </a:r>
            <a:r>
              <a:rPr lang="it-IT" dirty="0"/>
              <a:t> / </a:t>
            </a:r>
            <a:r>
              <a:rPr lang="it-IT" dirty="0" err="1"/>
              <a:t>Florenz</a:t>
            </a:r>
            <a:r>
              <a:rPr lang="it-IT" dirty="0"/>
              <a:t>, </a:t>
            </a:r>
            <a:r>
              <a:rPr lang="it-IT" dirty="0" err="1"/>
              <a:t>Italy</a:t>
            </a:r>
            <a:endParaRPr lang="it-IT" dirty="0"/>
          </a:p>
          <a:p>
            <a:pPr marL="0" indent="0">
              <a:buNone/>
            </a:pPr>
            <a:r>
              <a:rPr lang="it-IT" dirty="0">
                <a:hlinkClick r:id="rId2"/>
              </a:rPr>
              <a:t>adressen@itatti.harvard.edu</a:t>
            </a:r>
            <a:r>
              <a:rPr lang="it-IT" dirty="0"/>
              <a:t> </a:t>
            </a:r>
          </a:p>
          <a:p>
            <a:pPr marL="0" indent="0">
              <a:buNone/>
            </a:pPr>
            <a:r>
              <a:rPr lang="it-IT" dirty="0"/>
              <a:t>Discipline </a:t>
            </a:r>
            <a:r>
              <a:rPr lang="it-IT" dirty="0" err="1"/>
              <a:t>Representative</a:t>
            </a:r>
            <a:r>
              <a:rPr lang="it-IT" dirty="0"/>
              <a:t> for Digital </a:t>
            </a:r>
            <a:r>
              <a:rPr lang="it-IT" dirty="0" err="1"/>
              <a:t>Humanities</a:t>
            </a:r>
            <a:r>
              <a:rPr lang="it-IT" dirty="0"/>
              <a:t> </a:t>
            </a:r>
            <a:r>
              <a:rPr lang="it-IT" dirty="0" err="1"/>
              <a:t>at</a:t>
            </a:r>
            <a:r>
              <a:rPr lang="it-IT" dirty="0"/>
              <a:t> the Renaissance Society of America (RSA) </a:t>
            </a:r>
          </a:p>
        </p:txBody>
      </p:sp>
    </p:spTree>
    <p:extLst>
      <p:ext uri="{BB962C8B-B14F-4D97-AF65-F5344CB8AC3E}">
        <p14:creationId xmlns:p14="http://schemas.microsoft.com/office/powerpoint/2010/main" val="2389444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t-IT" dirty="0" err="1"/>
              <a:t>OpenRefine</a:t>
            </a:r>
            <a:endParaRPr lang="it-IT" dirty="0"/>
          </a:p>
        </p:txBody>
      </p:sp>
      <p:sp>
        <p:nvSpPr>
          <p:cNvPr id="5" name="Text Placeholder 4"/>
          <p:cNvSpPr>
            <a:spLocks noGrp="1"/>
          </p:cNvSpPr>
          <p:nvPr>
            <p:ph type="body" idx="1"/>
          </p:nvPr>
        </p:nvSpPr>
        <p:spPr/>
        <p:txBody>
          <a:bodyPr/>
          <a:lstStyle/>
          <a:p>
            <a:endParaRPr lang="it-IT"/>
          </a:p>
        </p:txBody>
      </p:sp>
    </p:spTree>
    <p:extLst>
      <p:ext uri="{BB962C8B-B14F-4D97-AF65-F5344CB8AC3E}">
        <p14:creationId xmlns:p14="http://schemas.microsoft.com/office/powerpoint/2010/main" val="557532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solidFill>
                  <a:schemeClr val="accent1">
                    <a:lumMod val="75000"/>
                  </a:schemeClr>
                </a:solidFill>
              </a:rPr>
              <a:t>OpenRefine</a:t>
            </a:r>
            <a:endParaRPr lang="it-IT" dirty="0">
              <a:solidFill>
                <a:schemeClr val="accent1">
                  <a:lumMod val="75000"/>
                </a:schemeClr>
              </a:solidFill>
            </a:endParaRPr>
          </a:p>
        </p:txBody>
      </p:sp>
      <p:sp>
        <p:nvSpPr>
          <p:cNvPr id="3" name="Content Placeholder 2"/>
          <p:cNvSpPr>
            <a:spLocks noGrp="1"/>
          </p:cNvSpPr>
          <p:nvPr>
            <p:ph idx="1"/>
          </p:nvPr>
        </p:nvSpPr>
        <p:spPr/>
        <p:txBody>
          <a:bodyPr>
            <a:normAutofit fontScale="92500" lnSpcReduction="20000"/>
          </a:bodyPr>
          <a:lstStyle/>
          <a:p>
            <a:r>
              <a:rPr lang="it-IT" dirty="0" err="1"/>
              <a:t>Cleaning</a:t>
            </a:r>
            <a:r>
              <a:rPr lang="it-IT" dirty="0"/>
              <a:t> up </a:t>
            </a:r>
            <a:r>
              <a:rPr lang="it-IT" dirty="0" err="1"/>
              <a:t>messy</a:t>
            </a:r>
            <a:r>
              <a:rPr lang="it-IT" dirty="0"/>
              <a:t> data from a spreadsheet </a:t>
            </a:r>
          </a:p>
          <a:p>
            <a:pPr lvl="1"/>
            <a:r>
              <a:rPr lang="it-IT" dirty="0"/>
              <a:t>Spelling </a:t>
            </a:r>
            <a:r>
              <a:rPr lang="it-IT" dirty="0" err="1"/>
              <a:t>errors</a:t>
            </a:r>
            <a:endParaRPr lang="it-IT" dirty="0"/>
          </a:p>
          <a:p>
            <a:pPr lvl="1"/>
            <a:r>
              <a:rPr lang="it-IT" dirty="0" err="1"/>
              <a:t>Uniform</a:t>
            </a:r>
            <a:r>
              <a:rPr lang="it-IT" dirty="0"/>
              <a:t> data </a:t>
            </a:r>
          </a:p>
          <a:p>
            <a:pPr lvl="1"/>
            <a:r>
              <a:rPr lang="it-IT" dirty="0" err="1"/>
              <a:t>Removing</a:t>
            </a:r>
            <a:r>
              <a:rPr lang="it-IT" dirty="0"/>
              <a:t> </a:t>
            </a:r>
            <a:r>
              <a:rPr lang="it-IT" dirty="0" err="1"/>
              <a:t>whitespace</a:t>
            </a:r>
            <a:endParaRPr lang="it-IT" dirty="0"/>
          </a:p>
          <a:p>
            <a:pPr lvl="1"/>
            <a:r>
              <a:rPr lang="it-IT" dirty="0" err="1"/>
              <a:t>Splitting</a:t>
            </a:r>
            <a:r>
              <a:rPr lang="it-IT" dirty="0"/>
              <a:t> </a:t>
            </a:r>
            <a:r>
              <a:rPr lang="it-IT" dirty="0" err="1"/>
              <a:t>columns</a:t>
            </a:r>
            <a:endParaRPr lang="it-IT" dirty="0"/>
          </a:p>
          <a:p>
            <a:pPr lvl="1"/>
            <a:r>
              <a:rPr lang="it-IT" dirty="0" err="1"/>
              <a:t>Enriching</a:t>
            </a:r>
            <a:r>
              <a:rPr lang="it-IT" dirty="0"/>
              <a:t> data from </a:t>
            </a:r>
            <a:r>
              <a:rPr lang="it-IT" dirty="0" err="1"/>
              <a:t>external</a:t>
            </a:r>
            <a:r>
              <a:rPr lang="it-IT" dirty="0"/>
              <a:t> </a:t>
            </a:r>
            <a:r>
              <a:rPr lang="it-IT" dirty="0" err="1"/>
              <a:t>sources</a:t>
            </a:r>
            <a:endParaRPr lang="it-IT" dirty="0"/>
          </a:p>
          <a:p>
            <a:pPr lvl="1"/>
            <a:r>
              <a:rPr lang="it-IT" dirty="0"/>
              <a:t>Etc.</a:t>
            </a:r>
          </a:p>
          <a:p>
            <a:pPr lvl="1"/>
            <a:endParaRPr lang="it-IT" dirty="0"/>
          </a:p>
          <a:p>
            <a:pPr marL="448056" lvl="1" indent="0">
              <a:buNone/>
            </a:pPr>
            <a:r>
              <a:rPr lang="it-IT" dirty="0" err="1"/>
              <a:t>You</a:t>
            </a:r>
            <a:r>
              <a:rPr lang="it-IT" dirty="0"/>
              <a:t> </a:t>
            </a:r>
            <a:r>
              <a:rPr lang="it-IT" dirty="0" err="1"/>
              <a:t>won’t</a:t>
            </a:r>
            <a:r>
              <a:rPr lang="it-IT" dirty="0"/>
              <a:t> be </a:t>
            </a:r>
            <a:r>
              <a:rPr lang="it-IT" dirty="0" err="1"/>
              <a:t>analysing</a:t>
            </a:r>
            <a:r>
              <a:rPr lang="it-IT" dirty="0"/>
              <a:t> </a:t>
            </a:r>
            <a:r>
              <a:rPr lang="it-IT" dirty="0" err="1"/>
              <a:t>your</a:t>
            </a:r>
            <a:r>
              <a:rPr lang="it-IT" dirty="0"/>
              <a:t> data </a:t>
            </a:r>
            <a:r>
              <a:rPr lang="it-IT" dirty="0" err="1"/>
              <a:t>one</a:t>
            </a:r>
            <a:r>
              <a:rPr lang="it-IT" dirty="0"/>
              <a:t> by </a:t>
            </a:r>
            <a:r>
              <a:rPr lang="it-IT" dirty="0" err="1"/>
              <a:t>one</a:t>
            </a:r>
            <a:r>
              <a:rPr lang="it-IT" dirty="0"/>
              <a:t>, </a:t>
            </a:r>
            <a:r>
              <a:rPr lang="it-IT" dirty="0" err="1"/>
              <a:t>but</a:t>
            </a:r>
            <a:r>
              <a:rPr lang="it-IT" dirty="0"/>
              <a:t> in </a:t>
            </a:r>
            <a:r>
              <a:rPr lang="it-IT" dirty="0" err="1"/>
              <a:t>groups</a:t>
            </a:r>
            <a:r>
              <a:rPr lang="it-IT" dirty="0"/>
              <a:t> and sets. </a:t>
            </a:r>
            <a:r>
              <a:rPr lang="it-IT" dirty="0" err="1"/>
              <a:t>Therefore</a:t>
            </a:r>
            <a:r>
              <a:rPr lang="it-IT" dirty="0"/>
              <a:t> the </a:t>
            </a:r>
            <a:r>
              <a:rPr lang="it-IT" dirty="0" err="1"/>
              <a:t>application</a:t>
            </a:r>
            <a:r>
              <a:rPr lang="it-IT" dirty="0"/>
              <a:t> </a:t>
            </a:r>
            <a:r>
              <a:rPr lang="it-IT" dirty="0" err="1"/>
              <a:t>is</a:t>
            </a:r>
            <a:r>
              <a:rPr lang="it-IT" dirty="0"/>
              <a:t> </a:t>
            </a:r>
            <a:r>
              <a:rPr lang="it-IT" dirty="0" err="1"/>
              <a:t>suitable</a:t>
            </a:r>
            <a:r>
              <a:rPr lang="it-IT" dirty="0"/>
              <a:t> for </a:t>
            </a:r>
            <a:r>
              <a:rPr lang="it-IT" dirty="0" err="1"/>
              <a:t>very</a:t>
            </a:r>
            <a:r>
              <a:rPr lang="it-IT" dirty="0"/>
              <a:t> large data sets.</a:t>
            </a:r>
          </a:p>
        </p:txBody>
      </p:sp>
    </p:spTree>
    <p:extLst>
      <p:ext uri="{BB962C8B-B14F-4D97-AF65-F5344CB8AC3E}">
        <p14:creationId xmlns:p14="http://schemas.microsoft.com/office/powerpoint/2010/main" val="143009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solidFill>
                  <a:schemeClr val="accent1">
                    <a:lumMod val="75000"/>
                  </a:schemeClr>
                </a:solidFill>
              </a:rPr>
              <a:t>OpenRefine</a:t>
            </a:r>
            <a:r>
              <a:rPr lang="it-IT" dirty="0">
                <a:solidFill>
                  <a:schemeClr val="accent1">
                    <a:lumMod val="75000"/>
                  </a:schemeClr>
                </a:solidFill>
              </a:rPr>
              <a:t> </a:t>
            </a:r>
          </a:p>
        </p:txBody>
      </p:sp>
      <p:sp>
        <p:nvSpPr>
          <p:cNvPr id="3" name="Content Placeholder 2"/>
          <p:cNvSpPr>
            <a:spLocks noGrp="1"/>
          </p:cNvSpPr>
          <p:nvPr>
            <p:ph idx="1"/>
          </p:nvPr>
        </p:nvSpPr>
        <p:spPr/>
        <p:txBody>
          <a:bodyPr/>
          <a:lstStyle/>
          <a:p>
            <a:r>
              <a:rPr lang="it-IT" dirty="0" err="1"/>
              <a:t>Apart</a:t>
            </a:r>
            <a:r>
              <a:rPr lang="it-IT" dirty="0"/>
              <a:t> from </a:t>
            </a:r>
            <a:r>
              <a:rPr lang="it-IT" dirty="0" err="1"/>
              <a:t>cleaning</a:t>
            </a:r>
            <a:r>
              <a:rPr lang="it-IT" dirty="0"/>
              <a:t> data, </a:t>
            </a:r>
            <a:r>
              <a:rPr lang="it-IT" dirty="0" err="1"/>
              <a:t>you</a:t>
            </a:r>
            <a:r>
              <a:rPr lang="it-IT" dirty="0"/>
              <a:t> can </a:t>
            </a:r>
            <a:r>
              <a:rPr lang="it-IT" dirty="0" err="1"/>
              <a:t>also</a:t>
            </a:r>
            <a:r>
              <a:rPr lang="it-IT" dirty="0"/>
              <a:t> use Open </a:t>
            </a:r>
            <a:r>
              <a:rPr lang="it-IT" dirty="0" err="1"/>
              <a:t>Refine</a:t>
            </a:r>
            <a:r>
              <a:rPr lang="it-IT" dirty="0"/>
              <a:t> for </a:t>
            </a:r>
            <a:r>
              <a:rPr lang="it-IT" dirty="0" err="1"/>
              <a:t>different</a:t>
            </a:r>
            <a:r>
              <a:rPr lang="it-IT" dirty="0"/>
              <a:t> </a:t>
            </a:r>
            <a:r>
              <a:rPr lang="it-IT" dirty="0" err="1"/>
              <a:t>purposes</a:t>
            </a:r>
            <a:endParaRPr lang="it-IT" dirty="0"/>
          </a:p>
          <a:p>
            <a:pPr lvl="1"/>
            <a:r>
              <a:rPr lang="it-IT" dirty="0"/>
              <a:t>Word </a:t>
            </a:r>
            <a:r>
              <a:rPr lang="it-IT" dirty="0" err="1"/>
              <a:t>counts</a:t>
            </a:r>
            <a:r>
              <a:rPr lang="it-IT" dirty="0"/>
              <a:t> in sets</a:t>
            </a:r>
          </a:p>
          <a:p>
            <a:pPr lvl="1"/>
            <a:r>
              <a:rPr lang="it-IT" dirty="0"/>
              <a:t>Combine </a:t>
            </a:r>
            <a:r>
              <a:rPr lang="it-IT" dirty="0" err="1"/>
              <a:t>sheets</a:t>
            </a:r>
            <a:endParaRPr lang="it-IT" dirty="0"/>
          </a:p>
          <a:p>
            <a:pPr lvl="1"/>
            <a:r>
              <a:rPr lang="it-IT" dirty="0" err="1"/>
              <a:t>Enriching</a:t>
            </a:r>
            <a:r>
              <a:rPr lang="it-IT" dirty="0"/>
              <a:t> </a:t>
            </a:r>
            <a:r>
              <a:rPr lang="it-IT" dirty="0" err="1"/>
              <a:t>reconciled</a:t>
            </a:r>
            <a:r>
              <a:rPr lang="it-IT" dirty="0"/>
              <a:t> data with Open </a:t>
            </a:r>
            <a:r>
              <a:rPr lang="it-IT" dirty="0" err="1"/>
              <a:t>Refine</a:t>
            </a:r>
            <a:r>
              <a:rPr lang="it-IT" dirty="0"/>
              <a:t>: Import data from </a:t>
            </a:r>
            <a:r>
              <a:rPr lang="it-IT" dirty="0" err="1"/>
              <a:t>Wikidata</a:t>
            </a:r>
            <a:r>
              <a:rPr lang="it-IT" dirty="0"/>
              <a:t> or VIAF</a:t>
            </a:r>
          </a:p>
          <a:p>
            <a:pPr lvl="1"/>
            <a:endParaRPr lang="it-IT" dirty="0"/>
          </a:p>
        </p:txBody>
      </p:sp>
    </p:spTree>
    <p:extLst>
      <p:ext uri="{BB962C8B-B14F-4D97-AF65-F5344CB8AC3E}">
        <p14:creationId xmlns:p14="http://schemas.microsoft.com/office/powerpoint/2010/main" val="166203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solidFill>
                  <a:schemeClr val="accent1">
                    <a:lumMod val="75000"/>
                  </a:schemeClr>
                </a:solidFill>
              </a:rPr>
              <a:t>OpenRefine</a:t>
            </a:r>
            <a:r>
              <a:rPr lang="it-IT" dirty="0">
                <a:solidFill>
                  <a:schemeClr val="accent1">
                    <a:lumMod val="75000"/>
                  </a:schemeClr>
                </a:solidFill>
              </a:rPr>
              <a:t> </a:t>
            </a:r>
          </a:p>
        </p:txBody>
      </p:sp>
      <p:sp>
        <p:nvSpPr>
          <p:cNvPr id="3" name="Content Placeholder 2"/>
          <p:cNvSpPr>
            <a:spLocks noGrp="1"/>
          </p:cNvSpPr>
          <p:nvPr>
            <p:ph idx="1"/>
          </p:nvPr>
        </p:nvSpPr>
        <p:spPr/>
        <p:txBody>
          <a:bodyPr>
            <a:normAutofit fontScale="70000" lnSpcReduction="20000"/>
          </a:bodyPr>
          <a:lstStyle/>
          <a:p>
            <a:r>
              <a:rPr lang="it-IT" dirty="0"/>
              <a:t>Free, open source software</a:t>
            </a:r>
          </a:p>
          <a:p>
            <a:r>
              <a:rPr lang="it-IT" dirty="0"/>
              <a:t>Works best with Google </a:t>
            </a:r>
            <a:r>
              <a:rPr lang="it-IT" dirty="0" err="1"/>
              <a:t>Chrome</a:t>
            </a:r>
            <a:r>
              <a:rPr lang="it-IT" dirty="0"/>
              <a:t> (</a:t>
            </a:r>
            <a:r>
              <a:rPr lang="it-IT" dirty="0" err="1"/>
              <a:t>less</a:t>
            </a:r>
            <a:r>
              <a:rPr lang="it-IT" dirty="0"/>
              <a:t> with Safari and Explorer) </a:t>
            </a:r>
          </a:p>
          <a:p>
            <a:r>
              <a:rPr lang="it-IT" dirty="0" err="1"/>
              <a:t>Written</a:t>
            </a:r>
            <a:r>
              <a:rPr lang="it-IT" dirty="0"/>
              <a:t> in Java. </a:t>
            </a:r>
            <a:r>
              <a:rPr lang="it-IT" dirty="0" err="1"/>
              <a:t>Requires</a:t>
            </a:r>
            <a:r>
              <a:rPr lang="it-IT" dirty="0"/>
              <a:t> Java JRE</a:t>
            </a:r>
          </a:p>
          <a:p>
            <a:r>
              <a:rPr lang="it-IT" dirty="0"/>
              <a:t>Works with Interactive Data </a:t>
            </a:r>
            <a:r>
              <a:rPr lang="it-IT" dirty="0" err="1"/>
              <a:t>Transformation</a:t>
            </a:r>
            <a:r>
              <a:rPr lang="it-IT" dirty="0"/>
              <a:t> </a:t>
            </a:r>
            <a:r>
              <a:rPr lang="it-IT" dirty="0" err="1"/>
              <a:t>tools</a:t>
            </a:r>
            <a:r>
              <a:rPr lang="it-IT" dirty="0"/>
              <a:t> (</a:t>
            </a:r>
            <a:r>
              <a:rPr lang="it-IT" dirty="0" err="1"/>
              <a:t>IDTs</a:t>
            </a:r>
            <a:r>
              <a:rPr lang="it-IT" dirty="0"/>
              <a:t>), </a:t>
            </a:r>
            <a:r>
              <a:rPr lang="it-IT" dirty="0" err="1"/>
              <a:t>which</a:t>
            </a:r>
            <a:r>
              <a:rPr lang="it-IT" dirty="0"/>
              <a:t> </a:t>
            </a:r>
            <a:r>
              <a:rPr lang="it-IT" dirty="0" err="1"/>
              <a:t>allows</a:t>
            </a:r>
            <a:r>
              <a:rPr lang="it-IT" dirty="0"/>
              <a:t> to </a:t>
            </a:r>
            <a:r>
              <a:rPr lang="it-IT" dirty="0" err="1"/>
              <a:t>change</a:t>
            </a:r>
            <a:r>
              <a:rPr lang="it-IT" dirty="0"/>
              <a:t> a big data set </a:t>
            </a:r>
            <a:r>
              <a:rPr lang="it-IT" dirty="0" err="1"/>
              <a:t>at</a:t>
            </a:r>
            <a:r>
              <a:rPr lang="it-IT" dirty="0"/>
              <a:t> </a:t>
            </a:r>
            <a:r>
              <a:rPr lang="it-IT" dirty="0" err="1"/>
              <a:t>one</a:t>
            </a:r>
            <a:r>
              <a:rPr lang="it-IT" dirty="0"/>
              <a:t> time. </a:t>
            </a:r>
            <a:r>
              <a:rPr lang="it-IT" dirty="0" err="1"/>
              <a:t>It</a:t>
            </a:r>
            <a:r>
              <a:rPr lang="it-IT" dirty="0"/>
              <a:t> </a:t>
            </a:r>
            <a:r>
              <a:rPr lang="it-IT" dirty="0" err="1"/>
              <a:t>is</a:t>
            </a:r>
            <a:r>
              <a:rPr lang="it-IT" dirty="0"/>
              <a:t> </a:t>
            </a:r>
            <a:r>
              <a:rPr lang="it-IT" dirty="0" err="1"/>
              <a:t>similar</a:t>
            </a:r>
            <a:r>
              <a:rPr lang="it-IT" dirty="0"/>
              <a:t> to a spreadsheet, </a:t>
            </a:r>
            <a:r>
              <a:rPr lang="it-IT" dirty="0" err="1"/>
              <a:t>but</a:t>
            </a:r>
            <a:r>
              <a:rPr lang="it-IT" dirty="0"/>
              <a:t> </a:t>
            </a:r>
            <a:r>
              <a:rPr lang="it-IT" dirty="0" err="1"/>
              <a:t>has</a:t>
            </a:r>
            <a:r>
              <a:rPr lang="it-IT" dirty="0"/>
              <a:t> more </a:t>
            </a:r>
            <a:r>
              <a:rPr lang="it-IT" dirty="0" err="1"/>
              <a:t>functionalities</a:t>
            </a:r>
            <a:r>
              <a:rPr lang="it-IT" dirty="0"/>
              <a:t>. </a:t>
            </a:r>
          </a:p>
          <a:p>
            <a:r>
              <a:rPr lang="it-IT" dirty="0"/>
              <a:t>Works </a:t>
            </a:r>
            <a:r>
              <a:rPr lang="it-IT" dirty="0" err="1"/>
              <a:t>as</a:t>
            </a:r>
            <a:r>
              <a:rPr lang="it-IT" dirty="0"/>
              <a:t> a </a:t>
            </a:r>
            <a:r>
              <a:rPr lang="it-IT" dirty="0" err="1"/>
              <a:t>destop</a:t>
            </a:r>
            <a:r>
              <a:rPr lang="it-IT" dirty="0"/>
              <a:t> </a:t>
            </a:r>
            <a:r>
              <a:rPr lang="it-IT" dirty="0" err="1"/>
              <a:t>application</a:t>
            </a:r>
            <a:r>
              <a:rPr lang="it-IT" dirty="0"/>
              <a:t>. </a:t>
            </a:r>
            <a:r>
              <a:rPr lang="it-IT" dirty="0" err="1"/>
              <a:t>It</a:t>
            </a:r>
            <a:r>
              <a:rPr lang="it-IT" dirty="0"/>
              <a:t> </a:t>
            </a:r>
            <a:r>
              <a:rPr lang="it-IT" dirty="0" err="1"/>
              <a:t>does</a:t>
            </a:r>
            <a:r>
              <a:rPr lang="it-IT" dirty="0"/>
              <a:t> </a:t>
            </a:r>
            <a:r>
              <a:rPr lang="it-IT" dirty="0" err="1"/>
              <a:t>not</a:t>
            </a:r>
            <a:r>
              <a:rPr lang="it-IT" dirty="0"/>
              <a:t> </a:t>
            </a:r>
            <a:r>
              <a:rPr lang="it-IT" dirty="0" err="1"/>
              <a:t>store</a:t>
            </a:r>
            <a:r>
              <a:rPr lang="it-IT" dirty="0"/>
              <a:t> </a:t>
            </a:r>
            <a:r>
              <a:rPr lang="it-IT" dirty="0" err="1"/>
              <a:t>your</a:t>
            </a:r>
            <a:r>
              <a:rPr lang="it-IT" dirty="0"/>
              <a:t> data. Save </a:t>
            </a:r>
            <a:r>
              <a:rPr lang="it-IT" dirty="0" err="1"/>
              <a:t>them</a:t>
            </a:r>
            <a:r>
              <a:rPr lang="it-IT" dirty="0"/>
              <a:t>! </a:t>
            </a:r>
            <a:r>
              <a:rPr lang="it-IT" dirty="0" err="1"/>
              <a:t>It</a:t>
            </a:r>
            <a:r>
              <a:rPr lang="it-IT" dirty="0"/>
              <a:t> </a:t>
            </a:r>
            <a:r>
              <a:rPr lang="it-IT" dirty="0" err="1"/>
              <a:t>may</a:t>
            </a:r>
            <a:r>
              <a:rPr lang="it-IT" dirty="0"/>
              <a:t> be </a:t>
            </a:r>
            <a:r>
              <a:rPr lang="it-IT" dirty="0" err="1"/>
              <a:t>used</a:t>
            </a:r>
            <a:r>
              <a:rPr lang="it-IT" dirty="0"/>
              <a:t> in </a:t>
            </a:r>
            <a:r>
              <a:rPr lang="it-IT" dirty="0" err="1"/>
              <a:t>several</a:t>
            </a:r>
            <a:r>
              <a:rPr lang="it-IT" dirty="0"/>
              <a:t> </a:t>
            </a:r>
            <a:r>
              <a:rPr lang="it-IT" dirty="0" err="1"/>
              <a:t>tabs</a:t>
            </a:r>
            <a:r>
              <a:rPr lang="it-IT" dirty="0"/>
              <a:t> </a:t>
            </a:r>
            <a:r>
              <a:rPr lang="it-IT" dirty="0" err="1"/>
              <a:t>contemporaneously</a:t>
            </a:r>
            <a:r>
              <a:rPr lang="it-IT" dirty="0"/>
              <a:t>. </a:t>
            </a:r>
          </a:p>
          <a:p>
            <a:r>
              <a:rPr lang="it-IT" dirty="0"/>
              <a:t>The .</a:t>
            </a:r>
            <a:r>
              <a:rPr lang="it-IT" dirty="0" err="1"/>
              <a:t>exe</a:t>
            </a:r>
            <a:r>
              <a:rPr lang="it-IT" dirty="0"/>
              <a:t> file </a:t>
            </a:r>
            <a:r>
              <a:rPr lang="it-IT" dirty="0" err="1"/>
              <a:t>opens</a:t>
            </a:r>
            <a:r>
              <a:rPr lang="it-IT" dirty="0"/>
              <a:t> a terminal </a:t>
            </a:r>
            <a:r>
              <a:rPr lang="it-IT" dirty="0" err="1"/>
              <a:t>window</a:t>
            </a:r>
            <a:r>
              <a:rPr lang="it-IT" dirty="0"/>
              <a:t> </a:t>
            </a:r>
            <a:r>
              <a:rPr lang="it-IT" dirty="0" err="1"/>
              <a:t>as</a:t>
            </a:r>
            <a:r>
              <a:rPr lang="it-IT" dirty="0"/>
              <a:t> web </a:t>
            </a:r>
            <a:r>
              <a:rPr lang="it-IT" dirty="0" err="1"/>
              <a:t>application</a:t>
            </a:r>
            <a:r>
              <a:rPr lang="it-IT" dirty="0"/>
              <a:t>, </a:t>
            </a:r>
            <a:r>
              <a:rPr lang="it-IT" dirty="0" err="1"/>
              <a:t>where</a:t>
            </a:r>
            <a:r>
              <a:rPr lang="it-IT" dirty="0"/>
              <a:t> the </a:t>
            </a:r>
            <a:r>
              <a:rPr lang="it-IT" dirty="0" err="1"/>
              <a:t>little</a:t>
            </a:r>
            <a:r>
              <a:rPr lang="it-IT" dirty="0"/>
              <a:t> server </a:t>
            </a:r>
            <a:r>
              <a:rPr lang="it-IT" dirty="0" err="1"/>
              <a:t>is</a:t>
            </a:r>
            <a:r>
              <a:rPr lang="it-IT" dirty="0"/>
              <a:t> </a:t>
            </a:r>
            <a:r>
              <a:rPr lang="it-IT" dirty="0" err="1"/>
              <a:t>running</a:t>
            </a:r>
            <a:r>
              <a:rPr lang="it-IT" dirty="0"/>
              <a:t>. </a:t>
            </a:r>
            <a:r>
              <a:rPr lang="it-IT" dirty="0" err="1"/>
              <a:t>It</a:t>
            </a:r>
            <a:r>
              <a:rPr lang="it-IT" dirty="0"/>
              <a:t> </a:t>
            </a:r>
            <a:r>
              <a:rPr lang="it-IT" dirty="0" err="1"/>
              <a:t>needs</a:t>
            </a:r>
            <a:r>
              <a:rPr lang="it-IT" dirty="0"/>
              <a:t> to </a:t>
            </a:r>
            <a:r>
              <a:rPr lang="it-IT" dirty="0" err="1"/>
              <a:t>remain</a:t>
            </a:r>
            <a:r>
              <a:rPr lang="it-IT" dirty="0"/>
              <a:t> open. </a:t>
            </a:r>
            <a:r>
              <a:rPr lang="it-IT" dirty="0" err="1"/>
              <a:t>Runs</a:t>
            </a:r>
            <a:r>
              <a:rPr lang="it-IT" dirty="0"/>
              <a:t> offline </a:t>
            </a:r>
            <a:r>
              <a:rPr lang="it-IT" dirty="0" err="1"/>
              <a:t>through</a:t>
            </a:r>
            <a:r>
              <a:rPr lang="it-IT" dirty="0"/>
              <a:t> the terminal </a:t>
            </a:r>
            <a:r>
              <a:rPr lang="it-IT" dirty="0" err="1"/>
              <a:t>window</a:t>
            </a:r>
            <a:r>
              <a:rPr lang="it-IT" dirty="0"/>
              <a:t>. </a:t>
            </a:r>
          </a:p>
        </p:txBody>
      </p:sp>
    </p:spTree>
    <p:extLst>
      <p:ext uri="{BB962C8B-B14F-4D97-AF65-F5344CB8AC3E}">
        <p14:creationId xmlns:p14="http://schemas.microsoft.com/office/powerpoint/2010/main" val="3712422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solidFill>
                  <a:schemeClr val="accent1">
                    <a:lumMod val="75000"/>
                  </a:schemeClr>
                </a:solidFill>
              </a:rPr>
              <a:t>OpenRefine</a:t>
            </a:r>
            <a:r>
              <a:rPr lang="it-IT" dirty="0">
                <a:solidFill>
                  <a:schemeClr val="accent1">
                    <a:lumMod val="75000"/>
                  </a:schemeClr>
                </a:solidFill>
              </a:rPr>
              <a:t> </a:t>
            </a:r>
          </a:p>
        </p:txBody>
      </p:sp>
      <p:sp>
        <p:nvSpPr>
          <p:cNvPr id="3" name="Content Placeholder 2"/>
          <p:cNvSpPr>
            <a:spLocks noGrp="1"/>
          </p:cNvSpPr>
          <p:nvPr>
            <p:ph idx="1"/>
          </p:nvPr>
        </p:nvSpPr>
        <p:spPr/>
        <p:txBody>
          <a:bodyPr>
            <a:normAutofit fontScale="70000" lnSpcReduction="20000"/>
          </a:bodyPr>
          <a:lstStyle/>
          <a:p>
            <a:r>
              <a:rPr lang="it-IT" dirty="0" err="1"/>
              <a:t>Chose</a:t>
            </a:r>
            <a:r>
              <a:rPr lang="it-IT" dirty="0"/>
              <a:t> a </a:t>
            </a:r>
            <a:r>
              <a:rPr lang="it-IT" dirty="0" err="1"/>
              <a:t>project</a:t>
            </a:r>
            <a:r>
              <a:rPr lang="it-IT" dirty="0"/>
              <a:t> and upload </a:t>
            </a:r>
            <a:r>
              <a:rPr lang="it-IT" dirty="0" err="1"/>
              <a:t>it</a:t>
            </a:r>
            <a:r>
              <a:rPr lang="it-IT" dirty="0"/>
              <a:t>.</a:t>
            </a:r>
          </a:p>
          <a:p>
            <a:r>
              <a:rPr lang="it-IT" dirty="0" err="1"/>
              <a:t>Rename</a:t>
            </a:r>
            <a:r>
              <a:rPr lang="it-IT" dirty="0"/>
              <a:t> </a:t>
            </a:r>
            <a:r>
              <a:rPr lang="it-IT" dirty="0" err="1"/>
              <a:t>project</a:t>
            </a:r>
            <a:r>
              <a:rPr lang="it-IT" dirty="0"/>
              <a:t> (</a:t>
            </a:r>
            <a:r>
              <a:rPr lang="it-IT" dirty="0" err="1"/>
              <a:t>save</a:t>
            </a:r>
            <a:r>
              <a:rPr lang="it-IT" dirty="0"/>
              <a:t> </a:t>
            </a:r>
            <a:r>
              <a:rPr lang="it-IT" dirty="0" err="1"/>
              <a:t>it</a:t>
            </a:r>
            <a:r>
              <a:rPr lang="it-IT" dirty="0"/>
              <a:t> </a:t>
            </a:r>
            <a:r>
              <a:rPr lang="it-IT" dirty="0" err="1"/>
              <a:t>later</a:t>
            </a:r>
            <a:r>
              <a:rPr lang="it-IT" dirty="0"/>
              <a:t>, Open </a:t>
            </a:r>
            <a:r>
              <a:rPr lang="it-IT" dirty="0" err="1"/>
              <a:t>Refine</a:t>
            </a:r>
            <a:r>
              <a:rPr lang="it-IT" dirty="0"/>
              <a:t> </a:t>
            </a:r>
            <a:r>
              <a:rPr lang="it-IT" dirty="0" err="1"/>
              <a:t>does</a:t>
            </a:r>
            <a:r>
              <a:rPr lang="it-IT" dirty="0"/>
              <a:t> </a:t>
            </a:r>
            <a:r>
              <a:rPr lang="it-IT" dirty="0" err="1"/>
              <a:t>not</a:t>
            </a:r>
            <a:r>
              <a:rPr lang="it-IT" dirty="0"/>
              <a:t> </a:t>
            </a:r>
            <a:r>
              <a:rPr lang="it-IT" dirty="0" err="1"/>
              <a:t>save</a:t>
            </a:r>
            <a:r>
              <a:rPr lang="it-IT" dirty="0"/>
              <a:t> or </a:t>
            </a:r>
            <a:r>
              <a:rPr lang="it-IT" dirty="0" err="1"/>
              <a:t>store</a:t>
            </a:r>
            <a:r>
              <a:rPr lang="it-IT" dirty="0"/>
              <a:t>  </a:t>
            </a:r>
            <a:r>
              <a:rPr lang="it-IT" dirty="0" err="1"/>
              <a:t>automatically</a:t>
            </a:r>
            <a:r>
              <a:rPr lang="it-IT" dirty="0"/>
              <a:t>!!) </a:t>
            </a:r>
          </a:p>
          <a:p>
            <a:r>
              <a:rPr lang="it-IT" dirty="0"/>
              <a:t>Use code UTF-8</a:t>
            </a:r>
          </a:p>
          <a:p>
            <a:r>
              <a:rPr lang="it-IT" dirty="0"/>
              <a:t> </a:t>
            </a:r>
            <a:r>
              <a:rPr lang="en-US" dirty="0"/>
              <a:t>Configure your data: You will be shown a preview of your data. In the lower blue field, make sure “Parse data as” is set to “CSV / TSV / separator-based files”. Where it says character encoding, click in the blank field next to it and select UTF-8 from the pop-up window of encodings. Make sure the first row with your column headers is recognized as headers (boldfaced) and not as your data. If it is not automatically recognized, check the click box for “Parse next ‘1’ line(s) as column headers”. Since our exercise file is a CSV, activate the radio button “commas (CSV)” as the separator.</a:t>
            </a:r>
            <a:endParaRPr lang="it-IT" dirty="0"/>
          </a:p>
          <a:p>
            <a:endParaRPr lang="it-IT" dirty="0"/>
          </a:p>
          <a:p>
            <a:endParaRPr lang="it-IT" dirty="0"/>
          </a:p>
          <a:p>
            <a:endParaRPr lang="it-IT" dirty="0"/>
          </a:p>
        </p:txBody>
      </p:sp>
    </p:spTree>
    <p:extLst>
      <p:ext uri="{BB962C8B-B14F-4D97-AF65-F5344CB8AC3E}">
        <p14:creationId xmlns:p14="http://schemas.microsoft.com/office/powerpoint/2010/main" val="2080543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solidFill>
                  <a:schemeClr val="accent1">
                    <a:lumMod val="75000"/>
                  </a:schemeClr>
                </a:solidFill>
              </a:rPr>
              <a:t>OpenRefine</a:t>
            </a:r>
            <a:r>
              <a:rPr lang="it-IT" dirty="0">
                <a:solidFill>
                  <a:schemeClr val="accent1">
                    <a:lumMod val="75000"/>
                  </a:schemeClr>
                </a:solidFill>
              </a:rPr>
              <a:t> – </a:t>
            </a:r>
            <a:r>
              <a:rPr lang="it-IT" dirty="0" err="1">
                <a:solidFill>
                  <a:schemeClr val="accent1">
                    <a:lumMod val="75000"/>
                  </a:schemeClr>
                </a:solidFill>
              </a:rPr>
              <a:t>basic</a:t>
            </a:r>
            <a:r>
              <a:rPr lang="it-IT" dirty="0">
                <a:solidFill>
                  <a:schemeClr val="accent1">
                    <a:lumMod val="75000"/>
                  </a:schemeClr>
                </a:solidFill>
              </a:rPr>
              <a:t> </a:t>
            </a:r>
            <a:r>
              <a:rPr lang="it-IT" dirty="0" err="1">
                <a:solidFill>
                  <a:schemeClr val="accent1">
                    <a:lumMod val="75000"/>
                  </a:schemeClr>
                </a:solidFill>
              </a:rPr>
              <a:t>clean</a:t>
            </a:r>
            <a:r>
              <a:rPr lang="it-IT" dirty="0">
                <a:solidFill>
                  <a:schemeClr val="accent1">
                    <a:lumMod val="75000"/>
                  </a:schemeClr>
                </a:solidFill>
              </a:rPr>
              <a:t> up </a:t>
            </a:r>
          </a:p>
        </p:txBody>
      </p:sp>
      <p:sp>
        <p:nvSpPr>
          <p:cNvPr id="3" name="Content Placeholder 2"/>
          <p:cNvSpPr>
            <a:spLocks noGrp="1"/>
          </p:cNvSpPr>
          <p:nvPr>
            <p:ph idx="1"/>
          </p:nvPr>
        </p:nvSpPr>
        <p:spPr/>
        <p:txBody>
          <a:bodyPr>
            <a:normAutofit fontScale="70000" lnSpcReduction="20000"/>
          </a:bodyPr>
          <a:lstStyle/>
          <a:p>
            <a:r>
              <a:rPr lang="it-IT" dirty="0"/>
              <a:t>Text </a:t>
            </a:r>
            <a:r>
              <a:rPr lang="it-IT" dirty="0" err="1"/>
              <a:t>facet</a:t>
            </a:r>
            <a:r>
              <a:rPr lang="it-IT" dirty="0"/>
              <a:t> -&gt; cluster</a:t>
            </a:r>
          </a:p>
          <a:p>
            <a:r>
              <a:rPr lang="it-IT" dirty="0" err="1"/>
              <a:t>Get</a:t>
            </a:r>
            <a:r>
              <a:rPr lang="it-IT" dirty="0"/>
              <a:t> </a:t>
            </a:r>
            <a:r>
              <a:rPr lang="it-IT" dirty="0" err="1"/>
              <a:t>rid</a:t>
            </a:r>
            <a:r>
              <a:rPr lang="it-IT" dirty="0"/>
              <a:t> of </a:t>
            </a:r>
            <a:r>
              <a:rPr lang="it-IT" dirty="0" err="1"/>
              <a:t>whitespace</a:t>
            </a:r>
            <a:r>
              <a:rPr lang="it-IT" dirty="0"/>
              <a:t>: </a:t>
            </a:r>
            <a:r>
              <a:rPr lang="en-US" dirty="0"/>
              <a:t>«Edit cells» -&gt; «Common transforms» -&gt; «Trim leading and trailing whitespace» / </a:t>
            </a:r>
            <a:r>
              <a:rPr lang="it-IT" dirty="0"/>
              <a:t>«</a:t>
            </a:r>
            <a:r>
              <a:rPr lang="it-IT" dirty="0" err="1"/>
              <a:t>Collapse</a:t>
            </a:r>
            <a:r>
              <a:rPr lang="it-IT" dirty="0"/>
              <a:t> consecutive </a:t>
            </a:r>
            <a:r>
              <a:rPr lang="it-IT" dirty="0" err="1"/>
              <a:t>whitespace</a:t>
            </a:r>
            <a:r>
              <a:rPr lang="it-IT" dirty="0"/>
              <a:t>» </a:t>
            </a:r>
          </a:p>
          <a:p>
            <a:r>
              <a:rPr lang="it-IT" dirty="0"/>
              <a:t>Divide </a:t>
            </a:r>
            <a:r>
              <a:rPr lang="it-IT" dirty="0" err="1"/>
              <a:t>columns</a:t>
            </a:r>
            <a:r>
              <a:rPr lang="it-IT" dirty="0"/>
              <a:t>: </a:t>
            </a:r>
            <a:r>
              <a:rPr lang="en-US" dirty="0"/>
              <a:t>«Edit column» -&gt; «Split into several columns…» </a:t>
            </a:r>
          </a:p>
          <a:p>
            <a:r>
              <a:rPr lang="en-US" dirty="0"/>
              <a:t>Reorder columns</a:t>
            </a:r>
          </a:p>
          <a:p>
            <a:r>
              <a:rPr lang="en-US" dirty="0"/>
              <a:t>Cluster: «Edit cells» -&gt; «Cluster and edit…» (only works for entire clusters to be merged, no selection possible) </a:t>
            </a:r>
          </a:p>
          <a:p>
            <a:r>
              <a:rPr lang="en-US" dirty="0"/>
              <a:t>Replace: Edit cells -&gt; replace </a:t>
            </a:r>
          </a:p>
          <a:p>
            <a:r>
              <a:rPr lang="en-US" dirty="0"/>
              <a:t>Undo/redo: step by step index in the menu</a:t>
            </a:r>
          </a:p>
          <a:p>
            <a:r>
              <a:rPr lang="it-IT" dirty="0" err="1"/>
              <a:t>Cancelling</a:t>
            </a:r>
            <a:r>
              <a:rPr lang="it-IT" dirty="0"/>
              <a:t>: Text </a:t>
            </a:r>
            <a:r>
              <a:rPr lang="it-IT" dirty="0" err="1"/>
              <a:t>facet</a:t>
            </a:r>
            <a:r>
              <a:rPr lang="it-IT" dirty="0"/>
              <a:t> –&gt; </a:t>
            </a:r>
            <a:r>
              <a:rPr lang="it-IT" dirty="0" err="1"/>
              <a:t>chose</a:t>
            </a:r>
            <a:r>
              <a:rPr lang="it-IT" dirty="0"/>
              <a:t> </a:t>
            </a:r>
            <a:r>
              <a:rPr lang="it-IT" dirty="0" err="1"/>
              <a:t>what</a:t>
            </a:r>
            <a:r>
              <a:rPr lang="it-IT" dirty="0"/>
              <a:t> to eliminate and </a:t>
            </a:r>
            <a:r>
              <a:rPr lang="it-IT" dirty="0" err="1"/>
              <a:t>place</a:t>
            </a:r>
            <a:r>
              <a:rPr lang="it-IT" dirty="0"/>
              <a:t> a star –&gt; back to </a:t>
            </a:r>
            <a:r>
              <a:rPr lang="it-IT" dirty="0" err="1"/>
              <a:t>facet</a:t>
            </a:r>
            <a:r>
              <a:rPr lang="it-IT" dirty="0"/>
              <a:t> by star –&gt; </a:t>
            </a:r>
            <a:r>
              <a:rPr lang="it-IT" dirty="0" err="1"/>
              <a:t>true</a:t>
            </a:r>
            <a:r>
              <a:rPr lang="it-IT" dirty="0"/>
              <a:t> –&gt; under </a:t>
            </a:r>
            <a:r>
              <a:rPr lang="it-IT" dirty="0" err="1"/>
              <a:t>all</a:t>
            </a:r>
            <a:r>
              <a:rPr lang="it-IT" dirty="0"/>
              <a:t> – </a:t>
            </a:r>
            <a:r>
              <a:rPr lang="it-IT" dirty="0" err="1"/>
              <a:t>facet</a:t>
            </a:r>
            <a:r>
              <a:rPr lang="it-IT" dirty="0"/>
              <a:t> by star –&gt; </a:t>
            </a:r>
            <a:r>
              <a:rPr lang="it-IT" dirty="0" err="1"/>
              <a:t>remove</a:t>
            </a:r>
            <a:r>
              <a:rPr lang="it-IT" dirty="0"/>
              <a:t> </a:t>
            </a:r>
            <a:r>
              <a:rPr lang="it-IT" dirty="0" err="1"/>
              <a:t>all</a:t>
            </a:r>
            <a:r>
              <a:rPr lang="it-IT" dirty="0"/>
              <a:t> </a:t>
            </a:r>
            <a:r>
              <a:rPr lang="it-IT" dirty="0" err="1"/>
              <a:t>matching</a:t>
            </a:r>
            <a:r>
              <a:rPr lang="it-IT" dirty="0"/>
              <a:t> </a:t>
            </a:r>
            <a:r>
              <a:rPr lang="it-IT" dirty="0" err="1"/>
              <a:t>rows</a:t>
            </a:r>
            <a:endParaRPr lang="it-IT" dirty="0"/>
          </a:p>
          <a:p>
            <a:pPr marL="36576" indent="0">
              <a:buNone/>
            </a:pPr>
            <a:endParaRPr lang="en-US" dirty="0"/>
          </a:p>
          <a:p>
            <a:endParaRPr lang="it-IT" dirty="0"/>
          </a:p>
        </p:txBody>
      </p:sp>
    </p:spTree>
    <p:extLst>
      <p:ext uri="{BB962C8B-B14F-4D97-AF65-F5344CB8AC3E}">
        <p14:creationId xmlns:p14="http://schemas.microsoft.com/office/powerpoint/2010/main" val="2306031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solidFill>
                  <a:schemeClr val="accent1">
                    <a:lumMod val="75000"/>
                  </a:schemeClr>
                </a:solidFill>
              </a:rPr>
              <a:t>OpenRefine</a:t>
            </a:r>
            <a:r>
              <a:rPr lang="it-IT" dirty="0">
                <a:solidFill>
                  <a:schemeClr val="accent1">
                    <a:lumMod val="75000"/>
                  </a:schemeClr>
                </a:solidFill>
              </a:rPr>
              <a:t> - </a:t>
            </a:r>
            <a:r>
              <a:rPr lang="it-IT" dirty="0" err="1">
                <a:solidFill>
                  <a:schemeClr val="accent1">
                    <a:lumMod val="75000"/>
                  </a:schemeClr>
                </a:solidFill>
              </a:rPr>
              <a:t>transform</a:t>
            </a:r>
            <a:endParaRPr lang="it-IT" dirty="0">
              <a:solidFill>
                <a:schemeClr val="accent1">
                  <a:lumMod val="75000"/>
                </a:schemeClr>
              </a:solidFill>
            </a:endParaRPr>
          </a:p>
        </p:txBody>
      </p:sp>
      <p:sp>
        <p:nvSpPr>
          <p:cNvPr id="3" name="Content Placeholder 2"/>
          <p:cNvSpPr>
            <a:spLocks noGrp="1"/>
          </p:cNvSpPr>
          <p:nvPr>
            <p:ph idx="1"/>
          </p:nvPr>
        </p:nvSpPr>
        <p:spPr/>
        <p:txBody>
          <a:bodyPr>
            <a:normAutofit fontScale="85000" lnSpcReduction="20000"/>
          </a:bodyPr>
          <a:lstStyle/>
          <a:p>
            <a:r>
              <a:rPr lang="en-US" dirty="0"/>
              <a:t>Exchange values: Edit cells -&gt; transform -&gt; GREL language -&gt; transform the value </a:t>
            </a:r>
          </a:p>
          <a:p>
            <a:pPr lvl="1"/>
            <a:r>
              <a:rPr lang="en-US" dirty="0"/>
              <a:t>Replace: </a:t>
            </a:r>
            <a:r>
              <a:rPr lang="en-US" dirty="0" err="1">
                <a:solidFill>
                  <a:srgbClr val="FF0000"/>
                </a:solidFill>
              </a:rPr>
              <a:t>value.replace</a:t>
            </a:r>
            <a:r>
              <a:rPr lang="en-US" dirty="0">
                <a:solidFill>
                  <a:srgbClr val="FF0000"/>
                </a:solidFill>
              </a:rPr>
              <a:t>(‘xx’, ‘x’) </a:t>
            </a:r>
          </a:p>
          <a:p>
            <a:pPr lvl="1"/>
            <a:r>
              <a:rPr lang="en-US" dirty="0"/>
              <a:t>Add characters to a column: </a:t>
            </a:r>
            <a:r>
              <a:rPr lang="en-US" dirty="0">
                <a:solidFill>
                  <a:srgbClr val="FF0000"/>
                </a:solidFill>
              </a:rPr>
              <a:t>“prefix” + value</a:t>
            </a:r>
          </a:p>
          <a:p>
            <a:pPr lvl="1"/>
            <a:r>
              <a:rPr lang="en-US" dirty="0"/>
              <a:t>Cleaning up a date to show only the year: </a:t>
            </a:r>
            <a:r>
              <a:rPr lang="en-US" dirty="0" err="1">
                <a:solidFill>
                  <a:srgbClr val="FF0000"/>
                </a:solidFill>
              </a:rPr>
              <a:t>datePart</a:t>
            </a:r>
            <a:r>
              <a:rPr lang="en-US" dirty="0">
                <a:solidFill>
                  <a:srgbClr val="FF0000"/>
                </a:solidFill>
              </a:rPr>
              <a:t>(</a:t>
            </a:r>
            <a:r>
              <a:rPr lang="en-US" dirty="0" err="1">
                <a:solidFill>
                  <a:srgbClr val="FF0000"/>
                </a:solidFill>
              </a:rPr>
              <a:t>value,'year</a:t>
            </a:r>
            <a:r>
              <a:rPr lang="en-US" dirty="0">
                <a:solidFill>
                  <a:srgbClr val="FF0000"/>
                </a:solidFill>
              </a:rPr>
              <a:t>') </a:t>
            </a:r>
          </a:p>
          <a:p>
            <a:pPr marL="448056" lvl="1" indent="0">
              <a:buNone/>
            </a:pPr>
            <a:endParaRPr lang="en-US" dirty="0"/>
          </a:p>
          <a:p>
            <a:pPr lvl="1"/>
            <a:endParaRPr lang="en-US" dirty="0"/>
          </a:p>
          <a:p>
            <a:pPr lvl="1"/>
            <a:endParaRPr lang="en-US" dirty="0"/>
          </a:p>
          <a:p>
            <a:pPr lvl="1"/>
            <a:r>
              <a:rPr lang="en-US" dirty="0"/>
              <a:t>GREL : General Refine Expression Language on GitHub </a:t>
            </a:r>
            <a:r>
              <a:rPr lang="en-US" dirty="0">
                <a:hlinkClick r:id="rId2"/>
              </a:rPr>
              <a:t>https://github.com/OpenRefine/OpenRefine/wiki/General-Refine-Expression-Language</a:t>
            </a:r>
            <a:r>
              <a:rPr lang="en-US" dirty="0"/>
              <a:t> </a:t>
            </a:r>
          </a:p>
          <a:p>
            <a:endParaRPr lang="it-IT" dirty="0"/>
          </a:p>
        </p:txBody>
      </p:sp>
    </p:spTree>
    <p:extLst>
      <p:ext uri="{BB962C8B-B14F-4D97-AF65-F5344CB8AC3E}">
        <p14:creationId xmlns:p14="http://schemas.microsoft.com/office/powerpoint/2010/main" val="947131743"/>
      </p:ext>
    </p:extLst>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4725</TotalTime>
  <Words>1407</Words>
  <Application>Microsoft Macintosh PowerPoint</Application>
  <PresentationFormat>On-screen Show (4:3)</PresentationFormat>
  <Paragraphs>135</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Franklin Gothic Book</vt:lpstr>
      <vt:lpstr>Wingdings 2</vt:lpstr>
      <vt:lpstr>Technic</vt:lpstr>
      <vt:lpstr>Data Organization and visualization for beginners Jodi Cranston, Catherine Walsh, Angela Dressen</vt:lpstr>
      <vt:lpstr>Programm </vt:lpstr>
      <vt:lpstr>OpenRefine</vt:lpstr>
      <vt:lpstr>OpenRefine</vt:lpstr>
      <vt:lpstr>OpenRefine </vt:lpstr>
      <vt:lpstr>OpenRefine </vt:lpstr>
      <vt:lpstr>OpenRefine </vt:lpstr>
      <vt:lpstr>OpenRefine – basic clean up </vt:lpstr>
      <vt:lpstr>OpenRefine - transform</vt:lpstr>
      <vt:lpstr>OpenRefine – example from Wikipedia – Italian artists</vt:lpstr>
      <vt:lpstr>OpenRefine for Data enrichment (using Linked Open Data) </vt:lpstr>
      <vt:lpstr>Retrieving data from Wikidata </vt:lpstr>
      <vt:lpstr>Retrieving data from Wikidata </vt:lpstr>
      <vt:lpstr>OpenRefine - export</vt:lpstr>
      <vt:lpstr>OpenRefine tutorials</vt:lpstr>
      <vt:lpstr>Timeline  JS</vt:lpstr>
      <vt:lpstr>Timelines (selection)</vt:lpstr>
      <vt:lpstr>TimelineJS  With Google Chrome and Google Spreadsheets</vt:lpstr>
      <vt:lpstr>TimelineJS  With Google Chrome</vt:lpstr>
      <vt:lpstr>Thank you !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Angela Dressen</cp:lastModifiedBy>
  <cp:revision>183</cp:revision>
  <dcterms:created xsi:type="dcterms:W3CDTF">2006-08-16T00:00:00Z</dcterms:created>
  <dcterms:modified xsi:type="dcterms:W3CDTF">2019-03-12T21:10:19Z</dcterms:modified>
</cp:coreProperties>
</file>