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79" r:id="rId2"/>
    <p:sldId id="290" r:id="rId3"/>
    <p:sldId id="286" r:id="rId4"/>
    <p:sldId id="287" r:id="rId5"/>
    <p:sldId id="288" r:id="rId6"/>
    <p:sldId id="289"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p:restoredTop sz="94757"/>
  </p:normalViewPr>
  <p:slideViewPr>
    <p:cSldViewPr snapToGrid="0">
      <p:cViewPr varScale="1">
        <p:scale>
          <a:sx n="73" d="100"/>
          <a:sy n="73" d="100"/>
        </p:scale>
        <p:origin x="10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311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Rectangle"/>
          <p:cNvSpPr/>
          <p:nvPr/>
        </p:nvSpPr>
        <p:spPr>
          <a:xfrm>
            <a:off x="571500" y="4749800"/>
            <a:ext cx="11868094" cy="129"/>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itle Text"/>
          <p:cNvSpPr txBox="1">
            <a:spLocks noGrp="1"/>
          </p:cNvSpPr>
          <p:nvPr>
            <p:ph type="title"/>
          </p:nvPr>
        </p:nvSpPr>
        <p:spPr>
          <a:xfrm>
            <a:off x="571500" y="1320800"/>
            <a:ext cx="11861800" cy="3175000"/>
          </a:xfrm>
          <a:prstGeom prst="rect">
            <a:avLst/>
          </a:prstGeom>
        </p:spPr>
        <p:txBody>
          <a:bodyPr/>
          <a:lstStyle/>
          <a:p>
            <a:r>
              <a:t>Title Text</a:t>
            </a:r>
          </a:p>
        </p:txBody>
      </p:sp>
      <p:sp>
        <p:nvSpPr>
          <p:cNvPr id="14" name="Body Level One…"/>
          <p:cNvSpPr txBox="1">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5" name="Line"/>
          <p:cNvSpPr/>
          <p:nvPr/>
        </p:nvSpPr>
        <p:spPr>
          <a:xfrm>
            <a:off x="650240" y="1966976"/>
            <a:ext cx="11704320" cy="128"/>
          </a:xfrm>
          <a:prstGeom prst="line">
            <a:avLst/>
          </a:prstGeom>
          <a:ln w="12700">
            <a:solidFill>
              <a:srgbClr val="9A9A9A"/>
            </a:solidFill>
            <a:miter lim="400000"/>
          </a:ln>
        </p:spPr>
        <p:txBody>
          <a:bodyPr lIns="65023" tIns="65023" rIns="65023" bIns="65023" anchor="ctr"/>
          <a:lstStyle/>
          <a:p>
            <a:pPr algn="l" defTabSz="457200">
              <a:defRPr sz="1400">
                <a:latin typeface="Helvetica"/>
                <a:ea typeface="Helvetica"/>
                <a:cs typeface="Helvetica"/>
                <a:sym typeface="Helvetica"/>
              </a:defRPr>
            </a:pPr>
            <a:endParaRPr/>
          </a:p>
        </p:txBody>
      </p:sp>
      <p:sp>
        <p:nvSpPr>
          <p:cNvPr id="126" name="Title Text"/>
          <p:cNvSpPr txBox="1">
            <a:spLocks noGrp="1"/>
          </p:cNvSpPr>
          <p:nvPr>
            <p:ph type="title"/>
          </p:nvPr>
        </p:nvSpPr>
        <p:spPr>
          <a:xfrm>
            <a:off x="568960" y="325120"/>
            <a:ext cx="11866880" cy="1398017"/>
          </a:xfrm>
          <a:prstGeom prst="rect">
            <a:avLst/>
          </a:prstGeom>
        </p:spPr>
        <p:txBody>
          <a:bodyPr lIns="48767" tIns="48767" rIns="48767" bIns="48767">
            <a:noAutofit/>
          </a:bodyPr>
          <a:lstStyle>
            <a:lvl1pPr defTabSz="457200">
              <a:defRPr sz="4000"/>
            </a:lvl1pPr>
          </a:lstStyle>
          <a:p>
            <a:r>
              <a:t>Title Text</a:t>
            </a:r>
          </a:p>
        </p:txBody>
      </p:sp>
      <p:sp>
        <p:nvSpPr>
          <p:cNvPr id="127" name="Body Level One…"/>
          <p:cNvSpPr txBox="1">
            <a:spLocks noGrp="1"/>
          </p:cNvSpPr>
          <p:nvPr>
            <p:ph type="body" idx="1"/>
          </p:nvPr>
        </p:nvSpPr>
        <p:spPr>
          <a:xfrm>
            <a:off x="568960" y="2324608"/>
            <a:ext cx="11866880" cy="6567425"/>
          </a:xfrm>
          <a:prstGeom prst="rect">
            <a:avLst/>
          </a:prstGeom>
        </p:spPr>
        <p:txBody>
          <a:bodyPr lIns="48767" tIns="48767" rIns="48767" bIns="48767">
            <a:noAutofit/>
          </a:bodyPr>
          <a:lstStyle>
            <a:lvl1pPr marL="243840" indent="-243840" defTabSz="457200">
              <a:spcBef>
                <a:spcPts val="3800"/>
              </a:spcBef>
              <a:buSzPct val="100000"/>
              <a:buFontTx/>
              <a:defRPr sz="2400">
                <a:latin typeface="Helvetica Neue"/>
                <a:ea typeface="Helvetica Neue"/>
                <a:cs typeface="Helvetica Neue"/>
                <a:sym typeface="Helvetica Neue"/>
              </a:defRPr>
            </a:lvl1pPr>
            <a:lvl2pPr marL="586740" indent="-243840" defTabSz="457200">
              <a:spcBef>
                <a:spcPts val="3800"/>
              </a:spcBef>
              <a:buSzPct val="100000"/>
              <a:buFontTx/>
              <a:defRPr sz="2400">
                <a:latin typeface="Helvetica Neue"/>
                <a:ea typeface="Helvetica Neue"/>
                <a:cs typeface="Helvetica Neue"/>
                <a:sym typeface="Helvetica Neue"/>
              </a:defRPr>
            </a:lvl2pPr>
            <a:lvl3pPr marL="929639" indent="-243839" defTabSz="457200">
              <a:spcBef>
                <a:spcPts val="3800"/>
              </a:spcBef>
              <a:buSzPct val="100000"/>
              <a:buFontTx/>
              <a:defRPr sz="2400">
                <a:latin typeface="Helvetica Neue"/>
                <a:ea typeface="Helvetica Neue"/>
                <a:cs typeface="Helvetica Neue"/>
                <a:sym typeface="Helvetica Neue"/>
              </a:defRPr>
            </a:lvl3pPr>
            <a:lvl4pPr marL="1272539" indent="-243839" defTabSz="457200">
              <a:spcBef>
                <a:spcPts val="3800"/>
              </a:spcBef>
              <a:buSzPct val="100000"/>
              <a:buFontTx/>
              <a:defRPr sz="2400">
                <a:latin typeface="Helvetica Neue"/>
                <a:ea typeface="Helvetica Neue"/>
                <a:cs typeface="Helvetica Neue"/>
                <a:sym typeface="Helvetica Neue"/>
              </a:defRPr>
            </a:lvl4pPr>
            <a:lvl5pPr marL="1615439" indent="-243839" defTabSz="457200">
              <a:spcBef>
                <a:spcPts val="3800"/>
              </a:spcBef>
              <a:buSzPct val="100000"/>
              <a:buFontTx/>
              <a:defRPr sz="2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12305588" y="9217152"/>
            <a:ext cx="279706" cy="271069"/>
          </a:xfrm>
          <a:prstGeom prst="rect">
            <a:avLst/>
          </a:prstGeom>
        </p:spPr>
        <p:txBody>
          <a:bodyPr lIns="48767" tIns="48767" rIns="48767" bIns="48767"/>
          <a:lstStyle>
            <a:lvl1pPr defTabSz="457200">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Diamond"/>
          <p:cNvSpPr/>
          <p:nvPr/>
        </p:nvSpPr>
        <p:spPr>
          <a:xfrm>
            <a:off x="571500" y="4864100"/>
            <a:ext cx="5334476"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Title Text"/>
          <p:cNvSpPr txBox="1">
            <a:spLocks noGrp="1"/>
          </p:cNvSpPr>
          <p:nvPr>
            <p:ph type="title"/>
          </p:nvPr>
        </p:nvSpPr>
        <p:spPr>
          <a:xfrm>
            <a:off x="571500" y="1435100"/>
            <a:ext cx="5334000" cy="3175000"/>
          </a:xfrm>
          <a:prstGeom prst="rect">
            <a:avLst/>
          </a:prstGeom>
        </p:spPr>
        <p:txBody>
          <a:bodyPr/>
          <a:lstStyle/>
          <a:p>
            <a:r>
              <a:t>Title Text</a:t>
            </a:r>
          </a:p>
        </p:txBody>
      </p:sp>
      <p:sp>
        <p:nvSpPr>
          <p:cNvPr id="44" name="Body Level One…"/>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Rectangle"/>
          <p:cNvSpPr/>
          <p:nvPr/>
        </p:nvSpPr>
        <p:spPr>
          <a:xfrm>
            <a:off x="571500" y="1968500"/>
            <a:ext cx="5073394" cy="133"/>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age"/>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Title Text"/>
          <p:cNvSpPr txBox="1">
            <a:spLocks noGrp="1"/>
          </p:cNvSpPr>
          <p:nvPr>
            <p:ph type="title"/>
          </p:nvPr>
        </p:nvSpPr>
        <p:spPr>
          <a:xfrm>
            <a:off x="571500" y="330200"/>
            <a:ext cx="5080000" cy="1397000"/>
          </a:xfrm>
          <a:prstGeom prst="rect">
            <a:avLst/>
          </a:prstGeom>
        </p:spPr>
        <p:txBody>
          <a:bodyPr/>
          <a:lstStyle/>
          <a:p>
            <a:r>
              <a:t>Title Text</a:t>
            </a:r>
          </a:p>
        </p:txBody>
      </p:sp>
      <p:sp>
        <p:nvSpPr>
          <p:cNvPr id="72" name="Body Level One…"/>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xfrm>
            <a:off x="510743" y="9194800"/>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p:nvPr>
        </p:nvSpPr>
        <p:spPr>
          <a:xfrm>
            <a:off x="889000" y="889000"/>
            <a:ext cx="11214100" cy="7962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Rectangle"/>
          <p:cNvSpPr/>
          <p:nvPr/>
        </p:nvSpPr>
        <p:spPr>
          <a:xfrm>
            <a:off x="9055098" y="508000"/>
            <a:ext cx="128" cy="7975631"/>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Diamond"/>
          <p:cNvSpPr/>
          <p:nvPr/>
        </p:nvSpPr>
        <p:spPr>
          <a:xfrm>
            <a:off x="9055096" y="4464050"/>
            <a:ext cx="3448503" cy="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age"/>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Image"/>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Image"/>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Johnny Appleseed"/>
          <p:cNvSpPr>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Type a quote here.”"/>
          <p:cNvSpPr>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“Type a quote here.”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571500" y="1968500"/>
            <a:ext cx="11868106" cy="129"/>
          </a:xfrm>
          <a:prstGeom prst="rect">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itle Text"/>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4" name="Body Level One…"/>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268199" y="9194800"/>
            <a:ext cx="312015" cy="299822"/>
          </a:xfrm>
          <a:prstGeom prst="rect">
            <a:avLst/>
          </a:prstGeom>
          <a:ln w="12700">
            <a:miter lim="400000"/>
          </a:ln>
        </p:spPr>
        <p:txBody>
          <a:bodyPr wrap="none" lIns="50800" tIns="50800" rIns="50800" bIns="50800">
            <a:spAutoFit/>
          </a:bodyPr>
          <a:lstStyle>
            <a:lvl1pPr algn="r">
              <a:defRPr sz="14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28DCE44-A686-4172-BE60-849EE97E17F0}"/>
              </a:ext>
            </a:extLst>
          </p:cNvPr>
          <p:cNvPicPr>
            <a:picLocks noChangeAspect="1"/>
          </p:cNvPicPr>
          <p:nvPr/>
        </p:nvPicPr>
        <p:blipFill>
          <a:blip r:embed="rId2"/>
          <a:stretch>
            <a:fillRect/>
          </a:stretch>
        </p:blipFill>
        <p:spPr>
          <a:xfrm>
            <a:off x="6659188" y="340560"/>
            <a:ext cx="7084166" cy="9413040"/>
          </a:xfrm>
          <a:prstGeom prst="rect">
            <a:avLst/>
          </a:prstGeom>
        </p:spPr>
      </p:pic>
      <p:sp>
        <p:nvSpPr>
          <p:cNvPr id="2" name="Titel 1">
            <a:extLst>
              <a:ext uri="{FF2B5EF4-FFF2-40B4-BE49-F238E27FC236}">
                <a16:creationId xmlns:a16="http://schemas.microsoft.com/office/drawing/2014/main" id="{768B0BF4-CD25-4C0D-A02E-C0EB3B4F1B11}"/>
              </a:ext>
            </a:extLst>
          </p:cNvPr>
          <p:cNvSpPr>
            <a:spLocks noGrp="1"/>
          </p:cNvSpPr>
          <p:nvPr>
            <p:ph type="title"/>
          </p:nvPr>
        </p:nvSpPr>
        <p:spPr/>
        <p:txBody>
          <a:bodyPr/>
          <a:lstStyle/>
          <a:p>
            <a:r>
              <a:rPr lang="en-US" sz="5400" dirty="0">
                <a:latin typeface="Berlin Sans FB" panose="020E0602020502020306" pitchFamily="34" charset="0"/>
              </a:rPr>
              <a:t>Write like Max Weber!</a:t>
            </a:r>
            <a:br>
              <a:rPr lang="en-US" dirty="0">
                <a:latin typeface="Berlin Sans FB" panose="020E0602020502020306" pitchFamily="34" charset="0"/>
              </a:rPr>
            </a:br>
            <a:r>
              <a:rPr lang="en-US" sz="3600" dirty="0">
                <a:latin typeface="Berlin Sans FB" panose="020E0602020502020306" pitchFamily="34" charset="0"/>
              </a:rPr>
              <a:t>Academic Writing Workshop</a:t>
            </a:r>
            <a:br>
              <a:rPr lang="en-US" i="1" dirty="0">
                <a:latin typeface="Berlin Sans FB" panose="020E0602020502020306" pitchFamily="34" charset="0"/>
              </a:rPr>
            </a:br>
            <a:endParaRPr lang="en-US" i="1" dirty="0">
              <a:latin typeface="Berlin Sans FB" panose="020E0602020502020306" pitchFamily="34" charset="0"/>
            </a:endParaRPr>
          </a:p>
        </p:txBody>
      </p:sp>
      <p:sp>
        <p:nvSpPr>
          <p:cNvPr id="3" name="Textplatzhalter 2">
            <a:extLst>
              <a:ext uri="{FF2B5EF4-FFF2-40B4-BE49-F238E27FC236}">
                <a16:creationId xmlns:a16="http://schemas.microsoft.com/office/drawing/2014/main" id="{2FCD127F-CADF-47C4-82AA-87B1B2830160}"/>
              </a:ext>
            </a:extLst>
          </p:cNvPr>
          <p:cNvSpPr>
            <a:spLocks noGrp="1"/>
          </p:cNvSpPr>
          <p:nvPr>
            <p:ph type="body" sz="quarter" idx="1"/>
          </p:nvPr>
        </p:nvSpPr>
        <p:spPr/>
        <p:txBody>
          <a:bodyPr/>
          <a:lstStyle/>
          <a:p>
            <a:r>
              <a:rPr lang="de-DE" dirty="0">
                <a:latin typeface="Berlin Sans FB" panose="020E0602020502020306" pitchFamily="34" charset="0"/>
              </a:rPr>
              <a:t>GERM281 The German </a:t>
            </a:r>
            <a:r>
              <a:rPr lang="de-DE" dirty="0" err="1">
                <a:latin typeface="Berlin Sans FB" panose="020E0602020502020306" pitchFamily="34" charset="0"/>
              </a:rPr>
              <a:t>Idea</a:t>
            </a:r>
            <a:r>
              <a:rPr lang="de-DE" dirty="0">
                <a:latin typeface="Berlin Sans FB" panose="020E0602020502020306" pitchFamily="34" charset="0"/>
              </a:rPr>
              <a:t> </a:t>
            </a:r>
            <a:r>
              <a:rPr lang="de-DE" dirty="0" err="1">
                <a:latin typeface="Berlin Sans FB" panose="020E0602020502020306" pitchFamily="34" charset="0"/>
              </a:rPr>
              <a:t>of</a:t>
            </a:r>
            <a:r>
              <a:rPr lang="de-DE" dirty="0">
                <a:latin typeface="Berlin Sans FB" panose="020E0602020502020306" pitchFamily="34" charset="0"/>
              </a:rPr>
              <a:t> War</a:t>
            </a:r>
          </a:p>
          <a:p>
            <a:r>
              <a:rPr lang="de-DE" dirty="0">
                <a:latin typeface="Berlin Sans FB" panose="020E0602020502020306" pitchFamily="34" charset="0"/>
              </a:rPr>
              <a:t>April 30, 2021</a:t>
            </a:r>
            <a:endParaRPr lang="en-US" dirty="0">
              <a:latin typeface="Berlin Sans FB" panose="020E0602020502020306" pitchFamily="34" charset="0"/>
            </a:endParaRPr>
          </a:p>
        </p:txBody>
      </p:sp>
    </p:spTree>
    <p:extLst>
      <p:ext uri="{BB962C8B-B14F-4D97-AF65-F5344CB8AC3E}">
        <p14:creationId xmlns:p14="http://schemas.microsoft.com/office/powerpoint/2010/main" val="7599341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5D3D-82B2-E346-BF99-E69C2E5B3DA8}"/>
              </a:ext>
            </a:extLst>
          </p:cNvPr>
          <p:cNvSpPr>
            <a:spLocks noGrp="1"/>
          </p:cNvSpPr>
          <p:nvPr>
            <p:ph type="title"/>
          </p:nvPr>
        </p:nvSpPr>
        <p:spPr/>
        <p:txBody>
          <a:bodyPr>
            <a:normAutofit/>
          </a:bodyPr>
          <a:lstStyle/>
          <a:p>
            <a:r>
              <a:rPr lang="en-US" sz="6000" dirty="0">
                <a:solidFill>
                  <a:schemeClr val="bg2">
                    <a:lumMod val="20000"/>
                    <a:lumOff val="80000"/>
                  </a:schemeClr>
                </a:solidFill>
                <a:latin typeface="Berlin Sans FB" panose="020E0602020502020306" pitchFamily="34" charset="77"/>
              </a:rPr>
              <a:t>Learning Objectives</a:t>
            </a:r>
          </a:p>
        </p:txBody>
      </p:sp>
      <p:sp>
        <p:nvSpPr>
          <p:cNvPr id="3" name="Text Placeholder 2">
            <a:extLst>
              <a:ext uri="{FF2B5EF4-FFF2-40B4-BE49-F238E27FC236}">
                <a16:creationId xmlns:a16="http://schemas.microsoft.com/office/drawing/2014/main" id="{878A9BE2-9A8B-6A4C-A078-192AA19C5DC9}"/>
              </a:ext>
            </a:extLst>
          </p:cNvPr>
          <p:cNvSpPr>
            <a:spLocks noGrp="1"/>
          </p:cNvSpPr>
          <p:nvPr>
            <p:ph type="body" idx="1"/>
          </p:nvPr>
        </p:nvSpPr>
        <p:spPr>
          <a:xfrm>
            <a:off x="571500" y="2169746"/>
            <a:ext cx="11861800" cy="6667500"/>
          </a:xfrm>
        </p:spPr>
        <p:txBody>
          <a:bodyPr/>
          <a:lstStyle/>
          <a:p>
            <a:pPr marL="0" indent="0">
              <a:buNone/>
            </a:pPr>
            <a:r>
              <a:rPr lang="en-US" dirty="0">
                <a:solidFill>
                  <a:schemeClr val="bg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After </a:t>
            </a:r>
            <a:r>
              <a:rPr lang="en-US" dirty="0" err="1">
                <a:solidFill>
                  <a:schemeClr val="bg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todays‘s</a:t>
            </a:r>
            <a:r>
              <a:rPr lang="en-US" dirty="0">
                <a:solidFill>
                  <a:schemeClr val="bg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 session, we will be able to …</a:t>
            </a:r>
          </a:p>
          <a:p>
            <a:pPr marL="0" indent="0">
              <a:buNone/>
            </a:pPr>
            <a:r>
              <a:rPr lang="en-US" dirty="0">
                <a:solidFill>
                  <a:schemeClr val="bg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 understand function and basic architecture of paragraphs in academic writing.</a:t>
            </a:r>
          </a:p>
          <a:p>
            <a:pPr marL="0" indent="0">
              <a:buNone/>
            </a:pPr>
            <a:r>
              <a:rPr lang="en-US" dirty="0">
                <a:solidFill>
                  <a:schemeClr val="bg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 provide constructive feedback on their peers’ drafts.</a:t>
            </a:r>
          </a:p>
          <a:p>
            <a:pPr marL="0" indent="0">
              <a:buNone/>
            </a:pPr>
            <a:r>
              <a:rPr lang="en-US" dirty="0">
                <a:solidFill>
                  <a:schemeClr val="bg2">
                    <a:lumMod val="20000"/>
                    <a:lumOff val="80000"/>
                  </a:schemeClr>
                </a:solidFill>
                <a:latin typeface="Helvetica Neue" panose="02000503000000020004" pitchFamily="2" charset="0"/>
                <a:ea typeface="Helvetica Neue" panose="02000503000000020004" pitchFamily="2" charset="0"/>
                <a:cs typeface="Helvetica Neue" panose="02000503000000020004" pitchFamily="2" charset="0"/>
              </a:rPr>
              <a:t>... integrate constructive feedback into their writing.</a:t>
            </a:r>
          </a:p>
        </p:txBody>
      </p:sp>
    </p:spTree>
    <p:extLst>
      <p:ext uri="{BB962C8B-B14F-4D97-AF65-F5344CB8AC3E}">
        <p14:creationId xmlns:p14="http://schemas.microsoft.com/office/powerpoint/2010/main" val="5268319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KONTAKT | Komponistinnen">
            <a:extLst>
              <a:ext uri="{FF2B5EF4-FFF2-40B4-BE49-F238E27FC236}">
                <a16:creationId xmlns:a16="http://schemas.microsoft.com/office/drawing/2014/main" id="{B57EF131-C26D-164E-BBC4-2B9D6BC1E9D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2750" r="-2750"/>
          <a:stretch/>
        </p:blipFill>
        <p:spPr bwMode="auto">
          <a:xfrm>
            <a:off x="-395174" y="0"/>
            <a:ext cx="13795147"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36098A-B306-3F49-B386-5C82124A5AAC}"/>
              </a:ext>
            </a:extLst>
          </p:cNvPr>
          <p:cNvSpPr>
            <a:spLocks noGrp="1"/>
          </p:cNvSpPr>
          <p:nvPr>
            <p:ph type="title"/>
          </p:nvPr>
        </p:nvSpPr>
        <p:spPr/>
        <p:txBody>
          <a:bodyPr>
            <a:normAutofit/>
          </a:bodyPr>
          <a:lstStyle/>
          <a:p>
            <a:r>
              <a:rPr lang="en-US" sz="6000" b="1" dirty="0">
                <a:latin typeface="Berlin Sans FB Demi" panose="020E0602020502020306" pitchFamily="34" charset="77"/>
              </a:rPr>
              <a:t>Writing Workshop: Paragraphs</a:t>
            </a:r>
          </a:p>
        </p:txBody>
      </p:sp>
      <p:sp>
        <p:nvSpPr>
          <p:cNvPr id="3" name="Text Placeholder 2">
            <a:extLst>
              <a:ext uri="{FF2B5EF4-FFF2-40B4-BE49-F238E27FC236}">
                <a16:creationId xmlns:a16="http://schemas.microsoft.com/office/drawing/2014/main" id="{C37356C1-05B1-614C-884B-14F9F7F69A1C}"/>
              </a:ext>
            </a:extLst>
          </p:cNvPr>
          <p:cNvSpPr>
            <a:spLocks noGrp="1"/>
          </p:cNvSpPr>
          <p:nvPr>
            <p:ph type="body" idx="1"/>
          </p:nvPr>
        </p:nvSpPr>
        <p:spPr/>
        <p:txBody>
          <a:bodyPr/>
          <a:lstStyle/>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Choose one paragraph from your final paper draft that might need some work.</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Groups of 2-3 students, screen-share your paragraph. Read it out loud. Then your peers will give feedback.</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Give feedback according to the four leading question on the slide shared via google docs.</a:t>
            </a:r>
          </a:p>
        </p:txBody>
      </p:sp>
    </p:spTree>
    <p:extLst>
      <p:ext uri="{BB962C8B-B14F-4D97-AF65-F5344CB8AC3E}">
        <p14:creationId xmlns:p14="http://schemas.microsoft.com/office/powerpoint/2010/main" val="35168852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leine Ausstellung &quot;Historische Bürotechnik&quot;">
            <a:extLst>
              <a:ext uri="{FF2B5EF4-FFF2-40B4-BE49-F238E27FC236}">
                <a16:creationId xmlns:a16="http://schemas.microsoft.com/office/drawing/2014/main" id="{8F983EA6-EF0B-4D4F-9973-02C915DD79C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3973" t="-2798" r="-3973" b="-2798"/>
          <a:stretch/>
        </p:blipFill>
        <p:spPr bwMode="auto">
          <a:xfrm>
            <a:off x="-1" y="1"/>
            <a:ext cx="13522625" cy="10041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37356C1-05B1-614C-884B-14F9F7F69A1C}"/>
              </a:ext>
            </a:extLst>
          </p:cNvPr>
          <p:cNvSpPr>
            <a:spLocks noGrp="1"/>
          </p:cNvSpPr>
          <p:nvPr>
            <p:ph type="body" idx="1"/>
          </p:nvPr>
        </p:nvSpPr>
        <p:spPr/>
        <p:txBody>
          <a:bodyPr/>
          <a:lstStyle/>
          <a:p>
            <a:pPr marL="0" indent="0">
              <a:buNone/>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Some considerations regarding effective feedback:</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Writing is much more collaborative than we often assume. Giving and receiving feedback can help us understand our own writing better and look at our texts both as writers and readers.</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Respond with care. You’re reviewing a paragraph your peer spent a lot of time on. Thoughtful feedback is constructive, descriptive, positive, and supportive.</a:t>
            </a:r>
          </a:p>
        </p:txBody>
      </p:sp>
      <p:sp>
        <p:nvSpPr>
          <p:cNvPr id="2" name="Title 1">
            <a:extLst>
              <a:ext uri="{FF2B5EF4-FFF2-40B4-BE49-F238E27FC236}">
                <a16:creationId xmlns:a16="http://schemas.microsoft.com/office/drawing/2014/main" id="{C736098A-B306-3F49-B386-5C82124A5AAC}"/>
              </a:ext>
            </a:extLst>
          </p:cNvPr>
          <p:cNvSpPr>
            <a:spLocks noGrp="1"/>
          </p:cNvSpPr>
          <p:nvPr>
            <p:ph type="title"/>
          </p:nvPr>
        </p:nvSpPr>
        <p:spPr/>
        <p:txBody>
          <a:bodyPr>
            <a:normAutofit/>
          </a:bodyPr>
          <a:lstStyle/>
          <a:p>
            <a:r>
              <a:rPr lang="en-US" sz="6000" b="1" dirty="0">
                <a:latin typeface="Berlin Sans FB Demi" panose="020E0602020502020306" pitchFamily="34" charset="77"/>
              </a:rPr>
              <a:t>Writing Workshop: Paragraphs</a:t>
            </a:r>
          </a:p>
        </p:txBody>
      </p:sp>
    </p:spTree>
    <p:extLst>
      <p:ext uri="{BB962C8B-B14F-4D97-AF65-F5344CB8AC3E}">
        <p14:creationId xmlns:p14="http://schemas.microsoft.com/office/powerpoint/2010/main" val="23971460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reibmaschinen Schweiz - Swiss Typewriters">
            <a:extLst>
              <a:ext uri="{FF2B5EF4-FFF2-40B4-BE49-F238E27FC236}">
                <a16:creationId xmlns:a16="http://schemas.microsoft.com/office/drawing/2014/main" id="{8FE88CE3-0C3E-BD40-ADBB-B1DD8B3A626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3004800" cy="10455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37D19D3-440F-664B-A7DA-E9718C472861}"/>
              </a:ext>
            </a:extLst>
          </p:cNvPr>
          <p:cNvSpPr>
            <a:spLocks noGrp="1"/>
          </p:cNvSpPr>
          <p:nvPr>
            <p:ph type="body" idx="1"/>
          </p:nvPr>
        </p:nvSpPr>
        <p:spPr/>
        <p:txBody>
          <a:bodyPr/>
          <a:lstStyle/>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Does the paragraph start with a topic sentence?</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Does the paragraph stay on track to discuss the topic sentence? Are there sentences that move away from this focus?</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Does the paragraph provide evidence for its claims? Are quotations used effectively, i.e. do they contribute to the paragraph’s topic?</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Does the paragraph end convincingly? Does it build a bridge to the next one?</a:t>
            </a:r>
          </a:p>
          <a:p>
            <a:endParaRPr lang="en-US" dirty="0"/>
          </a:p>
          <a:p>
            <a:endParaRPr lang="en-US" dirty="0"/>
          </a:p>
        </p:txBody>
      </p:sp>
      <p:sp>
        <p:nvSpPr>
          <p:cNvPr id="2" name="Title 1">
            <a:extLst>
              <a:ext uri="{FF2B5EF4-FFF2-40B4-BE49-F238E27FC236}">
                <a16:creationId xmlns:a16="http://schemas.microsoft.com/office/drawing/2014/main" id="{35A2AEEB-5551-2349-86E8-A1536D1A5CB5}"/>
              </a:ext>
            </a:extLst>
          </p:cNvPr>
          <p:cNvSpPr>
            <a:spLocks noGrp="1"/>
          </p:cNvSpPr>
          <p:nvPr>
            <p:ph type="title"/>
          </p:nvPr>
        </p:nvSpPr>
        <p:spPr/>
        <p:txBody>
          <a:bodyPr>
            <a:normAutofit/>
          </a:bodyPr>
          <a:lstStyle/>
          <a:p>
            <a:r>
              <a:rPr lang="en-US" sz="6000" b="1" dirty="0">
                <a:latin typeface="Berlin Sans FB Demi" panose="020E0602020502020306" pitchFamily="34" charset="77"/>
              </a:rPr>
              <a:t>Writing Workshop: Paragraphs</a:t>
            </a:r>
          </a:p>
        </p:txBody>
      </p:sp>
    </p:spTree>
    <p:extLst>
      <p:ext uri="{BB962C8B-B14F-4D97-AF65-F5344CB8AC3E}">
        <p14:creationId xmlns:p14="http://schemas.microsoft.com/office/powerpoint/2010/main" val="20386196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tik 1914 Oliver No.5 Schreibmaschine">
            <a:extLst>
              <a:ext uri="{FF2B5EF4-FFF2-40B4-BE49-F238E27FC236}">
                <a16:creationId xmlns:a16="http://schemas.microsoft.com/office/drawing/2014/main" id="{BC96651D-A4C9-C940-BC41-B515ECE5D713}"/>
              </a:ext>
            </a:extLst>
          </p:cNvPr>
          <p:cNvPicPr>
            <a:picLocks noChangeAspect="1" noChangeArrowheads="1"/>
          </p:cNvPicPr>
          <p:nvPr/>
        </p:nvPicPr>
        <p:blipFill>
          <a:blip r:embed="rId3">
            <a:alphaModFix amt="19000"/>
            <a:extLst>
              <a:ext uri="{28A0092B-C50C-407E-A947-70E740481C1C}">
                <a14:useLocalDpi xmlns:a14="http://schemas.microsoft.com/office/drawing/2010/main" val="0"/>
              </a:ext>
            </a:extLst>
          </a:blip>
          <a:srcRect/>
          <a:stretch>
            <a:fillRect/>
          </a:stretch>
        </p:blipFill>
        <p:spPr bwMode="auto">
          <a:xfrm>
            <a:off x="1957137" y="0"/>
            <a:ext cx="9609221" cy="960922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A86FDF5-6A8F-DA4B-8DBB-DBC0CF6BAE25}"/>
              </a:ext>
            </a:extLst>
          </p:cNvPr>
          <p:cNvSpPr>
            <a:spLocks noGrp="1"/>
          </p:cNvSpPr>
          <p:nvPr>
            <p:ph type="body" idx="1"/>
          </p:nvPr>
        </p:nvSpPr>
        <p:spPr/>
        <p:txBody>
          <a:bodyPr/>
          <a:lstStyle/>
          <a:p>
            <a:pPr marL="0" indent="0">
              <a:buNone/>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What to do after you received feedback?</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Consider which comments were most helpful and edit your paragraph accordingly.</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Go through your essay and repeat this workflow for each paragraph. Be your own reader, or share your work with a friend.</a:t>
            </a:r>
          </a:p>
          <a:p>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When revising your essay, always consider whether every paragraph adds to the understanding of your main thesis statement.</a:t>
            </a:r>
          </a:p>
        </p:txBody>
      </p:sp>
      <p:sp>
        <p:nvSpPr>
          <p:cNvPr id="2" name="Title 1">
            <a:extLst>
              <a:ext uri="{FF2B5EF4-FFF2-40B4-BE49-F238E27FC236}">
                <a16:creationId xmlns:a16="http://schemas.microsoft.com/office/drawing/2014/main" id="{9536EBB8-D5EC-4C45-A5C4-EBFE4981362A}"/>
              </a:ext>
            </a:extLst>
          </p:cNvPr>
          <p:cNvSpPr>
            <a:spLocks noGrp="1"/>
          </p:cNvSpPr>
          <p:nvPr>
            <p:ph type="title"/>
          </p:nvPr>
        </p:nvSpPr>
        <p:spPr/>
        <p:txBody>
          <a:bodyPr>
            <a:normAutofit/>
          </a:bodyPr>
          <a:lstStyle/>
          <a:p>
            <a:r>
              <a:rPr lang="en-US" sz="6000" b="1" dirty="0">
                <a:latin typeface="Berlin Sans FB Demi" panose="020E0602020502020306" pitchFamily="34" charset="77"/>
              </a:rPr>
              <a:t>Writing Workshop: Paragraphs</a:t>
            </a:r>
          </a:p>
        </p:txBody>
      </p:sp>
    </p:spTree>
    <p:extLst>
      <p:ext uri="{BB962C8B-B14F-4D97-AF65-F5344CB8AC3E}">
        <p14:creationId xmlns:p14="http://schemas.microsoft.com/office/powerpoint/2010/main" val="42173338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1663</TotalTime>
  <Words>338</Words>
  <Application>Microsoft Macintosh PowerPoint</Application>
  <PresentationFormat>Custom</PresentationFormat>
  <Paragraphs>26</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Berlin Sans FB</vt:lpstr>
      <vt:lpstr>Berlin Sans FB Demi</vt:lpstr>
      <vt:lpstr>Helvetica</vt:lpstr>
      <vt:lpstr>Helvetica Neue</vt:lpstr>
      <vt:lpstr>Helvetica Neue Light</vt:lpstr>
      <vt:lpstr>Helvetica Neue Medium</vt:lpstr>
      <vt:lpstr>ModernPortfolio</vt:lpstr>
      <vt:lpstr>Write like Max Weber! Academic Writing Workshop </vt:lpstr>
      <vt:lpstr>Learning Objectives</vt:lpstr>
      <vt:lpstr>Writing Workshop: Paragraphs</vt:lpstr>
      <vt:lpstr>Writing Workshop: Paragraphs</vt:lpstr>
      <vt:lpstr>Writing Workshop: Paragraphs</vt:lpstr>
      <vt:lpstr>Writing Workshop: Paragraphs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Christoph Schmitz</cp:lastModifiedBy>
  <cp:revision>26</cp:revision>
  <dcterms:modified xsi:type="dcterms:W3CDTF">2022-06-12T15:17:15Z</dcterms:modified>
</cp:coreProperties>
</file>