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0"/>
  </p:notesMasterIdLst>
  <p:sldIdLst>
    <p:sldId id="256" r:id="rId2"/>
    <p:sldId id="257" r:id="rId3"/>
    <p:sldId id="258" r:id="rId4"/>
    <p:sldId id="259" r:id="rId5"/>
    <p:sldId id="260"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58"/>
    <p:restoredTop sz="95621"/>
  </p:normalViewPr>
  <p:slideViewPr>
    <p:cSldViewPr snapToGrid="0" snapToObjects="1">
      <p:cViewPr varScale="1">
        <p:scale>
          <a:sx n="88" d="100"/>
          <a:sy n="88" d="100"/>
        </p:scale>
        <p:origin x="176" y="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C6322-9D9C-0444-B494-8A380D3AC4D0}" type="datetimeFigureOut">
              <a:rPr lang="en-US" smtClean="0"/>
              <a:t>11/16/21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4E12ED-3507-3E44-8819-D06EA8B70804}" type="slidenum">
              <a:rPr lang="en-US" smtClean="0"/>
              <a:t>‹#›</a:t>
            </a:fld>
            <a:endParaRPr lang="en-US"/>
          </a:p>
        </p:txBody>
      </p:sp>
    </p:spTree>
    <p:extLst>
      <p:ext uri="{BB962C8B-B14F-4D97-AF65-F5344CB8AC3E}">
        <p14:creationId xmlns:p14="http://schemas.microsoft.com/office/powerpoint/2010/main" val="2883192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Studierende</a:t>
            </a:r>
            <a:r>
              <a:rPr lang="en-US" dirty="0"/>
              <a:t> discuss the question referring back to their HW (Part 1). 3-5 mins, then discuss briefly in Plenum.</a:t>
            </a:r>
          </a:p>
        </p:txBody>
      </p:sp>
      <p:sp>
        <p:nvSpPr>
          <p:cNvPr id="4" name="Slide Number Placeholder 3"/>
          <p:cNvSpPr>
            <a:spLocks noGrp="1"/>
          </p:cNvSpPr>
          <p:nvPr>
            <p:ph type="sldNum" sz="quarter" idx="5"/>
          </p:nvPr>
        </p:nvSpPr>
        <p:spPr/>
        <p:txBody>
          <a:bodyPr/>
          <a:lstStyle/>
          <a:p>
            <a:fld id="{434E12ED-3507-3E44-8819-D06EA8B70804}" type="slidenum">
              <a:rPr lang="en-US" smtClean="0"/>
              <a:t>3</a:t>
            </a:fld>
            <a:endParaRPr lang="en-US"/>
          </a:p>
        </p:txBody>
      </p:sp>
    </p:spTree>
    <p:extLst>
      <p:ext uri="{BB962C8B-B14F-4D97-AF65-F5344CB8AC3E}">
        <p14:creationId xmlns:p14="http://schemas.microsoft.com/office/powerpoint/2010/main" val="623549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discuss together. Have audio file open in order to replay single bits. Here is an overview:</a:t>
            </a:r>
            <a:br>
              <a:rPr lang="en-US" dirty="0"/>
            </a:br>
            <a:r>
              <a:rPr lang="en-US" dirty="0"/>
              <a:t>1. 00:20-00:30</a:t>
            </a:r>
          </a:p>
          <a:p>
            <a:r>
              <a:rPr lang="en-US" dirty="0"/>
              <a:t>2. </a:t>
            </a:r>
            <a:r>
              <a:rPr lang="en-US" dirty="0" err="1"/>
              <a:t>Wird</a:t>
            </a:r>
            <a:r>
              <a:rPr lang="en-US" dirty="0"/>
              <a:t> </a:t>
            </a:r>
            <a:r>
              <a:rPr lang="en-US" dirty="0" err="1"/>
              <a:t>nicht</a:t>
            </a:r>
            <a:r>
              <a:rPr lang="en-US" dirty="0"/>
              <a:t> direct </a:t>
            </a:r>
            <a:r>
              <a:rPr lang="en-US" dirty="0" err="1"/>
              <a:t>gesagt</a:t>
            </a:r>
            <a:r>
              <a:rPr lang="en-US" dirty="0"/>
              <a:t>. </a:t>
            </a:r>
            <a:r>
              <a:rPr lang="en-US" dirty="0" err="1"/>
              <a:t>Indirekt</a:t>
            </a:r>
            <a:r>
              <a:rPr lang="en-US" dirty="0"/>
              <a:t> </a:t>
            </a:r>
            <a:r>
              <a:rPr lang="en-US" dirty="0" err="1"/>
              <a:t>kann</a:t>
            </a:r>
            <a:r>
              <a:rPr lang="en-US" dirty="0"/>
              <a:t> man </a:t>
            </a:r>
            <a:r>
              <a:rPr lang="en-US" dirty="0" err="1"/>
              <a:t>wissen</a:t>
            </a:r>
            <a:r>
              <a:rPr lang="en-US" dirty="0"/>
              <a:t>: Deutschland.</a:t>
            </a:r>
          </a:p>
          <a:p>
            <a:r>
              <a:rPr lang="en-US" dirty="0"/>
              <a:t>3. 05:20-06:05.</a:t>
            </a:r>
          </a:p>
          <a:p>
            <a:r>
              <a:rPr lang="en-US" dirty="0"/>
              <a:t>4. 07:18-08:30</a:t>
            </a:r>
          </a:p>
          <a:p>
            <a:r>
              <a:rPr lang="en-US" dirty="0"/>
              <a:t>5. 08:36-09:37</a:t>
            </a:r>
          </a:p>
        </p:txBody>
      </p:sp>
      <p:sp>
        <p:nvSpPr>
          <p:cNvPr id="4" name="Slide Number Placeholder 3"/>
          <p:cNvSpPr>
            <a:spLocks noGrp="1"/>
          </p:cNvSpPr>
          <p:nvPr>
            <p:ph type="sldNum" sz="quarter" idx="5"/>
          </p:nvPr>
        </p:nvSpPr>
        <p:spPr/>
        <p:txBody>
          <a:bodyPr/>
          <a:lstStyle/>
          <a:p>
            <a:fld id="{434E12ED-3507-3E44-8819-D06EA8B70804}" type="slidenum">
              <a:rPr lang="en-US" smtClean="0"/>
              <a:t>4</a:t>
            </a:fld>
            <a:endParaRPr lang="en-US"/>
          </a:p>
        </p:txBody>
      </p:sp>
    </p:spTree>
    <p:extLst>
      <p:ext uri="{BB962C8B-B14F-4D97-AF65-F5344CB8AC3E}">
        <p14:creationId xmlns:p14="http://schemas.microsoft.com/office/powerpoint/2010/main" val="1185142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together How the sections at the beginning of the Podcast work!</a:t>
            </a:r>
          </a:p>
        </p:txBody>
      </p:sp>
      <p:sp>
        <p:nvSpPr>
          <p:cNvPr id="4" name="Slide Number Placeholder 3"/>
          <p:cNvSpPr>
            <a:spLocks noGrp="1"/>
          </p:cNvSpPr>
          <p:nvPr>
            <p:ph type="sldNum" sz="quarter" idx="5"/>
          </p:nvPr>
        </p:nvSpPr>
        <p:spPr/>
        <p:txBody>
          <a:bodyPr/>
          <a:lstStyle/>
          <a:p>
            <a:fld id="{434E12ED-3507-3E44-8819-D06EA8B70804}" type="slidenum">
              <a:rPr lang="en-US" smtClean="0"/>
              <a:t>5</a:t>
            </a:fld>
            <a:endParaRPr lang="en-US"/>
          </a:p>
        </p:txBody>
      </p:sp>
    </p:spTree>
    <p:extLst>
      <p:ext uri="{BB962C8B-B14F-4D97-AF65-F5344CB8AC3E}">
        <p14:creationId xmlns:p14="http://schemas.microsoft.com/office/powerpoint/2010/main" val="584631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discuss, again with their recording partner, what these sections do in terms of structure for the podcast. They have 5-7 minutes to formulate two or three sentences. Then have each group read one of their explanations.</a:t>
            </a:r>
          </a:p>
        </p:txBody>
      </p:sp>
      <p:sp>
        <p:nvSpPr>
          <p:cNvPr id="4" name="Slide Number Placeholder 3"/>
          <p:cNvSpPr>
            <a:spLocks noGrp="1"/>
          </p:cNvSpPr>
          <p:nvPr>
            <p:ph type="sldNum" sz="quarter" idx="5"/>
          </p:nvPr>
        </p:nvSpPr>
        <p:spPr/>
        <p:txBody>
          <a:bodyPr/>
          <a:lstStyle/>
          <a:p>
            <a:fld id="{434E12ED-3507-3E44-8819-D06EA8B70804}" type="slidenum">
              <a:rPr lang="en-US" smtClean="0"/>
              <a:t>6</a:t>
            </a:fld>
            <a:endParaRPr lang="en-US"/>
          </a:p>
        </p:txBody>
      </p:sp>
    </p:spTree>
    <p:extLst>
      <p:ext uri="{BB962C8B-B14F-4D97-AF65-F5344CB8AC3E}">
        <p14:creationId xmlns:p14="http://schemas.microsoft.com/office/powerpoint/2010/main" val="1562734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work in groups of two. It might be worthwhile to have them work with their eventual recording partner. Maybe the exercise at it is a bit contentious. We could do away with “</a:t>
            </a:r>
            <a:r>
              <a:rPr lang="en-US" dirty="0" err="1"/>
              <a:t>Klischee</a:t>
            </a:r>
            <a:r>
              <a:rPr lang="en-US" dirty="0"/>
              <a:t>” and just add “</a:t>
            </a:r>
            <a:r>
              <a:rPr lang="en-US" dirty="0" err="1"/>
              <a:t>Vermutungen</a:t>
            </a:r>
            <a:r>
              <a:rPr lang="en-US" dirty="0"/>
              <a:t>”, i.e. students just guess some characteristics of their partner and then they can talk about those.</a:t>
            </a:r>
          </a:p>
        </p:txBody>
      </p:sp>
      <p:sp>
        <p:nvSpPr>
          <p:cNvPr id="4" name="Slide Number Placeholder 3"/>
          <p:cNvSpPr>
            <a:spLocks noGrp="1"/>
          </p:cNvSpPr>
          <p:nvPr>
            <p:ph type="sldNum" sz="quarter" idx="5"/>
          </p:nvPr>
        </p:nvSpPr>
        <p:spPr/>
        <p:txBody>
          <a:bodyPr/>
          <a:lstStyle/>
          <a:p>
            <a:fld id="{434E12ED-3507-3E44-8819-D06EA8B70804}" type="slidenum">
              <a:rPr lang="en-US" smtClean="0"/>
              <a:t>7</a:t>
            </a:fld>
            <a:endParaRPr lang="en-US"/>
          </a:p>
        </p:txBody>
      </p:sp>
    </p:spTree>
    <p:extLst>
      <p:ext uri="{BB962C8B-B14F-4D97-AF65-F5344CB8AC3E}">
        <p14:creationId xmlns:p14="http://schemas.microsoft.com/office/powerpoint/2010/main" val="1150777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Rest of the session: Students pair up, again with their recording partner, and come up with their own rubric that they then can use at the beginning of their recording. This can get carried over to the beginning of the next session.</a:t>
            </a:r>
          </a:p>
        </p:txBody>
      </p:sp>
      <p:sp>
        <p:nvSpPr>
          <p:cNvPr id="4" name="Slide Number Placeholder 3"/>
          <p:cNvSpPr>
            <a:spLocks noGrp="1"/>
          </p:cNvSpPr>
          <p:nvPr>
            <p:ph type="sldNum" sz="quarter" idx="5"/>
          </p:nvPr>
        </p:nvSpPr>
        <p:spPr/>
        <p:txBody>
          <a:bodyPr/>
          <a:lstStyle/>
          <a:p>
            <a:fld id="{434E12ED-3507-3E44-8819-D06EA8B70804}" type="slidenum">
              <a:rPr lang="en-US" smtClean="0"/>
              <a:t>8</a:t>
            </a:fld>
            <a:endParaRPr lang="en-US"/>
          </a:p>
        </p:txBody>
      </p:sp>
    </p:spTree>
    <p:extLst>
      <p:ext uri="{BB962C8B-B14F-4D97-AF65-F5344CB8AC3E}">
        <p14:creationId xmlns:p14="http://schemas.microsoft.com/office/powerpoint/2010/main" val="2900275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D47D24-76EA-3547-9876-19266C3A3179}"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158268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47D24-76EA-3547-9876-19266C3A3179}"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1892325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D47D24-76EA-3547-9876-19266C3A3179}"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3935242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D47D24-76EA-3547-9876-19266C3A3179}" type="datetimeFigureOut">
              <a:rPr lang="en-US" smtClean="0"/>
              <a:t>11/11/21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178697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D47D24-76EA-3547-9876-19266C3A3179}" type="datetimeFigureOut">
              <a:rPr lang="en-US" smtClean="0"/>
              <a:t>11/11/21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613908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F9D47D24-76EA-3547-9876-19266C3A3179}" type="datetimeFigureOut">
              <a:rPr lang="en-US" smtClean="0"/>
              <a:t>11/11/21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667287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F9D47D24-76EA-3547-9876-19266C3A3179}" type="datetimeFigureOut">
              <a:rPr lang="en-US" smtClean="0"/>
              <a:t>11/11/21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FF9DB-78A5-3046-9EAF-24123F82EC0F}"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409298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D47D24-76EA-3547-9876-19266C3A3179}" type="datetimeFigureOut">
              <a:rPr lang="en-US" smtClean="0"/>
              <a:t>11/11/21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812916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D47D24-76EA-3547-9876-19266C3A3179}" type="datetimeFigureOut">
              <a:rPr lang="en-US" smtClean="0"/>
              <a:t>11/11/21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77145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F9D47D24-76EA-3547-9876-19266C3A3179}" type="datetimeFigureOut">
              <a:rPr lang="en-US" smtClean="0"/>
              <a:t>11/11/21</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1" name="Slide Number Placeholder 10"/>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4091067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9D47D24-76EA-3547-9876-19266C3A3179}" type="datetimeFigureOut">
              <a:rPr lang="en-US" smtClean="0"/>
              <a:t>11/11/21</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a:p>
        </p:txBody>
      </p:sp>
      <p:sp>
        <p:nvSpPr>
          <p:cNvPr id="10" name="Slide Number Placeholder 9"/>
          <p:cNvSpPr>
            <a:spLocks noGrp="1"/>
          </p:cNvSpPr>
          <p:nvPr>
            <p:ph type="sldNum" sz="quarter" idx="12"/>
          </p:nvPr>
        </p:nvSpPr>
        <p:spPr/>
        <p:txBody>
          <a:bodyPr/>
          <a:lstStyle/>
          <a:p>
            <a:fld id="{06FFF9DB-78A5-3046-9EAF-24123F82EC0F}" type="slidenum">
              <a:rPr lang="en-US" smtClean="0"/>
              <a:t>‹#›</a:t>
            </a:fld>
            <a:endParaRPr lang="en-US"/>
          </a:p>
        </p:txBody>
      </p:sp>
    </p:spTree>
    <p:extLst>
      <p:ext uri="{BB962C8B-B14F-4D97-AF65-F5344CB8AC3E}">
        <p14:creationId xmlns:p14="http://schemas.microsoft.com/office/powerpoint/2010/main" val="3671210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9D47D24-76EA-3547-9876-19266C3A3179}" type="datetimeFigureOut">
              <a:rPr lang="en-US" smtClean="0"/>
              <a:t>11/11/21</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06FFF9DB-78A5-3046-9EAF-24123F82EC0F}" type="slidenum">
              <a:rPr lang="en-US" smtClean="0"/>
              <a:t>‹#›</a:t>
            </a:fld>
            <a:endParaRPr lang="en-US"/>
          </a:p>
        </p:txBody>
      </p:sp>
    </p:spTree>
    <p:extLst>
      <p:ext uri="{BB962C8B-B14F-4D97-AF65-F5344CB8AC3E}">
        <p14:creationId xmlns:p14="http://schemas.microsoft.com/office/powerpoint/2010/main" val="32208857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ttps://www.flickr.com/photos/12549623@N00"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1026" name="Picture 2" descr="Microphone">
            <a:extLst>
              <a:ext uri="{FF2B5EF4-FFF2-40B4-BE49-F238E27FC236}">
                <a16:creationId xmlns:a16="http://schemas.microsoft.com/office/drawing/2014/main" id="{F18C326A-10A6-7C4C-8958-5BDC4064644A}"/>
              </a:ext>
            </a:extLst>
          </p:cNvPr>
          <p:cNvPicPr>
            <a:picLocks noChangeAspect="1" noChangeArrowheads="1"/>
          </p:cNvPicPr>
          <p:nvPr/>
        </p:nvPicPr>
        <p:blipFill rotWithShape="1">
          <a:blip r:embed="rId2">
            <a:alphaModFix amt="22000"/>
            <a:extLst>
              <a:ext uri="{28A0092B-C50C-407E-A947-70E740481C1C}">
                <a14:useLocalDpi xmlns:a14="http://schemas.microsoft.com/office/drawing/2010/main" val="0"/>
              </a:ext>
            </a:extLst>
          </a:blip>
          <a:srcRect t="9698" b="5716"/>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132D206C-3EE1-D74A-B21A-33E9523C41FE}"/>
              </a:ext>
            </a:extLst>
          </p:cNvPr>
          <p:cNvSpPr>
            <a:spLocks noGrp="1"/>
          </p:cNvSpPr>
          <p:nvPr>
            <p:ph type="subTitle" idx="1"/>
          </p:nvPr>
        </p:nvSpPr>
        <p:spPr>
          <a:xfrm>
            <a:off x="-234688" y="4768315"/>
            <a:ext cx="9144000" cy="1098395"/>
          </a:xfrm>
        </p:spPr>
        <p:txBody>
          <a:bodyPr>
            <a:normAutofit fontScale="92500" lnSpcReduction="20000"/>
          </a:bodyPr>
          <a:lstStyle/>
          <a:p>
            <a:r>
              <a:rPr lang="en-US" sz="3600" dirty="0">
                <a:solidFill>
                  <a:srgbClr val="FFFFFF"/>
                </a:solidFill>
              </a:rPr>
              <a:t>German 204</a:t>
            </a:r>
          </a:p>
          <a:p>
            <a:r>
              <a:rPr lang="en-US" sz="3600" dirty="0">
                <a:solidFill>
                  <a:srgbClr val="FFFFFF"/>
                </a:solidFill>
              </a:rPr>
              <a:t>Podcast &amp; </a:t>
            </a:r>
            <a:r>
              <a:rPr lang="en-US" sz="3600" dirty="0" err="1">
                <a:solidFill>
                  <a:srgbClr val="FFFFFF"/>
                </a:solidFill>
              </a:rPr>
              <a:t>Diversität</a:t>
            </a:r>
            <a:r>
              <a:rPr lang="en-US" sz="3600" dirty="0">
                <a:solidFill>
                  <a:srgbClr val="FFFFFF"/>
                </a:solidFill>
              </a:rPr>
              <a:t> in </a:t>
            </a:r>
            <a:r>
              <a:rPr lang="en-US" sz="3600" dirty="0" err="1">
                <a:solidFill>
                  <a:srgbClr val="FFFFFF"/>
                </a:solidFill>
              </a:rPr>
              <a:t>deutschen</a:t>
            </a:r>
            <a:r>
              <a:rPr lang="en-US" sz="3600" dirty="0">
                <a:solidFill>
                  <a:srgbClr val="FFFFFF"/>
                </a:solidFill>
              </a:rPr>
              <a:t> </a:t>
            </a:r>
            <a:r>
              <a:rPr lang="en-US" sz="3600" dirty="0" err="1">
                <a:solidFill>
                  <a:srgbClr val="FFFFFF"/>
                </a:solidFill>
              </a:rPr>
              <a:t>Medien</a:t>
            </a:r>
            <a:r>
              <a:rPr lang="en-US" sz="3600" dirty="0">
                <a:solidFill>
                  <a:srgbClr val="FFFFFF"/>
                </a:solidFill>
              </a:rPr>
              <a:t> II</a:t>
            </a:r>
          </a:p>
        </p:txBody>
      </p:sp>
      <p:sp>
        <p:nvSpPr>
          <p:cNvPr id="6" name="TextBox 5">
            <a:extLst>
              <a:ext uri="{FF2B5EF4-FFF2-40B4-BE49-F238E27FC236}">
                <a16:creationId xmlns:a16="http://schemas.microsoft.com/office/drawing/2014/main" id="{65C3CF36-3468-5A48-8444-BDEB546AFDC9}"/>
              </a:ext>
            </a:extLst>
          </p:cNvPr>
          <p:cNvSpPr txBox="1"/>
          <p:nvPr/>
        </p:nvSpPr>
        <p:spPr>
          <a:xfrm>
            <a:off x="9998764" y="367748"/>
            <a:ext cx="2117035" cy="276999"/>
          </a:xfrm>
          <a:prstGeom prst="rect">
            <a:avLst/>
          </a:prstGeom>
          <a:noFill/>
        </p:spPr>
        <p:txBody>
          <a:bodyPr wrap="square" rtlCol="0">
            <a:spAutoFit/>
          </a:bodyPr>
          <a:lstStyle/>
          <a:p>
            <a:r>
              <a:rPr lang="en-US" sz="1200" dirty="0"/>
              <a:t>© </a:t>
            </a:r>
            <a:r>
              <a:rPr lang="en-US" sz="1200" dirty="0" err="1">
                <a:hlinkClick r:id="rId3"/>
              </a:rPr>
              <a:t>visual.dichotomy</a:t>
            </a:r>
            <a:endParaRPr lang="en-US" sz="1200" dirty="0"/>
          </a:p>
        </p:txBody>
      </p:sp>
    </p:spTree>
    <p:extLst>
      <p:ext uri="{BB962C8B-B14F-4D97-AF65-F5344CB8AC3E}">
        <p14:creationId xmlns:p14="http://schemas.microsoft.com/office/powerpoint/2010/main" val="6983358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E5ED91-2EF2-5045-8285-0740A4BCF28A}"/>
              </a:ext>
            </a:extLst>
          </p:cNvPr>
          <p:cNvSpPr>
            <a:spLocks noGrp="1"/>
          </p:cNvSpPr>
          <p:nvPr>
            <p:ph idx="1"/>
          </p:nvPr>
        </p:nvSpPr>
        <p:spPr>
          <a:xfrm>
            <a:off x="4381995" y="2196935"/>
            <a:ext cx="7810005" cy="4661065"/>
          </a:xfrm>
        </p:spPr>
        <p:txBody>
          <a:bodyPr>
            <a:normAutofit/>
          </a:bodyPr>
          <a:lstStyle/>
          <a:p>
            <a:pPr marL="0" indent="0">
              <a:buNone/>
            </a:pPr>
            <a:r>
              <a:rPr lang="en-US" sz="2800" dirty="0" err="1"/>
              <a:t>Nach</a:t>
            </a:r>
            <a:r>
              <a:rPr lang="en-US" sz="2800" dirty="0"/>
              <a:t> </a:t>
            </a:r>
            <a:r>
              <a:rPr lang="en-US" sz="2800" dirty="0" err="1"/>
              <a:t>dieser</a:t>
            </a:r>
            <a:r>
              <a:rPr lang="en-US" sz="2800" dirty="0"/>
              <a:t> </a:t>
            </a:r>
            <a:r>
              <a:rPr lang="en-US" sz="2800" dirty="0" err="1"/>
              <a:t>Unterrichtseinheit</a:t>
            </a:r>
            <a:r>
              <a:rPr lang="en-US" sz="2800" dirty="0"/>
              <a:t> </a:t>
            </a:r>
            <a:r>
              <a:rPr lang="en-US" sz="2800" dirty="0" err="1"/>
              <a:t>können</a:t>
            </a:r>
            <a:r>
              <a:rPr lang="en-US" sz="2800" dirty="0"/>
              <a:t> Sie …</a:t>
            </a:r>
          </a:p>
          <a:p>
            <a:pPr marL="0" indent="0">
              <a:buNone/>
            </a:pPr>
            <a:endParaRPr lang="en-US" sz="2800" dirty="0"/>
          </a:p>
          <a:p>
            <a:pPr marL="0" indent="0">
              <a:buNone/>
            </a:pPr>
            <a:r>
              <a:rPr lang="en-US" sz="2800" dirty="0"/>
              <a:t>… </a:t>
            </a:r>
            <a:r>
              <a:rPr lang="en-US" sz="2800" dirty="0" err="1"/>
              <a:t>Unterschiede</a:t>
            </a:r>
            <a:r>
              <a:rPr lang="en-US" sz="2800" dirty="0"/>
              <a:t> </a:t>
            </a:r>
            <a:r>
              <a:rPr lang="en-US" sz="2800" dirty="0" err="1"/>
              <a:t>zwischen</a:t>
            </a:r>
            <a:r>
              <a:rPr lang="en-US" sz="2800" dirty="0"/>
              <a:t> Deutsch und </a:t>
            </a:r>
            <a:r>
              <a:rPr lang="en-US" sz="2800" dirty="0" err="1"/>
              <a:t>Österreichisch</a:t>
            </a:r>
            <a:r>
              <a:rPr lang="en-US" sz="2800" dirty="0"/>
              <a:t> </a:t>
            </a:r>
            <a:r>
              <a:rPr lang="en-US" sz="2800" dirty="0" err="1"/>
              <a:t>benennen</a:t>
            </a:r>
            <a:r>
              <a:rPr lang="en-US" sz="2800" dirty="0"/>
              <a:t>.</a:t>
            </a:r>
          </a:p>
          <a:p>
            <a:pPr marL="0" indent="0">
              <a:buNone/>
            </a:pPr>
            <a:r>
              <a:rPr lang="en-US" sz="2800" dirty="0"/>
              <a:t>… Podcasts </a:t>
            </a:r>
            <a:r>
              <a:rPr lang="en-US" sz="2800" dirty="0" err="1"/>
              <a:t>als</a:t>
            </a:r>
            <a:r>
              <a:rPr lang="en-US" sz="2800" dirty="0"/>
              <a:t> Teil </a:t>
            </a:r>
            <a:r>
              <a:rPr lang="en-US" sz="2800" dirty="0" err="1"/>
              <a:t>eines</a:t>
            </a:r>
            <a:r>
              <a:rPr lang="en-US" sz="2800" dirty="0"/>
              <a:t> </a:t>
            </a:r>
            <a:r>
              <a:rPr lang="en-US" sz="2800" dirty="0" err="1"/>
              <a:t>Netzwerkes</a:t>
            </a:r>
            <a:r>
              <a:rPr lang="en-US" sz="2800" dirty="0"/>
              <a:t> </a:t>
            </a:r>
            <a:r>
              <a:rPr lang="en-US" sz="2800" dirty="0" err="1"/>
              <a:t>beschreiben</a:t>
            </a:r>
            <a:r>
              <a:rPr lang="en-US" sz="2800" dirty="0"/>
              <a:t>. </a:t>
            </a:r>
          </a:p>
          <a:p>
            <a:pPr marL="0" indent="0">
              <a:buNone/>
            </a:pPr>
            <a:r>
              <a:rPr lang="en-US" sz="2800" dirty="0"/>
              <a:t>… </a:t>
            </a:r>
            <a:r>
              <a:rPr lang="en-US" sz="2800" dirty="0" err="1"/>
              <a:t>einen</a:t>
            </a:r>
            <a:r>
              <a:rPr lang="en-US" sz="2800" dirty="0"/>
              <a:t> </a:t>
            </a:r>
            <a:r>
              <a:rPr lang="en-US" sz="2800" dirty="0" err="1"/>
              <a:t>Podscast</a:t>
            </a:r>
            <a:r>
              <a:rPr lang="en-US" sz="2800" dirty="0"/>
              <a:t> </a:t>
            </a:r>
            <a:r>
              <a:rPr lang="en-US" sz="2800" dirty="0" err="1"/>
              <a:t>strukturieren</a:t>
            </a:r>
            <a:r>
              <a:rPr lang="en-US" sz="2800" dirty="0"/>
              <a:t>.</a:t>
            </a:r>
          </a:p>
        </p:txBody>
      </p:sp>
      <p:sp>
        <p:nvSpPr>
          <p:cNvPr id="4" name="TextBox 3">
            <a:extLst>
              <a:ext uri="{FF2B5EF4-FFF2-40B4-BE49-F238E27FC236}">
                <a16:creationId xmlns:a16="http://schemas.microsoft.com/office/drawing/2014/main" id="{56A4E193-C58F-7E40-A006-C154884308A3}"/>
              </a:ext>
            </a:extLst>
          </p:cNvPr>
          <p:cNvSpPr txBox="1"/>
          <p:nvPr/>
        </p:nvSpPr>
        <p:spPr>
          <a:xfrm>
            <a:off x="2483126" y="824947"/>
            <a:ext cx="8082170" cy="830997"/>
          </a:xfrm>
          <a:prstGeom prst="rect">
            <a:avLst/>
          </a:prstGeom>
          <a:noFill/>
        </p:spPr>
        <p:txBody>
          <a:bodyPr wrap="square" rtlCol="0">
            <a:spAutoFit/>
          </a:bodyPr>
          <a:lstStyle/>
          <a:p>
            <a:pPr algn="ctr"/>
            <a:r>
              <a:rPr lang="en-US" sz="4800" dirty="0" err="1"/>
              <a:t>Lernziele</a:t>
            </a:r>
            <a:endParaRPr lang="en-US" sz="4800" dirty="0"/>
          </a:p>
        </p:txBody>
      </p:sp>
      <p:pic>
        <p:nvPicPr>
          <p:cNvPr id="3074" name="Picture 2" descr="Network, Networking, Web, Communication, Internet">
            <a:extLst>
              <a:ext uri="{FF2B5EF4-FFF2-40B4-BE49-F238E27FC236}">
                <a16:creationId xmlns:a16="http://schemas.microsoft.com/office/drawing/2014/main" id="{B1E619C9-3F3C-904A-8221-655723F263B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8424" t="579" r="66" b="-1"/>
          <a:stretch/>
        </p:blipFill>
        <p:spPr bwMode="auto">
          <a:xfrm>
            <a:off x="0" y="0"/>
            <a:ext cx="344059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8764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A1289-B3FA-044F-9E1B-5A568543DD23}"/>
              </a:ext>
            </a:extLst>
          </p:cNvPr>
          <p:cNvSpPr>
            <a:spLocks noGrp="1"/>
          </p:cNvSpPr>
          <p:nvPr>
            <p:ph type="title"/>
          </p:nvPr>
        </p:nvSpPr>
        <p:spPr>
          <a:xfrm>
            <a:off x="2231136" y="408638"/>
            <a:ext cx="7729728" cy="1188720"/>
          </a:xfrm>
        </p:spPr>
        <p:txBody>
          <a:bodyPr/>
          <a:lstStyle/>
          <a:p>
            <a:r>
              <a:rPr lang="en-US" dirty="0" err="1"/>
              <a:t>Hausarbeit</a:t>
            </a:r>
            <a:r>
              <a:rPr lang="en-US" dirty="0"/>
              <a:t>: Podcast </a:t>
            </a:r>
            <a:r>
              <a:rPr lang="en-US" dirty="0" err="1"/>
              <a:t>als</a:t>
            </a:r>
            <a:r>
              <a:rPr lang="en-US" dirty="0"/>
              <a:t> </a:t>
            </a:r>
            <a:r>
              <a:rPr lang="en-US" dirty="0" err="1"/>
              <a:t>NEtzwerk</a:t>
            </a:r>
            <a:endParaRPr lang="en-US" dirty="0"/>
          </a:p>
        </p:txBody>
      </p:sp>
      <p:sp>
        <p:nvSpPr>
          <p:cNvPr id="3" name="Content Placeholder 2">
            <a:extLst>
              <a:ext uri="{FF2B5EF4-FFF2-40B4-BE49-F238E27FC236}">
                <a16:creationId xmlns:a16="http://schemas.microsoft.com/office/drawing/2014/main" id="{E0CDDF1C-E02F-584F-829E-1227D4B79953}"/>
              </a:ext>
            </a:extLst>
          </p:cNvPr>
          <p:cNvSpPr>
            <a:spLocks noGrp="1"/>
          </p:cNvSpPr>
          <p:nvPr>
            <p:ph idx="1"/>
          </p:nvPr>
        </p:nvSpPr>
        <p:spPr>
          <a:xfrm>
            <a:off x="125245" y="1806498"/>
            <a:ext cx="5185664" cy="4160101"/>
          </a:xfrm>
        </p:spPr>
        <p:txBody>
          <a:bodyPr>
            <a:noAutofit/>
          </a:bodyPr>
          <a:lstStyle/>
          <a:p>
            <a:r>
              <a:rPr lang="en-US" sz="2000" dirty="0"/>
              <a:t>An </a:t>
            </a:r>
            <a:r>
              <a:rPr lang="en-US" sz="2000" dirty="0" err="1"/>
              <a:t>welche</a:t>
            </a:r>
            <a:r>
              <a:rPr lang="en-US" sz="2000" dirty="0"/>
              <a:t> </a:t>
            </a:r>
            <a:r>
              <a:rPr lang="en-US" sz="2000" dirty="0" err="1"/>
              <a:t>Netzwerke</a:t>
            </a:r>
            <a:r>
              <a:rPr lang="en-US" sz="2000" dirty="0"/>
              <a:t> </a:t>
            </a:r>
            <a:r>
              <a:rPr lang="en-US" sz="2000" dirty="0" err="1"/>
              <a:t>denkt</a:t>
            </a:r>
            <a:r>
              <a:rPr lang="en-US" sz="2000" dirty="0"/>
              <a:t> Frank </a:t>
            </a:r>
            <a:r>
              <a:rPr lang="en-US" sz="2000" dirty="0" err="1"/>
              <a:t>bei</a:t>
            </a:r>
            <a:r>
              <a:rPr lang="en-US" sz="2000" dirty="0"/>
              <a:t> </a:t>
            </a:r>
            <a:r>
              <a:rPr lang="en-US" sz="2000" dirty="0" err="1"/>
              <a:t>Halbe</a:t>
            </a:r>
            <a:r>
              <a:rPr lang="en-US" sz="2000" dirty="0"/>
              <a:t> </a:t>
            </a:r>
            <a:r>
              <a:rPr lang="en-US" sz="2000" dirty="0" err="1"/>
              <a:t>Katoffl</a:t>
            </a:r>
            <a:r>
              <a:rPr lang="en-US" sz="2000" dirty="0"/>
              <a:t>?</a:t>
            </a:r>
          </a:p>
          <a:p>
            <a:pPr lvl="1"/>
            <a:r>
              <a:rPr lang="en-US" sz="1800" dirty="0" err="1"/>
              <a:t>Netzwerke</a:t>
            </a:r>
            <a:r>
              <a:rPr lang="en-US" sz="1800" dirty="0"/>
              <a:t> </a:t>
            </a:r>
            <a:r>
              <a:rPr lang="en-US" sz="1800" dirty="0" err="1"/>
              <a:t>bestimmter</a:t>
            </a:r>
            <a:r>
              <a:rPr lang="en-US" sz="1800" dirty="0"/>
              <a:t> </a:t>
            </a:r>
            <a:r>
              <a:rPr lang="en-US" sz="1800" dirty="0" err="1"/>
              <a:t>Immigranten</a:t>
            </a:r>
            <a:r>
              <a:rPr lang="en-US" sz="1800" dirty="0"/>
              <a:t>-Communities.</a:t>
            </a:r>
          </a:p>
          <a:p>
            <a:pPr lvl="1"/>
            <a:r>
              <a:rPr lang="en-US" sz="1800" dirty="0" err="1"/>
              <a:t>Netzwerke</a:t>
            </a:r>
            <a:r>
              <a:rPr lang="en-US" sz="1800" dirty="0"/>
              <a:t> von BPOC </a:t>
            </a:r>
            <a:r>
              <a:rPr lang="en-US" sz="1800" dirty="0" err="1"/>
              <a:t>im</a:t>
            </a:r>
            <a:r>
              <a:rPr lang="en-US" sz="1800" dirty="0"/>
              <a:t> </a:t>
            </a:r>
            <a:r>
              <a:rPr lang="en-US" sz="1800" dirty="0" err="1"/>
              <a:t>Allgemeinen</a:t>
            </a:r>
            <a:r>
              <a:rPr lang="en-US" sz="1800" dirty="0"/>
              <a:t>.</a:t>
            </a:r>
          </a:p>
          <a:p>
            <a:r>
              <a:rPr lang="en-US" sz="2000" dirty="0"/>
              <a:t>Wie </a:t>
            </a:r>
            <a:r>
              <a:rPr lang="en-US" sz="2000" dirty="0" err="1"/>
              <a:t>könnte</a:t>
            </a:r>
            <a:r>
              <a:rPr lang="en-US" sz="2000" dirty="0"/>
              <a:t> man Franks </a:t>
            </a:r>
            <a:r>
              <a:rPr lang="en-US" sz="2000" dirty="0" err="1"/>
              <a:t>Ziele</a:t>
            </a:r>
            <a:r>
              <a:rPr lang="en-US" sz="2000" dirty="0"/>
              <a:t> und Ideen </a:t>
            </a:r>
            <a:r>
              <a:rPr lang="en-US" sz="2000" dirty="0" err="1"/>
              <a:t>für</a:t>
            </a:r>
            <a:r>
              <a:rPr lang="en-US" sz="2000" dirty="0"/>
              <a:t> </a:t>
            </a:r>
            <a:r>
              <a:rPr lang="en-US" sz="2000" dirty="0" err="1"/>
              <a:t>Halbe</a:t>
            </a:r>
            <a:r>
              <a:rPr lang="en-US" sz="2000" dirty="0"/>
              <a:t> </a:t>
            </a:r>
            <a:r>
              <a:rPr lang="en-US" sz="2000" dirty="0" err="1"/>
              <a:t>Katoffl</a:t>
            </a:r>
            <a:r>
              <a:rPr lang="en-US" sz="2000" dirty="0"/>
              <a:t> am </a:t>
            </a:r>
            <a:r>
              <a:rPr lang="en-US" sz="2000" dirty="0" err="1"/>
              <a:t>besten</a:t>
            </a:r>
            <a:r>
              <a:rPr lang="en-US" sz="2000" dirty="0"/>
              <a:t> </a:t>
            </a:r>
            <a:r>
              <a:rPr lang="en-US" sz="2000" dirty="0" err="1"/>
              <a:t>beschreiben</a:t>
            </a:r>
            <a:r>
              <a:rPr lang="en-US" sz="2000" dirty="0"/>
              <a:t>?</a:t>
            </a:r>
          </a:p>
          <a:p>
            <a:pPr lvl="1"/>
            <a:r>
              <a:rPr lang="en-US" sz="1800" dirty="0" err="1"/>
              <a:t>Einen</a:t>
            </a:r>
            <a:r>
              <a:rPr lang="en-US" sz="1800" dirty="0"/>
              <a:t> </a:t>
            </a:r>
            <a:r>
              <a:rPr lang="en-US" sz="1800" dirty="0" err="1"/>
              <a:t>Erfahrungsaustausch</a:t>
            </a:r>
            <a:r>
              <a:rPr lang="en-US" sz="1800" dirty="0"/>
              <a:t> </a:t>
            </a:r>
            <a:r>
              <a:rPr lang="en-US" sz="1800" dirty="0" err="1"/>
              <a:t>zwischen</a:t>
            </a:r>
            <a:r>
              <a:rPr lang="en-US" sz="1800" dirty="0"/>
              <a:t> BPOC in Deutschland </a:t>
            </a:r>
            <a:r>
              <a:rPr lang="en-US" sz="1800" dirty="0" err="1"/>
              <a:t>ermöglichen</a:t>
            </a:r>
            <a:r>
              <a:rPr lang="en-US" sz="1800" dirty="0"/>
              <a:t>.</a:t>
            </a:r>
          </a:p>
          <a:p>
            <a:pPr lvl="1"/>
            <a:r>
              <a:rPr lang="en-US" sz="1800" dirty="0"/>
              <a:t>Das </a:t>
            </a:r>
            <a:r>
              <a:rPr lang="en-US" sz="1800" dirty="0" err="1"/>
              <a:t>Gefühl</a:t>
            </a:r>
            <a:r>
              <a:rPr lang="en-US" sz="1800" dirty="0"/>
              <a:t>, </a:t>
            </a:r>
            <a:r>
              <a:rPr lang="en-US" sz="1800" dirty="0" err="1"/>
              <a:t>zwischen</a:t>
            </a:r>
            <a:r>
              <a:rPr lang="en-US" sz="1800" dirty="0"/>
              <a:t> den </a:t>
            </a:r>
            <a:r>
              <a:rPr lang="en-US" sz="1800" dirty="0" err="1"/>
              <a:t>Stühlen</a:t>
            </a:r>
            <a:r>
              <a:rPr lang="en-US" sz="1800" dirty="0"/>
              <a:t> </a:t>
            </a:r>
            <a:r>
              <a:rPr lang="en-US" sz="1800" dirty="0" err="1"/>
              <a:t>zu</a:t>
            </a:r>
            <a:r>
              <a:rPr lang="en-US" sz="1800" dirty="0"/>
              <a:t> </a:t>
            </a:r>
            <a:r>
              <a:rPr lang="en-US" sz="1800" dirty="0" err="1"/>
              <a:t>sitzen</a:t>
            </a:r>
            <a:r>
              <a:rPr lang="en-US" sz="1800" dirty="0"/>
              <a:t>, </a:t>
            </a:r>
            <a:r>
              <a:rPr lang="en-US" sz="1800" dirty="0" err="1"/>
              <a:t>mit</a:t>
            </a:r>
            <a:r>
              <a:rPr lang="en-US" sz="1800" dirty="0"/>
              <a:t> </a:t>
            </a:r>
            <a:r>
              <a:rPr lang="en-US" sz="1800" dirty="0" err="1"/>
              <a:t>anderen</a:t>
            </a:r>
            <a:r>
              <a:rPr lang="en-US" sz="1800" dirty="0"/>
              <a:t> “</a:t>
            </a:r>
            <a:r>
              <a:rPr lang="en-US" sz="1800" dirty="0" err="1"/>
              <a:t>Halben</a:t>
            </a:r>
            <a:r>
              <a:rPr lang="en-US" sz="1800" dirty="0"/>
              <a:t> </a:t>
            </a:r>
            <a:r>
              <a:rPr lang="en-US" sz="1800" dirty="0" err="1"/>
              <a:t>Katoffln</a:t>
            </a:r>
            <a:r>
              <a:rPr lang="en-US" sz="1800" dirty="0"/>
              <a:t>” </a:t>
            </a:r>
            <a:r>
              <a:rPr lang="en-US" sz="1800" dirty="0" err="1"/>
              <a:t>besprechen</a:t>
            </a:r>
            <a:r>
              <a:rPr lang="en-US" sz="1800" dirty="0"/>
              <a:t>.</a:t>
            </a:r>
          </a:p>
          <a:p>
            <a:pPr lvl="1"/>
            <a:r>
              <a:rPr lang="en-US" sz="1800" dirty="0"/>
              <a:t>Der Podcast </a:t>
            </a:r>
            <a:r>
              <a:rPr lang="en-US" sz="1800" dirty="0" err="1"/>
              <a:t>ist</a:t>
            </a:r>
            <a:r>
              <a:rPr lang="en-US" sz="1800" dirty="0"/>
              <a:t> </a:t>
            </a:r>
            <a:r>
              <a:rPr lang="en-US" sz="1800" dirty="0" err="1"/>
              <a:t>nicht</a:t>
            </a:r>
            <a:r>
              <a:rPr lang="en-US" sz="1800" dirty="0"/>
              <a:t> </a:t>
            </a:r>
            <a:r>
              <a:rPr lang="en-US" sz="1800" dirty="0" err="1"/>
              <a:t>nur</a:t>
            </a:r>
            <a:r>
              <a:rPr lang="en-US" sz="1800" dirty="0"/>
              <a:t> </a:t>
            </a:r>
            <a:r>
              <a:rPr lang="en-US" sz="1800" dirty="0" err="1"/>
              <a:t>ein</a:t>
            </a:r>
            <a:r>
              <a:rPr lang="en-US" sz="1800" dirty="0"/>
              <a:t> </a:t>
            </a:r>
            <a:r>
              <a:rPr lang="en-US" sz="1800" dirty="0" err="1"/>
              <a:t>Geschäft</a:t>
            </a:r>
            <a:r>
              <a:rPr lang="en-US" sz="1800" dirty="0"/>
              <a:t>. Ein </a:t>
            </a:r>
            <a:r>
              <a:rPr lang="en-US" sz="1800" dirty="0" err="1"/>
              <a:t>Ziel</a:t>
            </a:r>
            <a:r>
              <a:rPr lang="en-US" sz="1800" dirty="0"/>
              <a:t> </a:t>
            </a:r>
            <a:r>
              <a:rPr lang="en-US" sz="1800" dirty="0" err="1"/>
              <a:t>für</a:t>
            </a:r>
            <a:r>
              <a:rPr lang="en-US" sz="1800" dirty="0"/>
              <a:t> Frank </a:t>
            </a:r>
            <a:r>
              <a:rPr lang="en-US" sz="1800" dirty="0" err="1"/>
              <a:t>ist</a:t>
            </a:r>
            <a:r>
              <a:rPr lang="en-US" sz="1800" dirty="0"/>
              <a:t> es, </a:t>
            </a:r>
            <a:r>
              <a:rPr lang="en-US" sz="1800" dirty="0" err="1"/>
              <a:t>persönliche</a:t>
            </a:r>
            <a:r>
              <a:rPr lang="en-US" sz="1800" dirty="0"/>
              <a:t> </a:t>
            </a:r>
            <a:r>
              <a:rPr lang="en-US" sz="1800" dirty="0" err="1"/>
              <a:t>Beziehungen</a:t>
            </a:r>
            <a:r>
              <a:rPr lang="en-US" sz="1800" dirty="0"/>
              <a:t> </a:t>
            </a:r>
            <a:r>
              <a:rPr lang="en-US" sz="1800" dirty="0" err="1"/>
              <a:t>zu</a:t>
            </a:r>
            <a:r>
              <a:rPr lang="en-US" sz="1800" dirty="0"/>
              <a:t> </a:t>
            </a:r>
            <a:r>
              <a:rPr lang="en-US" sz="1800" dirty="0" err="1"/>
              <a:t>seinen</a:t>
            </a:r>
            <a:r>
              <a:rPr lang="en-US" sz="1800" dirty="0"/>
              <a:t> </a:t>
            </a:r>
            <a:r>
              <a:rPr lang="en-US" sz="1800" dirty="0" err="1"/>
              <a:t>Gästen</a:t>
            </a:r>
            <a:r>
              <a:rPr lang="en-US" sz="1800" dirty="0"/>
              <a:t> </a:t>
            </a:r>
            <a:r>
              <a:rPr lang="en-US" sz="1800" dirty="0" err="1"/>
              <a:t>aufzubauen</a:t>
            </a:r>
            <a:r>
              <a:rPr lang="en-US" sz="1800" dirty="0"/>
              <a:t>.</a:t>
            </a:r>
          </a:p>
        </p:txBody>
      </p:sp>
      <p:pic>
        <p:nvPicPr>
          <p:cNvPr id="4098" name="Picture 2" descr="halbekatoffl.de">
            <a:extLst>
              <a:ext uri="{FF2B5EF4-FFF2-40B4-BE49-F238E27FC236}">
                <a16:creationId xmlns:a16="http://schemas.microsoft.com/office/drawing/2014/main" id="{FAFA1D37-C0D8-2047-91E8-DEDA03CA73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2807" y="3492119"/>
            <a:ext cx="6463948" cy="24744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297961A-583B-5F4B-A3F6-F857C6D3ECC8}"/>
              </a:ext>
            </a:extLst>
          </p:cNvPr>
          <p:cNvSpPr txBox="1"/>
          <p:nvPr/>
        </p:nvSpPr>
        <p:spPr>
          <a:xfrm>
            <a:off x="10280073" y="5689600"/>
            <a:ext cx="1786682" cy="276999"/>
          </a:xfrm>
          <a:prstGeom prst="rect">
            <a:avLst/>
          </a:prstGeom>
          <a:noFill/>
        </p:spPr>
        <p:txBody>
          <a:bodyPr wrap="square" rtlCol="0">
            <a:spAutoFit/>
          </a:bodyPr>
          <a:lstStyle/>
          <a:p>
            <a:r>
              <a:rPr lang="en-US" sz="1200" dirty="0"/>
              <a:t>© Frank </a:t>
            </a:r>
            <a:r>
              <a:rPr lang="en-US" sz="1200" dirty="0" err="1"/>
              <a:t>Joung</a:t>
            </a:r>
            <a:endParaRPr lang="en-US" sz="1200" dirty="0"/>
          </a:p>
        </p:txBody>
      </p:sp>
    </p:spTree>
    <p:extLst>
      <p:ext uri="{BB962C8B-B14F-4D97-AF65-F5344CB8AC3E}">
        <p14:creationId xmlns:p14="http://schemas.microsoft.com/office/powerpoint/2010/main" val="418689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0BB84-E7F2-474B-A41D-4975E06383D7}"/>
              </a:ext>
            </a:extLst>
          </p:cNvPr>
          <p:cNvSpPr>
            <a:spLocks noGrp="1"/>
          </p:cNvSpPr>
          <p:nvPr>
            <p:ph type="title"/>
          </p:nvPr>
        </p:nvSpPr>
        <p:spPr>
          <a:xfrm>
            <a:off x="804672" y="978776"/>
            <a:ext cx="5925310" cy="1174991"/>
          </a:xfrm>
        </p:spPr>
        <p:txBody>
          <a:bodyPr>
            <a:normAutofit/>
          </a:bodyPr>
          <a:lstStyle/>
          <a:p>
            <a:r>
              <a:rPr lang="en-US" sz="2400"/>
              <a:t>Nour Khelifi</a:t>
            </a:r>
          </a:p>
        </p:txBody>
      </p:sp>
      <p:sp>
        <p:nvSpPr>
          <p:cNvPr id="3" name="Content Placeholder 2">
            <a:extLst>
              <a:ext uri="{FF2B5EF4-FFF2-40B4-BE49-F238E27FC236}">
                <a16:creationId xmlns:a16="http://schemas.microsoft.com/office/drawing/2014/main" id="{ED9D3F8D-7CD3-104B-A396-BC0863E9DEAC}"/>
              </a:ext>
            </a:extLst>
          </p:cNvPr>
          <p:cNvSpPr>
            <a:spLocks noGrp="1"/>
          </p:cNvSpPr>
          <p:nvPr>
            <p:ph idx="1"/>
          </p:nvPr>
        </p:nvSpPr>
        <p:spPr>
          <a:xfrm>
            <a:off x="804672" y="2640692"/>
            <a:ext cx="5925310" cy="3255252"/>
          </a:xfrm>
        </p:spPr>
        <p:txBody>
          <a:bodyPr>
            <a:normAutofit/>
          </a:bodyPr>
          <a:lstStyle/>
          <a:p>
            <a:pPr marL="342900" indent="-342900">
              <a:buFont typeface="+mj-lt"/>
              <a:buAutoNum type="arabicPeriod"/>
            </a:pPr>
            <a:r>
              <a:rPr lang="en-US" dirty="0" err="1"/>
              <a:t>Woher</a:t>
            </a:r>
            <a:r>
              <a:rPr lang="en-US" dirty="0"/>
              <a:t> </a:t>
            </a:r>
            <a:r>
              <a:rPr lang="en-US" dirty="0" err="1"/>
              <a:t>kommt</a:t>
            </a:r>
            <a:r>
              <a:rPr lang="en-US" dirty="0"/>
              <a:t> Nour?</a:t>
            </a:r>
          </a:p>
          <a:p>
            <a:pPr marL="342900" indent="-342900">
              <a:buFont typeface="+mj-lt"/>
              <a:buAutoNum type="arabicPeriod"/>
            </a:pPr>
            <a:r>
              <a:rPr lang="en-US" dirty="0"/>
              <a:t>Wo </a:t>
            </a:r>
            <a:r>
              <a:rPr lang="en-US" dirty="0" err="1"/>
              <a:t>wohnt</a:t>
            </a:r>
            <a:r>
              <a:rPr lang="en-US" dirty="0"/>
              <a:t> </a:t>
            </a:r>
            <a:r>
              <a:rPr lang="en-US" dirty="0" err="1"/>
              <a:t>sie</a:t>
            </a:r>
            <a:r>
              <a:rPr lang="en-US" dirty="0"/>
              <a:t> </a:t>
            </a:r>
            <a:r>
              <a:rPr lang="en-US" dirty="0" err="1"/>
              <a:t>heute</a:t>
            </a:r>
            <a:r>
              <a:rPr lang="en-US" dirty="0"/>
              <a:t>?</a:t>
            </a:r>
          </a:p>
          <a:p>
            <a:pPr marL="342900" indent="-342900">
              <a:buFont typeface="+mj-lt"/>
              <a:buAutoNum type="arabicPeriod"/>
            </a:pPr>
            <a:r>
              <a:rPr lang="en-US" dirty="0" err="1"/>
              <a:t>Warum</a:t>
            </a:r>
            <a:r>
              <a:rPr lang="en-US" dirty="0"/>
              <a:t> </a:t>
            </a:r>
            <a:r>
              <a:rPr lang="en-US" dirty="0" err="1"/>
              <a:t>sind</a:t>
            </a:r>
            <a:r>
              <a:rPr lang="en-US" dirty="0"/>
              <a:t> </a:t>
            </a:r>
            <a:r>
              <a:rPr lang="en-US" dirty="0" err="1"/>
              <a:t>viele</a:t>
            </a:r>
            <a:r>
              <a:rPr lang="en-US" dirty="0"/>
              <a:t> Deutsche </a:t>
            </a:r>
            <a:r>
              <a:rPr lang="en-US" dirty="0" err="1"/>
              <a:t>überrascht</a:t>
            </a:r>
            <a:r>
              <a:rPr lang="en-US" dirty="0"/>
              <a:t>, </a:t>
            </a:r>
            <a:r>
              <a:rPr lang="en-US" dirty="0" err="1"/>
              <a:t>wenn</a:t>
            </a:r>
            <a:r>
              <a:rPr lang="en-US" dirty="0"/>
              <a:t> </a:t>
            </a:r>
            <a:r>
              <a:rPr lang="en-US" dirty="0" err="1"/>
              <a:t>sie</a:t>
            </a:r>
            <a:r>
              <a:rPr lang="en-US" dirty="0"/>
              <a:t> Nour </a:t>
            </a:r>
            <a:r>
              <a:rPr lang="en-US" dirty="0" err="1"/>
              <a:t>sprechen</a:t>
            </a:r>
            <a:r>
              <a:rPr lang="en-US" dirty="0"/>
              <a:t> </a:t>
            </a:r>
            <a:r>
              <a:rPr lang="en-US" dirty="0" err="1"/>
              <a:t>hören</a:t>
            </a:r>
            <a:r>
              <a:rPr lang="en-US" dirty="0"/>
              <a:t>?</a:t>
            </a:r>
          </a:p>
          <a:p>
            <a:pPr marL="342900" indent="-342900">
              <a:buFont typeface="+mj-lt"/>
              <a:buAutoNum type="arabicPeriod"/>
            </a:pPr>
            <a:r>
              <a:rPr lang="en-US" dirty="0" err="1"/>
              <a:t>Welche</a:t>
            </a:r>
            <a:r>
              <a:rPr lang="en-US" dirty="0"/>
              <a:t> </a:t>
            </a:r>
            <a:r>
              <a:rPr lang="en-US" dirty="0" err="1"/>
              <a:t>Wörter</a:t>
            </a:r>
            <a:r>
              <a:rPr lang="en-US" dirty="0"/>
              <a:t> </a:t>
            </a:r>
            <a:r>
              <a:rPr lang="en-US" dirty="0" err="1"/>
              <a:t>kannte</a:t>
            </a:r>
            <a:r>
              <a:rPr lang="en-US" dirty="0"/>
              <a:t> Nour </a:t>
            </a:r>
            <a:r>
              <a:rPr lang="en-US" dirty="0" err="1"/>
              <a:t>nicht</a:t>
            </a:r>
            <a:r>
              <a:rPr lang="en-US" dirty="0"/>
              <a:t>? </a:t>
            </a:r>
            <a:r>
              <a:rPr lang="en-US" dirty="0" err="1"/>
              <a:t>Welche</a:t>
            </a:r>
            <a:r>
              <a:rPr lang="en-US" dirty="0"/>
              <a:t> </a:t>
            </a:r>
            <a:r>
              <a:rPr lang="en-US" dirty="0" err="1"/>
              <a:t>Wörter</a:t>
            </a:r>
            <a:r>
              <a:rPr lang="en-US" dirty="0"/>
              <a:t> </a:t>
            </a:r>
            <a:r>
              <a:rPr lang="en-US" dirty="0" err="1"/>
              <a:t>benutzt</a:t>
            </a:r>
            <a:r>
              <a:rPr lang="en-US" dirty="0"/>
              <a:t> </a:t>
            </a:r>
            <a:r>
              <a:rPr lang="en-US" dirty="0" err="1"/>
              <a:t>sie</a:t>
            </a:r>
            <a:r>
              <a:rPr lang="en-US" dirty="0"/>
              <a:t>, die in Deutschland </a:t>
            </a:r>
            <a:r>
              <a:rPr lang="en-US" dirty="0" err="1"/>
              <a:t>niemand</a:t>
            </a:r>
            <a:r>
              <a:rPr lang="en-US" dirty="0"/>
              <a:t> </a:t>
            </a:r>
            <a:r>
              <a:rPr lang="en-US" dirty="0" err="1"/>
              <a:t>kennt</a:t>
            </a:r>
            <a:r>
              <a:rPr lang="en-US" dirty="0"/>
              <a:t>?</a:t>
            </a:r>
          </a:p>
          <a:p>
            <a:pPr marL="342900" indent="-342900">
              <a:buFont typeface="+mj-lt"/>
              <a:buAutoNum type="arabicPeriod"/>
            </a:pPr>
            <a:r>
              <a:rPr lang="en-US" dirty="0"/>
              <a:t>Was </a:t>
            </a:r>
            <a:r>
              <a:rPr lang="en-US" dirty="0" err="1"/>
              <a:t>ist</a:t>
            </a:r>
            <a:r>
              <a:rPr lang="en-US" dirty="0"/>
              <a:t> </a:t>
            </a:r>
            <a:r>
              <a:rPr lang="en-US" dirty="0" err="1"/>
              <a:t>passiert</a:t>
            </a:r>
            <a:r>
              <a:rPr lang="en-US" dirty="0"/>
              <a:t>, </a:t>
            </a:r>
            <a:r>
              <a:rPr lang="en-US" dirty="0" err="1"/>
              <a:t>als</a:t>
            </a:r>
            <a:r>
              <a:rPr lang="en-US" dirty="0"/>
              <a:t> Nour und </a:t>
            </a:r>
            <a:r>
              <a:rPr lang="en-US" dirty="0" err="1"/>
              <a:t>ihr</a:t>
            </a:r>
            <a:r>
              <a:rPr lang="en-US" dirty="0"/>
              <a:t> Mann </a:t>
            </a:r>
            <a:r>
              <a:rPr lang="en-US" dirty="0" err="1"/>
              <a:t>aus</a:t>
            </a:r>
            <a:r>
              <a:rPr lang="en-US" dirty="0"/>
              <a:t> dem </a:t>
            </a:r>
            <a:r>
              <a:rPr lang="en-US" dirty="0" err="1"/>
              <a:t>Standesamt</a:t>
            </a:r>
            <a:r>
              <a:rPr lang="en-US" dirty="0"/>
              <a:t> </a:t>
            </a:r>
            <a:r>
              <a:rPr lang="en-US" dirty="0" err="1"/>
              <a:t>gekommen</a:t>
            </a:r>
            <a:r>
              <a:rPr lang="en-US" dirty="0"/>
              <a:t> </a:t>
            </a:r>
            <a:r>
              <a:rPr lang="en-US" dirty="0" err="1"/>
              <a:t>sind</a:t>
            </a:r>
            <a:r>
              <a:rPr lang="en-US" dirty="0"/>
              <a:t>?</a:t>
            </a:r>
          </a:p>
        </p:txBody>
      </p:sp>
      <p:pic>
        <p:nvPicPr>
          <p:cNvPr id="2050" name="Picture 2">
            <a:extLst>
              <a:ext uri="{FF2B5EF4-FFF2-40B4-BE49-F238E27FC236}">
                <a16:creationId xmlns:a16="http://schemas.microsoft.com/office/drawing/2014/main" id="{64361825-92A9-DE45-A00E-96BA54F0C2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794" r="29294"/>
          <a:stretch/>
        </p:blipFill>
        <p:spPr bwMode="auto">
          <a:xfrm>
            <a:off x="7534655" y="0"/>
            <a:ext cx="4657345"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7489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8FDBB-75B1-F649-B257-705363BF15F9}"/>
              </a:ext>
            </a:extLst>
          </p:cNvPr>
          <p:cNvSpPr>
            <a:spLocks noGrp="1"/>
          </p:cNvSpPr>
          <p:nvPr>
            <p:ph type="title"/>
          </p:nvPr>
        </p:nvSpPr>
        <p:spPr>
          <a:xfrm>
            <a:off x="2308098" y="260357"/>
            <a:ext cx="7729728" cy="1188720"/>
          </a:xfrm>
        </p:spPr>
        <p:txBody>
          <a:bodyPr>
            <a:normAutofit/>
          </a:bodyPr>
          <a:lstStyle/>
          <a:p>
            <a:r>
              <a:rPr lang="en-US" dirty="0" err="1"/>
              <a:t>Einen</a:t>
            </a:r>
            <a:r>
              <a:rPr lang="en-US" dirty="0"/>
              <a:t> Podcast </a:t>
            </a:r>
            <a:r>
              <a:rPr lang="en-US" dirty="0" err="1"/>
              <a:t>strukturieren</a:t>
            </a:r>
            <a:endParaRPr lang="en-US" dirty="0"/>
          </a:p>
        </p:txBody>
      </p:sp>
      <p:sp>
        <p:nvSpPr>
          <p:cNvPr id="3" name="Content Placeholder 2">
            <a:extLst>
              <a:ext uri="{FF2B5EF4-FFF2-40B4-BE49-F238E27FC236}">
                <a16:creationId xmlns:a16="http://schemas.microsoft.com/office/drawing/2014/main" id="{4E35C3AD-E3C1-8A4E-A269-2DF684210C45}"/>
              </a:ext>
            </a:extLst>
          </p:cNvPr>
          <p:cNvSpPr>
            <a:spLocks noGrp="1"/>
          </p:cNvSpPr>
          <p:nvPr>
            <p:ph idx="1"/>
          </p:nvPr>
        </p:nvSpPr>
        <p:spPr>
          <a:xfrm>
            <a:off x="593124" y="1606378"/>
            <a:ext cx="5579838" cy="5152767"/>
          </a:xfrm>
        </p:spPr>
        <p:txBody>
          <a:bodyPr>
            <a:normAutofit/>
          </a:bodyPr>
          <a:lstStyle/>
          <a:p>
            <a:r>
              <a:rPr lang="en-US" sz="1900" dirty="0" err="1"/>
              <a:t>Welche</a:t>
            </a:r>
            <a:r>
              <a:rPr lang="en-US" sz="1900" dirty="0"/>
              <a:t> </a:t>
            </a:r>
            <a:r>
              <a:rPr lang="en-US" sz="1900" dirty="0" err="1"/>
              <a:t>beiden</a:t>
            </a:r>
            <a:r>
              <a:rPr lang="en-US" sz="1900" dirty="0"/>
              <a:t> </a:t>
            </a:r>
            <a:r>
              <a:rPr lang="en-US" sz="1900" dirty="0" err="1"/>
              <a:t>Rubriken</a:t>
            </a:r>
            <a:r>
              <a:rPr lang="en-US" sz="1900" dirty="0"/>
              <a:t> </a:t>
            </a:r>
            <a:r>
              <a:rPr lang="en-US" sz="1900" dirty="0" err="1"/>
              <a:t>gibt</a:t>
            </a:r>
            <a:r>
              <a:rPr lang="en-US" sz="1900" dirty="0"/>
              <a:t> es am </a:t>
            </a:r>
            <a:r>
              <a:rPr lang="en-US" sz="1900" dirty="0" err="1"/>
              <a:t>Anfang</a:t>
            </a:r>
            <a:r>
              <a:rPr lang="en-US" sz="1900" dirty="0"/>
              <a:t> der </a:t>
            </a:r>
            <a:r>
              <a:rPr lang="en-US" sz="1900" dirty="0" err="1"/>
              <a:t>Folge</a:t>
            </a:r>
            <a:r>
              <a:rPr lang="en-US" sz="1900" dirty="0"/>
              <a:t> von </a:t>
            </a:r>
            <a:r>
              <a:rPr lang="en-US" sz="1900" dirty="0" err="1"/>
              <a:t>Halbe</a:t>
            </a:r>
            <a:r>
              <a:rPr lang="en-US" sz="1900" dirty="0"/>
              <a:t> </a:t>
            </a:r>
            <a:r>
              <a:rPr lang="en-US" sz="1900" dirty="0" err="1"/>
              <a:t>Katoffl</a:t>
            </a:r>
            <a:r>
              <a:rPr lang="en-US" sz="1900" dirty="0"/>
              <a:t>?</a:t>
            </a:r>
          </a:p>
          <a:p>
            <a:pPr lvl="1"/>
            <a:r>
              <a:rPr lang="en-US" sz="1800" dirty="0" err="1"/>
              <a:t>Passkontrolle</a:t>
            </a:r>
            <a:r>
              <a:rPr lang="en-US" sz="1800" dirty="0"/>
              <a:t>.</a:t>
            </a:r>
          </a:p>
          <a:p>
            <a:pPr lvl="1"/>
            <a:r>
              <a:rPr lang="en-US" sz="1800" dirty="0" err="1"/>
              <a:t>Klischeecheck</a:t>
            </a:r>
            <a:r>
              <a:rPr lang="en-US" sz="1800" dirty="0"/>
              <a:t>.</a:t>
            </a:r>
            <a:br>
              <a:rPr lang="en-US" sz="1800" dirty="0"/>
            </a:br>
            <a:endParaRPr lang="en-US" sz="1800" dirty="0"/>
          </a:p>
          <a:p>
            <a:r>
              <a:rPr lang="en-US" sz="1900" dirty="0"/>
              <a:t>Was </a:t>
            </a:r>
            <a:r>
              <a:rPr lang="en-US" sz="1900" dirty="0" err="1"/>
              <a:t>passiert</a:t>
            </a:r>
            <a:r>
              <a:rPr lang="en-US" sz="1900" dirty="0"/>
              <a:t> </a:t>
            </a:r>
            <a:r>
              <a:rPr lang="en-US" sz="1900" dirty="0" err="1"/>
              <a:t>bei</a:t>
            </a:r>
            <a:r>
              <a:rPr lang="en-US" sz="1900" dirty="0"/>
              <a:t> der </a:t>
            </a:r>
            <a:r>
              <a:rPr lang="en-US" sz="1900" dirty="0" err="1"/>
              <a:t>Passkontrolle</a:t>
            </a:r>
            <a:r>
              <a:rPr lang="en-US" sz="1900" dirty="0"/>
              <a:t>?</a:t>
            </a:r>
          </a:p>
          <a:p>
            <a:pPr lvl="1"/>
            <a:r>
              <a:rPr lang="en-US" sz="1800" dirty="0"/>
              <a:t>Nour </a:t>
            </a:r>
            <a:r>
              <a:rPr lang="en-US" sz="1800" dirty="0" err="1"/>
              <a:t>zeigt</a:t>
            </a:r>
            <a:r>
              <a:rPr lang="en-US" sz="1800" dirty="0"/>
              <a:t> Frank </a:t>
            </a:r>
            <a:r>
              <a:rPr lang="en-US" sz="1800" dirty="0" err="1"/>
              <a:t>ihren</a:t>
            </a:r>
            <a:r>
              <a:rPr lang="en-US" sz="1800" dirty="0"/>
              <a:t> </a:t>
            </a:r>
            <a:r>
              <a:rPr lang="en-US" sz="1800" dirty="0" err="1"/>
              <a:t>Personalausweis</a:t>
            </a:r>
            <a:r>
              <a:rPr lang="en-US" sz="1800" dirty="0"/>
              <a:t>, Frank </a:t>
            </a:r>
            <a:r>
              <a:rPr lang="en-US" sz="1800" dirty="0" err="1"/>
              <a:t>liest</a:t>
            </a:r>
            <a:r>
              <a:rPr lang="en-US" sz="1800" dirty="0"/>
              <a:t> die </a:t>
            </a:r>
            <a:r>
              <a:rPr lang="en-US" sz="1800" dirty="0" err="1"/>
              <a:t>Informationen</a:t>
            </a:r>
            <a:r>
              <a:rPr lang="en-US" sz="1800" dirty="0"/>
              <a:t> </a:t>
            </a:r>
            <a:r>
              <a:rPr lang="en-US" sz="1800" dirty="0" err="1"/>
              <a:t>darauf</a:t>
            </a:r>
            <a:r>
              <a:rPr lang="en-US" sz="1800" dirty="0"/>
              <a:t> </a:t>
            </a:r>
            <a:r>
              <a:rPr lang="en-US" sz="1800" dirty="0" err="1"/>
              <a:t>vor</a:t>
            </a:r>
            <a:r>
              <a:rPr lang="en-US" sz="1800" dirty="0"/>
              <a:t> und </a:t>
            </a:r>
            <a:r>
              <a:rPr lang="en-US" sz="1800" dirty="0" err="1"/>
              <a:t>stellt</a:t>
            </a:r>
            <a:r>
              <a:rPr lang="en-US" sz="1800" dirty="0"/>
              <a:t> </a:t>
            </a:r>
            <a:r>
              <a:rPr lang="en-US" sz="1800" dirty="0" err="1"/>
              <a:t>ein</a:t>
            </a:r>
            <a:r>
              <a:rPr lang="en-US" sz="1800" dirty="0"/>
              <a:t> </a:t>
            </a:r>
            <a:r>
              <a:rPr lang="en-US" sz="1800" dirty="0" err="1"/>
              <a:t>paar</a:t>
            </a:r>
            <a:r>
              <a:rPr lang="en-US" sz="1800" dirty="0"/>
              <a:t> </a:t>
            </a:r>
            <a:r>
              <a:rPr lang="en-US" sz="1800" dirty="0" err="1"/>
              <a:t>Fragen</a:t>
            </a:r>
            <a:r>
              <a:rPr lang="en-US" sz="1800" dirty="0"/>
              <a:t>.</a:t>
            </a:r>
            <a:br>
              <a:rPr lang="en-US" sz="1800" dirty="0"/>
            </a:br>
            <a:endParaRPr lang="en-US" sz="1800" dirty="0"/>
          </a:p>
          <a:p>
            <a:r>
              <a:rPr lang="en-US" sz="1900" dirty="0"/>
              <a:t>Wie </a:t>
            </a:r>
            <a:r>
              <a:rPr lang="en-US" sz="1900" dirty="0" err="1"/>
              <a:t>funktioniert</a:t>
            </a:r>
            <a:r>
              <a:rPr lang="en-US" sz="1900" dirty="0"/>
              <a:t> der </a:t>
            </a:r>
            <a:r>
              <a:rPr lang="en-US" sz="1900" dirty="0" err="1"/>
              <a:t>Klischeecheck</a:t>
            </a:r>
            <a:r>
              <a:rPr lang="en-US" sz="1900" dirty="0"/>
              <a:t>?</a:t>
            </a:r>
          </a:p>
          <a:p>
            <a:pPr lvl="1"/>
            <a:r>
              <a:rPr lang="en-US" sz="1800" dirty="0"/>
              <a:t>Frank hat </a:t>
            </a:r>
            <a:r>
              <a:rPr lang="en-US" sz="1800" dirty="0" err="1"/>
              <a:t>sich</a:t>
            </a:r>
            <a:r>
              <a:rPr lang="en-US" sz="1800" dirty="0"/>
              <a:t> Sieben </a:t>
            </a:r>
            <a:r>
              <a:rPr lang="en-US" sz="1800" dirty="0" err="1"/>
              <a:t>Klischees</a:t>
            </a:r>
            <a:r>
              <a:rPr lang="en-US" sz="1800" dirty="0"/>
              <a:t> </a:t>
            </a:r>
            <a:r>
              <a:rPr lang="en-US" sz="1800" dirty="0" err="1"/>
              <a:t>ausgedacht</a:t>
            </a:r>
            <a:r>
              <a:rPr lang="en-US" sz="1800" dirty="0"/>
              <a:t>, </a:t>
            </a:r>
            <a:r>
              <a:rPr lang="en-US" sz="1800" dirty="0" err="1"/>
              <a:t>mit</a:t>
            </a:r>
            <a:r>
              <a:rPr lang="en-US" sz="1800" dirty="0"/>
              <a:t> </a:t>
            </a:r>
            <a:r>
              <a:rPr lang="en-US" sz="1800" dirty="0" err="1"/>
              <a:t>denen</a:t>
            </a:r>
            <a:r>
              <a:rPr lang="en-US" sz="1800" dirty="0"/>
              <a:t> Nour of </a:t>
            </a:r>
            <a:r>
              <a:rPr lang="en-US" sz="1800" dirty="0" err="1"/>
              <a:t>konfrontiert</a:t>
            </a:r>
            <a:r>
              <a:rPr lang="en-US" sz="1800" dirty="0"/>
              <a:t> sein </a:t>
            </a:r>
            <a:r>
              <a:rPr lang="en-US" sz="1800" dirty="0" err="1"/>
              <a:t>könnte</a:t>
            </a:r>
            <a:r>
              <a:rPr lang="en-US" sz="1800" dirty="0"/>
              <a:t>. Er </a:t>
            </a:r>
            <a:r>
              <a:rPr lang="en-US" sz="1800" dirty="0" err="1"/>
              <a:t>liest</a:t>
            </a:r>
            <a:r>
              <a:rPr lang="en-US" sz="1800" dirty="0"/>
              <a:t> </a:t>
            </a:r>
            <a:r>
              <a:rPr lang="en-US" sz="1800" dirty="0" err="1"/>
              <a:t>sie</a:t>
            </a:r>
            <a:r>
              <a:rPr lang="en-US" sz="1800" dirty="0"/>
              <a:t> </a:t>
            </a:r>
            <a:r>
              <a:rPr lang="en-US" sz="1800" dirty="0" err="1"/>
              <a:t>vor</a:t>
            </a:r>
            <a:r>
              <a:rPr lang="en-US" sz="1800" dirty="0"/>
              <a:t>, und Nour </a:t>
            </a:r>
            <a:r>
              <a:rPr lang="en-US" sz="1800" dirty="0" err="1"/>
              <a:t>sagt</a:t>
            </a:r>
            <a:r>
              <a:rPr lang="en-US" sz="1800" dirty="0"/>
              <a:t>, </a:t>
            </a:r>
            <a:r>
              <a:rPr lang="en-US" sz="1800" dirty="0" err="1"/>
              <a:t>ob</a:t>
            </a:r>
            <a:r>
              <a:rPr lang="en-US" sz="1800" dirty="0"/>
              <a:t> das </a:t>
            </a:r>
            <a:r>
              <a:rPr lang="en-US" sz="1800" dirty="0" err="1"/>
              <a:t>Klischee</a:t>
            </a:r>
            <a:r>
              <a:rPr lang="en-US" sz="1800" dirty="0"/>
              <a:t> </a:t>
            </a:r>
            <a:r>
              <a:rPr lang="en-US" sz="1800" dirty="0" err="1"/>
              <a:t>stimmt</a:t>
            </a:r>
            <a:r>
              <a:rPr lang="en-US" sz="1800" dirty="0"/>
              <a:t>.</a:t>
            </a:r>
          </a:p>
        </p:txBody>
      </p:sp>
      <p:sp>
        <p:nvSpPr>
          <p:cNvPr id="5124" name="Rectangle 70">
            <a:extLst>
              <a:ext uri="{FF2B5EF4-FFF2-40B4-BE49-F238E27FC236}">
                <a16:creationId xmlns:a16="http://schemas.microsoft.com/office/drawing/2014/main" id="{C9E083CC-EF0C-45BF-93F2-B28EE38E1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8316" y="2743200"/>
            <a:ext cx="3622548" cy="2996827"/>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2" name="Picture 2" descr="Nour_Khelifi">
            <a:extLst>
              <a:ext uri="{FF2B5EF4-FFF2-40B4-BE49-F238E27FC236}">
                <a16:creationId xmlns:a16="http://schemas.microsoft.com/office/drawing/2014/main" id="{CF10BB99-57CD-B84F-9785-0327B4A1708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103" r="9601" b="-2"/>
          <a:stretch/>
        </p:blipFill>
        <p:spPr bwMode="auto">
          <a:xfrm>
            <a:off x="6503670" y="2854011"/>
            <a:ext cx="3291840" cy="2670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30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F8C41E-CFAF-5C46-A4D0-8504F4B419F7}"/>
              </a:ext>
            </a:extLst>
          </p:cNvPr>
          <p:cNvSpPr/>
          <p:nvPr/>
        </p:nvSpPr>
        <p:spPr>
          <a:xfrm>
            <a:off x="1572582" y="4792760"/>
            <a:ext cx="9046836" cy="1857205"/>
          </a:xfrm>
          <a:prstGeom prst="rect">
            <a:avLst/>
          </a:prstGeom>
          <a:solidFill>
            <a:schemeClr val="accent1">
              <a:alpha val="26729"/>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a:extLst>
              <a:ext uri="{FF2B5EF4-FFF2-40B4-BE49-F238E27FC236}">
                <a16:creationId xmlns:a16="http://schemas.microsoft.com/office/drawing/2014/main" id="{23F6DD6E-5AB5-164B-8815-996C34FAAF68}"/>
              </a:ext>
            </a:extLst>
          </p:cNvPr>
          <p:cNvSpPr>
            <a:spLocks noGrp="1"/>
          </p:cNvSpPr>
          <p:nvPr>
            <p:ph type="title"/>
          </p:nvPr>
        </p:nvSpPr>
        <p:spPr/>
        <p:txBody>
          <a:bodyPr>
            <a:normAutofit/>
          </a:bodyPr>
          <a:lstStyle/>
          <a:p>
            <a:r>
              <a:rPr lang="en-US" sz="3200" dirty="0" err="1"/>
              <a:t>Einen</a:t>
            </a:r>
            <a:r>
              <a:rPr lang="en-US" sz="3200" dirty="0"/>
              <a:t> Podcast </a:t>
            </a:r>
            <a:r>
              <a:rPr lang="en-US" sz="3200" dirty="0" err="1"/>
              <a:t>strukturieren</a:t>
            </a:r>
            <a:endParaRPr lang="en-US" sz="3200" dirty="0"/>
          </a:p>
        </p:txBody>
      </p:sp>
      <p:sp>
        <p:nvSpPr>
          <p:cNvPr id="3" name="Content Placeholder 2">
            <a:extLst>
              <a:ext uri="{FF2B5EF4-FFF2-40B4-BE49-F238E27FC236}">
                <a16:creationId xmlns:a16="http://schemas.microsoft.com/office/drawing/2014/main" id="{FC7246BC-FA36-4B43-B9AB-29F35D1C1158}"/>
              </a:ext>
            </a:extLst>
          </p:cNvPr>
          <p:cNvSpPr>
            <a:spLocks noGrp="1"/>
          </p:cNvSpPr>
          <p:nvPr>
            <p:ph idx="1"/>
          </p:nvPr>
        </p:nvSpPr>
        <p:spPr>
          <a:xfrm>
            <a:off x="1835371" y="2494276"/>
            <a:ext cx="9180286" cy="1843639"/>
          </a:xfrm>
        </p:spPr>
        <p:txBody>
          <a:bodyPr>
            <a:noAutofit/>
          </a:bodyPr>
          <a:lstStyle/>
          <a:p>
            <a:pPr marL="0" indent="0">
              <a:buNone/>
            </a:pPr>
            <a:r>
              <a:rPr lang="en-US" sz="2800" dirty="0" err="1"/>
              <a:t>Welche</a:t>
            </a:r>
            <a:r>
              <a:rPr lang="en-US" sz="2800" dirty="0"/>
              <a:t> </a:t>
            </a:r>
            <a:r>
              <a:rPr lang="en-US" sz="2800" dirty="0" err="1"/>
              <a:t>Funktion</a:t>
            </a:r>
            <a:r>
              <a:rPr lang="en-US" sz="2800" dirty="0"/>
              <a:t> </a:t>
            </a:r>
            <a:r>
              <a:rPr lang="en-US" sz="2800" dirty="0" err="1"/>
              <a:t>haben</a:t>
            </a:r>
            <a:r>
              <a:rPr lang="en-US" sz="2800" dirty="0"/>
              <a:t> die </a:t>
            </a:r>
            <a:r>
              <a:rPr lang="en-US" sz="2800" dirty="0" err="1"/>
              <a:t>zwei</a:t>
            </a:r>
            <a:r>
              <a:rPr lang="en-US" sz="2800" dirty="0"/>
              <a:t> </a:t>
            </a:r>
            <a:r>
              <a:rPr lang="en-US" sz="2800" dirty="0" err="1"/>
              <a:t>Rubriken</a:t>
            </a:r>
            <a:r>
              <a:rPr lang="en-US" sz="2800" dirty="0"/>
              <a:t>? </a:t>
            </a:r>
            <a:r>
              <a:rPr lang="en-US" sz="2800" dirty="0" err="1"/>
              <a:t>Diskutieren</a:t>
            </a:r>
            <a:r>
              <a:rPr lang="en-US" sz="2800" dirty="0"/>
              <a:t> Sie </a:t>
            </a:r>
            <a:r>
              <a:rPr lang="en-US" sz="2800" dirty="0" err="1"/>
              <a:t>zu</a:t>
            </a:r>
            <a:r>
              <a:rPr lang="en-US" sz="2800" dirty="0"/>
              <a:t> </a:t>
            </a:r>
            <a:r>
              <a:rPr lang="en-US" sz="2800" dirty="0" err="1"/>
              <a:t>zweit</a:t>
            </a:r>
            <a:r>
              <a:rPr lang="en-US" sz="2800" dirty="0"/>
              <a:t>!</a:t>
            </a:r>
          </a:p>
          <a:p>
            <a:pPr marL="0" indent="0">
              <a:buNone/>
            </a:pPr>
            <a:r>
              <a:rPr lang="en-US" sz="2800" dirty="0" err="1"/>
              <a:t>Einige</a:t>
            </a:r>
            <a:r>
              <a:rPr lang="en-US" sz="2800" dirty="0"/>
              <a:t> </a:t>
            </a:r>
            <a:r>
              <a:rPr lang="en-US" sz="2800" dirty="0" err="1"/>
              <a:t>Stichworte</a:t>
            </a:r>
            <a:r>
              <a:rPr lang="en-US" sz="2800" dirty="0"/>
              <a:t>, die </a:t>
            </a:r>
            <a:r>
              <a:rPr lang="en-US" sz="2800" dirty="0" err="1"/>
              <a:t>Ihnen</a:t>
            </a:r>
            <a:r>
              <a:rPr lang="en-US" sz="2800" dirty="0"/>
              <a:t> </a:t>
            </a:r>
            <a:r>
              <a:rPr lang="en-US" sz="2800" dirty="0" err="1"/>
              <a:t>helfen</a:t>
            </a:r>
            <a:r>
              <a:rPr lang="en-US" sz="2800" dirty="0"/>
              <a:t>:</a:t>
            </a:r>
          </a:p>
        </p:txBody>
      </p:sp>
      <p:sp>
        <p:nvSpPr>
          <p:cNvPr id="4" name="TextBox 3">
            <a:extLst>
              <a:ext uri="{FF2B5EF4-FFF2-40B4-BE49-F238E27FC236}">
                <a16:creationId xmlns:a16="http://schemas.microsoft.com/office/drawing/2014/main" id="{A5DECA2B-0388-DD4A-8099-E9422BEFC62E}"/>
              </a:ext>
            </a:extLst>
          </p:cNvPr>
          <p:cNvSpPr txBox="1"/>
          <p:nvPr/>
        </p:nvSpPr>
        <p:spPr>
          <a:xfrm>
            <a:off x="2191065" y="4897906"/>
            <a:ext cx="2861722" cy="461665"/>
          </a:xfrm>
          <a:prstGeom prst="rect">
            <a:avLst/>
          </a:prstGeom>
          <a:noFill/>
        </p:spPr>
        <p:txBody>
          <a:bodyPr wrap="square" rtlCol="0">
            <a:spAutoFit/>
          </a:bodyPr>
          <a:lstStyle/>
          <a:p>
            <a:r>
              <a:rPr lang="en-US" sz="2400" dirty="0" err="1"/>
              <a:t>einen</a:t>
            </a:r>
            <a:r>
              <a:rPr lang="en-US" sz="2400" dirty="0"/>
              <a:t> </a:t>
            </a:r>
            <a:r>
              <a:rPr lang="en-US" sz="2400" dirty="0" err="1"/>
              <a:t>Einstieg</a:t>
            </a:r>
            <a:r>
              <a:rPr lang="en-US" sz="2400" dirty="0"/>
              <a:t> </a:t>
            </a:r>
            <a:r>
              <a:rPr lang="en-US" sz="2400" dirty="0" err="1"/>
              <a:t>finden</a:t>
            </a:r>
            <a:endParaRPr lang="en-US" sz="2400" dirty="0"/>
          </a:p>
        </p:txBody>
      </p:sp>
      <p:sp>
        <p:nvSpPr>
          <p:cNvPr id="5" name="TextBox 4">
            <a:extLst>
              <a:ext uri="{FF2B5EF4-FFF2-40B4-BE49-F238E27FC236}">
                <a16:creationId xmlns:a16="http://schemas.microsoft.com/office/drawing/2014/main" id="{0370D499-6555-2042-B1C2-784F812F67FB}"/>
              </a:ext>
            </a:extLst>
          </p:cNvPr>
          <p:cNvSpPr txBox="1"/>
          <p:nvPr/>
        </p:nvSpPr>
        <p:spPr>
          <a:xfrm>
            <a:off x="8539755" y="4972270"/>
            <a:ext cx="2005173" cy="461665"/>
          </a:xfrm>
          <a:prstGeom prst="rect">
            <a:avLst/>
          </a:prstGeom>
          <a:noFill/>
        </p:spPr>
        <p:txBody>
          <a:bodyPr wrap="square" rtlCol="0">
            <a:spAutoFit/>
          </a:bodyPr>
          <a:lstStyle/>
          <a:p>
            <a:r>
              <a:rPr lang="en-US" sz="2400" dirty="0"/>
              <a:t>der Humor</a:t>
            </a:r>
          </a:p>
        </p:txBody>
      </p:sp>
      <p:sp>
        <p:nvSpPr>
          <p:cNvPr id="6" name="TextBox 5">
            <a:extLst>
              <a:ext uri="{FF2B5EF4-FFF2-40B4-BE49-F238E27FC236}">
                <a16:creationId xmlns:a16="http://schemas.microsoft.com/office/drawing/2014/main" id="{55622279-457C-EE43-8A80-E793CB6280FC}"/>
              </a:ext>
            </a:extLst>
          </p:cNvPr>
          <p:cNvSpPr txBox="1"/>
          <p:nvPr/>
        </p:nvSpPr>
        <p:spPr>
          <a:xfrm>
            <a:off x="4661667" y="5473391"/>
            <a:ext cx="2005173" cy="461665"/>
          </a:xfrm>
          <a:prstGeom prst="rect">
            <a:avLst/>
          </a:prstGeom>
          <a:noFill/>
        </p:spPr>
        <p:txBody>
          <a:bodyPr wrap="square" rtlCol="0">
            <a:spAutoFit/>
          </a:bodyPr>
          <a:lstStyle/>
          <a:p>
            <a:r>
              <a:rPr lang="en-US" sz="2400" dirty="0"/>
              <a:t>die Stimmung</a:t>
            </a:r>
          </a:p>
        </p:txBody>
      </p:sp>
      <p:sp>
        <p:nvSpPr>
          <p:cNvPr id="7" name="TextBox 6">
            <a:extLst>
              <a:ext uri="{FF2B5EF4-FFF2-40B4-BE49-F238E27FC236}">
                <a16:creationId xmlns:a16="http://schemas.microsoft.com/office/drawing/2014/main" id="{D4ECC3DF-940E-F144-A099-D5D5954C6E34}"/>
              </a:ext>
            </a:extLst>
          </p:cNvPr>
          <p:cNvSpPr txBox="1"/>
          <p:nvPr/>
        </p:nvSpPr>
        <p:spPr>
          <a:xfrm>
            <a:off x="6847622" y="5704224"/>
            <a:ext cx="3697306" cy="830997"/>
          </a:xfrm>
          <a:prstGeom prst="rect">
            <a:avLst/>
          </a:prstGeom>
          <a:noFill/>
        </p:spPr>
        <p:txBody>
          <a:bodyPr wrap="square" rtlCol="0">
            <a:spAutoFit/>
          </a:bodyPr>
          <a:lstStyle/>
          <a:p>
            <a:r>
              <a:rPr lang="en-US" sz="2400" dirty="0" err="1"/>
              <a:t>persönliche</a:t>
            </a:r>
            <a:r>
              <a:rPr lang="en-US" sz="2400" dirty="0"/>
              <a:t> </a:t>
            </a:r>
            <a:r>
              <a:rPr lang="en-US" sz="2400" dirty="0" err="1"/>
              <a:t>Beziehung</a:t>
            </a:r>
            <a:r>
              <a:rPr lang="en-US" sz="2400" dirty="0"/>
              <a:t> </a:t>
            </a:r>
            <a:r>
              <a:rPr lang="en-US" sz="2400" dirty="0" err="1"/>
              <a:t>aufbauen</a:t>
            </a:r>
            <a:endParaRPr lang="en-US" sz="2400" dirty="0"/>
          </a:p>
        </p:txBody>
      </p:sp>
      <p:sp>
        <p:nvSpPr>
          <p:cNvPr id="8" name="TextBox 7">
            <a:extLst>
              <a:ext uri="{FF2B5EF4-FFF2-40B4-BE49-F238E27FC236}">
                <a16:creationId xmlns:a16="http://schemas.microsoft.com/office/drawing/2014/main" id="{B590C68F-4053-084F-89E8-69EF05127789}"/>
              </a:ext>
            </a:extLst>
          </p:cNvPr>
          <p:cNvSpPr txBox="1"/>
          <p:nvPr/>
        </p:nvSpPr>
        <p:spPr>
          <a:xfrm>
            <a:off x="3257953" y="6138579"/>
            <a:ext cx="3990676" cy="461665"/>
          </a:xfrm>
          <a:prstGeom prst="rect">
            <a:avLst/>
          </a:prstGeom>
          <a:noFill/>
        </p:spPr>
        <p:txBody>
          <a:bodyPr wrap="square" rtlCol="0">
            <a:spAutoFit/>
          </a:bodyPr>
          <a:lstStyle/>
          <a:p>
            <a:r>
              <a:rPr lang="en-US" sz="2400" dirty="0" err="1"/>
              <a:t>Erfahrungen</a:t>
            </a:r>
            <a:r>
              <a:rPr lang="en-US" sz="2400" dirty="0"/>
              <a:t> </a:t>
            </a:r>
            <a:r>
              <a:rPr lang="en-US" sz="2400" dirty="0" err="1"/>
              <a:t>austauschen</a:t>
            </a:r>
            <a:endParaRPr lang="en-US" sz="2400" dirty="0"/>
          </a:p>
        </p:txBody>
      </p:sp>
      <p:sp>
        <p:nvSpPr>
          <p:cNvPr id="9" name="TextBox 8">
            <a:extLst>
              <a:ext uri="{FF2B5EF4-FFF2-40B4-BE49-F238E27FC236}">
                <a16:creationId xmlns:a16="http://schemas.microsoft.com/office/drawing/2014/main" id="{F4DE8953-92BD-F347-9B33-AE6F6245E5A9}"/>
              </a:ext>
            </a:extLst>
          </p:cNvPr>
          <p:cNvSpPr txBox="1"/>
          <p:nvPr/>
        </p:nvSpPr>
        <p:spPr>
          <a:xfrm>
            <a:off x="5740844" y="4886090"/>
            <a:ext cx="2506707" cy="461665"/>
          </a:xfrm>
          <a:prstGeom prst="rect">
            <a:avLst/>
          </a:prstGeom>
          <a:noFill/>
        </p:spPr>
        <p:txBody>
          <a:bodyPr wrap="square" rtlCol="0">
            <a:spAutoFit/>
          </a:bodyPr>
          <a:lstStyle/>
          <a:p>
            <a:r>
              <a:rPr lang="en-US" sz="2400" dirty="0" err="1"/>
              <a:t>sich</a:t>
            </a:r>
            <a:r>
              <a:rPr lang="en-US" sz="2400" dirty="0"/>
              <a:t> </a:t>
            </a:r>
            <a:r>
              <a:rPr lang="en-US" sz="2400" dirty="0" err="1"/>
              <a:t>kennenlernen</a:t>
            </a:r>
            <a:endParaRPr lang="en-US" sz="2400" dirty="0"/>
          </a:p>
        </p:txBody>
      </p:sp>
      <p:sp>
        <p:nvSpPr>
          <p:cNvPr id="10" name="TextBox 9">
            <a:extLst>
              <a:ext uri="{FF2B5EF4-FFF2-40B4-BE49-F238E27FC236}">
                <a16:creationId xmlns:a16="http://schemas.microsoft.com/office/drawing/2014/main" id="{E1C79EAA-B3EA-7A45-8B12-695F7D36E2A7}"/>
              </a:ext>
            </a:extLst>
          </p:cNvPr>
          <p:cNvSpPr txBox="1"/>
          <p:nvPr/>
        </p:nvSpPr>
        <p:spPr>
          <a:xfrm>
            <a:off x="1902096" y="5652235"/>
            <a:ext cx="2487826" cy="461665"/>
          </a:xfrm>
          <a:prstGeom prst="rect">
            <a:avLst/>
          </a:prstGeom>
          <a:noFill/>
        </p:spPr>
        <p:txBody>
          <a:bodyPr wrap="square" rtlCol="0">
            <a:spAutoFit/>
          </a:bodyPr>
          <a:lstStyle/>
          <a:p>
            <a:r>
              <a:rPr lang="en-US" sz="2400" dirty="0"/>
              <a:t>das </a:t>
            </a:r>
            <a:r>
              <a:rPr lang="en-US" sz="2400" dirty="0" err="1"/>
              <a:t>Eis</a:t>
            </a:r>
            <a:r>
              <a:rPr lang="en-US" sz="2400" dirty="0"/>
              <a:t> </a:t>
            </a:r>
            <a:r>
              <a:rPr lang="en-US" sz="2400" dirty="0" err="1"/>
              <a:t>brechen</a:t>
            </a:r>
            <a:endParaRPr lang="en-US" sz="2400" dirty="0"/>
          </a:p>
        </p:txBody>
      </p:sp>
    </p:spTree>
    <p:extLst>
      <p:ext uri="{BB962C8B-B14F-4D97-AF65-F5344CB8AC3E}">
        <p14:creationId xmlns:p14="http://schemas.microsoft.com/office/powerpoint/2010/main" val="3404079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85A1D0-DA3C-6141-958C-3D58BCBBAE3E}"/>
              </a:ext>
            </a:extLst>
          </p:cNvPr>
          <p:cNvSpPr>
            <a:spLocks noGrp="1"/>
          </p:cNvSpPr>
          <p:nvPr>
            <p:ph idx="1"/>
          </p:nvPr>
        </p:nvSpPr>
        <p:spPr>
          <a:xfrm>
            <a:off x="6223538" y="167408"/>
            <a:ext cx="5781964" cy="6523183"/>
          </a:xfrm>
        </p:spPr>
        <p:txBody>
          <a:bodyPr anchor="ctr">
            <a:normAutofit fontScale="77500" lnSpcReduction="20000"/>
          </a:bodyPr>
          <a:lstStyle/>
          <a:p>
            <a:pPr marL="0" indent="0">
              <a:lnSpc>
                <a:spcPct val="170000"/>
              </a:lnSpc>
              <a:buNone/>
            </a:pPr>
            <a:r>
              <a:rPr lang="en-US" sz="2300" dirty="0" err="1"/>
              <a:t>Arbeiten</a:t>
            </a:r>
            <a:r>
              <a:rPr lang="en-US" sz="2300" dirty="0"/>
              <a:t> Sie in Teams </a:t>
            </a:r>
            <a:r>
              <a:rPr lang="en-US" sz="2300" dirty="0" err="1"/>
              <a:t>zu</a:t>
            </a:r>
            <a:r>
              <a:rPr lang="en-US" sz="2300" dirty="0"/>
              <a:t> </a:t>
            </a:r>
            <a:r>
              <a:rPr lang="en-US" sz="2300" dirty="0" err="1"/>
              <a:t>zweit</a:t>
            </a:r>
            <a:r>
              <a:rPr lang="en-US" sz="2300" dirty="0"/>
              <a:t>:</a:t>
            </a:r>
          </a:p>
          <a:p>
            <a:pPr lvl="1">
              <a:lnSpc>
                <a:spcPct val="170000"/>
              </a:lnSpc>
            </a:pPr>
            <a:r>
              <a:rPr lang="en-US" sz="2300" dirty="0" err="1"/>
              <a:t>Fragen</a:t>
            </a:r>
            <a:r>
              <a:rPr lang="en-US" sz="2300" dirty="0"/>
              <a:t> Sie </a:t>
            </a:r>
            <a:r>
              <a:rPr lang="en-US" sz="2300" dirty="0" err="1"/>
              <a:t>Ihre</a:t>
            </a:r>
            <a:r>
              <a:rPr lang="en-US" sz="2300" dirty="0"/>
              <a:t>*n Partner*in, </a:t>
            </a:r>
            <a:r>
              <a:rPr lang="en-US" sz="2300" dirty="0" err="1"/>
              <a:t>woher</a:t>
            </a:r>
            <a:r>
              <a:rPr lang="en-US" sz="2300" dirty="0"/>
              <a:t> er*</a:t>
            </a:r>
            <a:r>
              <a:rPr lang="en-US" sz="2300" dirty="0" err="1"/>
              <a:t>sie</a:t>
            </a:r>
            <a:r>
              <a:rPr lang="en-US" sz="2300" dirty="0"/>
              <a:t> </a:t>
            </a:r>
            <a:r>
              <a:rPr lang="en-US" sz="2300" dirty="0" err="1"/>
              <a:t>kommt</a:t>
            </a:r>
            <a:r>
              <a:rPr lang="en-US" sz="2300" dirty="0"/>
              <a:t>. </a:t>
            </a:r>
            <a:r>
              <a:rPr lang="en-US" sz="2300" dirty="0" err="1"/>
              <a:t>Aus</a:t>
            </a:r>
            <a:r>
              <a:rPr lang="en-US" sz="2300" dirty="0"/>
              <a:t> </a:t>
            </a:r>
            <a:r>
              <a:rPr lang="en-US" sz="2300" dirty="0" err="1"/>
              <a:t>welchem</a:t>
            </a:r>
            <a:r>
              <a:rPr lang="en-US" sz="2300" dirty="0"/>
              <a:t> Land, </a:t>
            </a:r>
            <a:r>
              <a:rPr lang="en-US" sz="2300" dirty="0" err="1"/>
              <a:t>aus</a:t>
            </a:r>
            <a:r>
              <a:rPr lang="en-US" sz="2300" dirty="0"/>
              <a:t> </a:t>
            </a:r>
            <a:r>
              <a:rPr lang="en-US" sz="2300" dirty="0" err="1"/>
              <a:t>welchem</a:t>
            </a:r>
            <a:r>
              <a:rPr lang="en-US" sz="2300" dirty="0"/>
              <a:t> </a:t>
            </a:r>
            <a:r>
              <a:rPr lang="en-US" sz="2300" dirty="0" err="1"/>
              <a:t>Staat</a:t>
            </a:r>
            <a:r>
              <a:rPr lang="en-US" sz="2300" dirty="0"/>
              <a:t>, </a:t>
            </a:r>
            <a:r>
              <a:rPr lang="en-US" sz="2300" dirty="0" err="1"/>
              <a:t>aus</a:t>
            </a:r>
            <a:r>
              <a:rPr lang="en-US" sz="2300" dirty="0"/>
              <a:t> </a:t>
            </a:r>
            <a:r>
              <a:rPr lang="en-US" sz="2300" dirty="0" err="1"/>
              <a:t>welcher</a:t>
            </a:r>
            <a:r>
              <a:rPr lang="en-US" sz="2300" dirty="0"/>
              <a:t> Stadt?</a:t>
            </a:r>
          </a:p>
          <a:p>
            <a:pPr lvl="1">
              <a:lnSpc>
                <a:spcPct val="170000"/>
              </a:lnSpc>
            </a:pPr>
            <a:r>
              <a:rPr lang="en-US" sz="2300" dirty="0"/>
              <a:t>Dann </a:t>
            </a:r>
            <a:r>
              <a:rPr lang="en-US" sz="2300" dirty="0" err="1"/>
              <a:t>haben</a:t>
            </a:r>
            <a:r>
              <a:rPr lang="en-US" sz="2300" dirty="0"/>
              <a:t> Sie 4 </a:t>
            </a:r>
            <a:r>
              <a:rPr lang="en-US" sz="2300" dirty="0" err="1"/>
              <a:t>Minuten</a:t>
            </a:r>
            <a:r>
              <a:rPr lang="en-US" sz="2300" dirty="0"/>
              <a:t> Zeit, </a:t>
            </a:r>
            <a:r>
              <a:rPr lang="en-US" sz="2300" dirty="0" err="1"/>
              <a:t>vier</a:t>
            </a:r>
            <a:r>
              <a:rPr lang="en-US" sz="2300" dirty="0"/>
              <a:t> </a:t>
            </a:r>
            <a:r>
              <a:rPr lang="en-US" sz="2300" dirty="0" err="1"/>
              <a:t>Klischees</a:t>
            </a:r>
            <a:r>
              <a:rPr lang="en-US" sz="2300" dirty="0"/>
              <a:t> </a:t>
            </a:r>
            <a:r>
              <a:rPr lang="en-US" sz="2300" dirty="0" err="1"/>
              <a:t>über</a:t>
            </a:r>
            <a:r>
              <a:rPr lang="en-US" sz="2300" dirty="0"/>
              <a:t> die </a:t>
            </a:r>
            <a:r>
              <a:rPr lang="en-US" sz="2300" dirty="0" err="1"/>
              <a:t>Herkunft</a:t>
            </a:r>
            <a:r>
              <a:rPr lang="en-US" sz="2300" dirty="0"/>
              <a:t> </a:t>
            </a:r>
            <a:r>
              <a:rPr lang="en-US" sz="2300" dirty="0" err="1"/>
              <a:t>Ihrer</a:t>
            </a:r>
            <a:r>
              <a:rPr lang="en-US" sz="2300" dirty="0"/>
              <a:t> </a:t>
            </a:r>
            <a:r>
              <a:rPr lang="en-US" sz="2300" dirty="0" err="1"/>
              <a:t>Partnerin</a:t>
            </a:r>
            <a:r>
              <a:rPr lang="en-US" sz="2300" dirty="0"/>
              <a:t>/</a:t>
            </a:r>
            <a:r>
              <a:rPr lang="en-US" sz="2300" dirty="0" err="1"/>
              <a:t>Ihres</a:t>
            </a:r>
            <a:r>
              <a:rPr lang="en-US" sz="2300" dirty="0"/>
              <a:t> Partners </a:t>
            </a:r>
            <a:r>
              <a:rPr lang="en-US" sz="2300" dirty="0" err="1"/>
              <a:t>aufzuschreiben</a:t>
            </a:r>
            <a:r>
              <a:rPr lang="en-US" sz="2300" dirty="0"/>
              <a:t>.</a:t>
            </a:r>
          </a:p>
          <a:p>
            <a:pPr lvl="1">
              <a:lnSpc>
                <a:spcPct val="170000"/>
              </a:lnSpc>
            </a:pPr>
            <a:r>
              <a:rPr lang="en-US" sz="2300" dirty="0"/>
              <a:t>Die </a:t>
            </a:r>
            <a:r>
              <a:rPr lang="en-US" sz="2300" dirty="0" err="1"/>
              <a:t>Klischees</a:t>
            </a:r>
            <a:r>
              <a:rPr lang="en-US" sz="2300" dirty="0"/>
              <a:t> </a:t>
            </a:r>
            <a:r>
              <a:rPr lang="en-US" sz="2300" dirty="0" err="1"/>
              <a:t>sind</a:t>
            </a:r>
            <a:r>
              <a:rPr lang="en-US" sz="2300" dirty="0"/>
              <a:t> </a:t>
            </a:r>
            <a:r>
              <a:rPr lang="en-US" sz="2300" dirty="0" err="1"/>
              <a:t>nicht</a:t>
            </a:r>
            <a:r>
              <a:rPr lang="en-US" sz="2300" dirty="0"/>
              <a:t> </a:t>
            </a:r>
            <a:r>
              <a:rPr lang="en-US" sz="2300" dirty="0" err="1"/>
              <a:t>Ihre</a:t>
            </a:r>
            <a:r>
              <a:rPr lang="en-US" sz="2300" dirty="0"/>
              <a:t> </a:t>
            </a:r>
            <a:r>
              <a:rPr lang="en-US" sz="2300" dirty="0" err="1"/>
              <a:t>eigenen</a:t>
            </a:r>
            <a:r>
              <a:rPr lang="en-US" sz="2300" dirty="0"/>
              <a:t> </a:t>
            </a:r>
            <a:r>
              <a:rPr lang="en-US" sz="2300" dirty="0" err="1"/>
              <a:t>Klischees</a:t>
            </a:r>
            <a:r>
              <a:rPr lang="en-US" sz="2300" dirty="0"/>
              <a:t>. </a:t>
            </a:r>
            <a:r>
              <a:rPr lang="en-US" sz="2300" dirty="0" err="1"/>
              <a:t>Schreiben</a:t>
            </a:r>
            <a:r>
              <a:rPr lang="en-US" sz="2300" dirty="0"/>
              <a:t> Sie auf, </a:t>
            </a:r>
            <a:r>
              <a:rPr lang="en-US" sz="2300" dirty="0" err="1"/>
              <a:t>welche</a:t>
            </a:r>
            <a:r>
              <a:rPr lang="en-US" sz="2300" dirty="0"/>
              <a:t> </a:t>
            </a:r>
            <a:r>
              <a:rPr lang="en-US" sz="2300" dirty="0" err="1"/>
              <a:t>Klischees</a:t>
            </a:r>
            <a:r>
              <a:rPr lang="en-US" sz="2300" dirty="0"/>
              <a:t> </a:t>
            </a:r>
            <a:r>
              <a:rPr lang="en-US" sz="2300" dirty="0" err="1"/>
              <a:t>andere</a:t>
            </a:r>
            <a:r>
              <a:rPr lang="en-US" sz="2300" dirty="0"/>
              <a:t> Menschen </a:t>
            </a:r>
            <a:r>
              <a:rPr lang="en-US" sz="2300" dirty="0" err="1"/>
              <a:t>über</a:t>
            </a:r>
            <a:r>
              <a:rPr lang="en-US" sz="2300" dirty="0"/>
              <a:t> </a:t>
            </a:r>
            <a:r>
              <a:rPr lang="en-US" sz="2300" dirty="0" err="1"/>
              <a:t>Ihre</a:t>
            </a:r>
            <a:r>
              <a:rPr lang="en-US" sz="2300" dirty="0"/>
              <a:t>*n Partner*in </a:t>
            </a:r>
            <a:r>
              <a:rPr lang="en-US" sz="2300" dirty="0" err="1"/>
              <a:t>haben</a:t>
            </a:r>
            <a:r>
              <a:rPr lang="en-US" sz="2300" dirty="0"/>
              <a:t> </a:t>
            </a:r>
            <a:r>
              <a:rPr lang="en-US" sz="2300" dirty="0" err="1"/>
              <a:t>könnten</a:t>
            </a:r>
            <a:r>
              <a:rPr lang="en-US" sz="2300" dirty="0"/>
              <a:t>!</a:t>
            </a:r>
          </a:p>
          <a:p>
            <a:pPr lvl="1">
              <a:lnSpc>
                <a:spcPct val="90000"/>
              </a:lnSpc>
            </a:pPr>
            <a:endParaRPr lang="en-US" sz="1500" b="1" dirty="0"/>
          </a:p>
          <a:p>
            <a:pPr marL="228600" lvl="1" indent="0">
              <a:lnSpc>
                <a:spcPct val="90000"/>
              </a:lnSpc>
              <a:buNone/>
            </a:pPr>
            <a:br>
              <a:rPr lang="en-US" sz="1900" b="1" dirty="0"/>
            </a:br>
            <a:r>
              <a:rPr lang="en-US" sz="1900" b="1" dirty="0" err="1"/>
              <a:t>Beispiel</a:t>
            </a:r>
            <a:r>
              <a:rPr lang="en-US" sz="1900" b="1" dirty="0"/>
              <a:t>:</a:t>
            </a:r>
          </a:p>
          <a:p>
            <a:pPr marL="228600" lvl="1" indent="0">
              <a:lnSpc>
                <a:spcPct val="90000"/>
              </a:lnSpc>
              <a:buNone/>
            </a:pPr>
            <a:r>
              <a:rPr lang="en-US" sz="1900" dirty="0" err="1"/>
              <a:t>Tabea</a:t>
            </a:r>
            <a:r>
              <a:rPr lang="en-US" sz="1900" dirty="0"/>
              <a:t> </a:t>
            </a:r>
            <a:r>
              <a:rPr lang="en-US" sz="1900" dirty="0" err="1"/>
              <a:t>kommt</a:t>
            </a:r>
            <a:r>
              <a:rPr lang="en-US" sz="1900" dirty="0"/>
              <a:t> </a:t>
            </a:r>
            <a:r>
              <a:rPr lang="en-US" sz="1900" dirty="0" err="1"/>
              <a:t>aus</a:t>
            </a:r>
            <a:r>
              <a:rPr lang="en-US" sz="1900" dirty="0"/>
              <a:t> London und </a:t>
            </a:r>
            <a:r>
              <a:rPr lang="en-US" sz="1900" dirty="0" err="1"/>
              <a:t>lebt</a:t>
            </a:r>
            <a:r>
              <a:rPr lang="en-US" sz="1900" dirty="0"/>
              <a:t> in Durham.</a:t>
            </a:r>
          </a:p>
          <a:p>
            <a:pPr marL="571500" lvl="1" indent="-342900">
              <a:lnSpc>
                <a:spcPct val="90000"/>
              </a:lnSpc>
              <a:buAutoNum type="arabicPeriod"/>
            </a:pPr>
            <a:r>
              <a:rPr lang="en-US" sz="1900" dirty="0" err="1"/>
              <a:t>Viele</a:t>
            </a:r>
            <a:r>
              <a:rPr lang="en-US" sz="1900" dirty="0"/>
              <a:t> Menschen </a:t>
            </a:r>
            <a:r>
              <a:rPr lang="en-US" sz="1900" dirty="0" err="1"/>
              <a:t>denken</a:t>
            </a:r>
            <a:r>
              <a:rPr lang="en-US" sz="1900" dirty="0"/>
              <a:t>, Du </a:t>
            </a:r>
            <a:r>
              <a:rPr lang="en-US" sz="1900" dirty="0" err="1"/>
              <a:t>trinkst</a:t>
            </a:r>
            <a:r>
              <a:rPr lang="en-US" sz="1900" dirty="0"/>
              <a:t> am </a:t>
            </a:r>
            <a:r>
              <a:rPr lang="en-US" sz="1900" dirty="0" err="1"/>
              <a:t>liebsten</a:t>
            </a:r>
            <a:r>
              <a:rPr lang="en-US" sz="1900" dirty="0"/>
              <a:t> Tee.</a:t>
            </a:r>
          </a:p>
          <a:p>
            <a:pPr marL="571500" lvl="1" indent="-342900">
              <a:lnSpc>
                <a:spcPct val="90000"/>
              </a:lnSpc>
              <a:buAutoNum type="arabicPeriod"/>
            </a:pPr>
            <a:r>
              <a:rPr lang="en-US" sz="1900" dirty="0" err="1"/>
              <a:t>Viele</a:t>
            </a:r>
            <a:r>
              <a:rPr lang="en-US" sz="1900" dirty="0"/>
              <a:t> </a:t>
            </a:r>
            <a:r>
              <a:rPr lang="en-US" sz="1900" dirty="0" err="1"/>
              <a:t>Amerikaner</a:t>
            </a:r>
            <a:r>
              <a:rPr lang="en-US" sz="1900" dirty="0"/>
              <a:t> </a:t>
            </a:r>
            <a:r>
              <a:rPr lang="en-US" sz="1900" dirty="0" err="1"/>
              <a:t>finden</a:t>
            </a:r>
            <a:r>
              <a:rPr lang="en-US" sz="1900" dirty="0"/>
              <a:t> </a:t>
            </a:r>
            <a:r>
              <a:rPr lang="en-US" sz="1900" dirty="0" err="1"/>
              <a:t>Deinen</a:t>
            </a:r>
            <a:r>
              <a:rPr lang="en-US" sz="1900" dirty="0"/>
              <a:t> </a:t>
            </a:r>
            <a:r>
              <a:rPr lang="en-US" sz="1900" dirty="0" err="1"/>
              <a:t>Akzent</a:t>
            </a:r>
            <a:r>
              <a:rPr lang="en-US" sz="1900" dirty="0"/>
              <a:t> </a:t>
            </a:r>
            <a:r>
              <a:rPr lang="en-US" sz="1900" dirty="0" err="1"/>
              <a:t>niedlich</a:t>
            </a:r>
            <a:r>
              <a:rPr lang="en-US" sz="1900" dirty="0"/>
              <a:t>.</a:t>
            </a:r>
          </a:p>
          <a:p>
            <a:pPr marL="571500" lvl="1" indent="-342900">
              <a:lnSpc>
                <a:spcPct val="90000"/>
              </a:lnSpc>
              <a:buAutoNum type="arabicPeriod"/>
            </a:pPr>
            <a:r>
              <a:rPr lang="en-US" sz="1900" dirty="0"/>
              <a:t>In </a:t>
            </a:r>
            <a:r>
              <a:rPr lang="en-US" sz="1900" dirty="0" err="1"/>
              <a:t>Gesprächen</a:t>
            </a:r>
            <a:r>
              <a:rPr lang="en-US" sz="1900" dirty="0"/>
              <a:t> </a:t>
            </a:r>
            <a:r>
              <a:rPr lang="en-US" sz="1900" dirty="0" err="1"/>
              <a:t>wirst</a:t>
            </a:r>
            <a:r>
              <a:rPr lang="en-US" sz="1900" dirty="0"/>
              <a:t> Du oft </a:t>
            </a:r>
            <a:r>
              <a:rPr lang="en-US" sz="1900" dirty="0" err="1"/>
              <a:t>zum</a:t>
            </a:r>
            <a:r>
              <a:rPr lang="en-US" sz="1900" dirty="0"/>
              <a:t> Brexit </a:t>
            </a:r>
            <a:r>
              <a:rPr lang="en-US" sz="1900" dirty="0" err="1"/>
              <a:t>gefragt</a:t>
            </a:r>
            <a:r>
              <a:rPr lang="en-US" sz="1900" dirty="0"/>
              <a:t>.</a:t>
            </a:r>
          </a:p>
          <a:p>
            <a:pPr marL="571500" lvl="1" indent="-342900">
              <a:lnSpc>
                <a:spcPct val="90000"/>
              </a:lnSpc>
              <a:buAutoNum type="arabicPeriod"/>
            </a:pPr>
            <a:r>
              <a:rPr lang="en-US" sz="1900" dirty="0" err="1"/>
              <a:t>Deine</a:t>
            </a:r>
            <a:r>
              <a:rPr lang="en-US" sz="1900" dirty="0"/>
              <a:t> Freunde </a:t>
            </a:r>
            <a:r>
              <a:rPr lang="en-US" sz="1900" dirty="0" err="1"/>
              <a:t>wollen</a:t>
            </a:r>
            <a:r>
              <a:rPr lang="en-US" sz="1900" dirty="0"/>
              <a:t> Dir </a:t>
            </a:r>
            <a:r>
              <a:rPr lang="en-US" sz="1900" dirty="0" err="1"/>
              <a:t>kein</a:t>
            </a:r>
            <a:r>
              <a:rPr lang="en-US" sz="1900" dirty="0"/>
              <a:t> Auto </a:t>
            </a:r>
            <a:r>
              <a:rPr lang="en-US" sz="1900" dirty="0" err="1"/>
              <a:t>leihen</a:t>
            </a:r>
            <a:r>
              <a:rPr lang="en-US" sz="1900" dirty="0"/>
              <a:t>. Sie </a:t>
            </a:r>
            <a:r>
              <a:rPr lang="en-US" sz="1900" dirty="0" err="1"/>
              <a:t>haben</a:t>
            </a:r>
            <a:r>
              <a:rPr lang="en-US" sz="1900" dirty="0"/>
              <a:t> Angst, </a:t>
            </a:r>
            <a:r>
              <a:rPr lang="en-US" sz="1900" dirty="0" err="1"/>
              <a:t>dass</a:t>
            </a:r>
            <a:r>
              <a:rPr lang="en-US" sz="1900" dirty="0"/>
              <a:t> Du auf der </a:t>
            </a:r>
            <a:r>
              <a:rPr lang="en-US" sz="1900" dirty="0" err="1"/>
              <a:t>falschen</a:t>
            </a:r>
            <a:r>
              <a:rPr lang="en-US" sz="1900" dirty="0"/>
              <a:t> </a:t>
            </a:r>
            <a:r>
              <a:rPr lang="en-US" sz="1900" dirty="0" err="1"/>
              <a:t>Straßenseite</a:t>
            </a:r>
            <a:r>
              <a:rPr lang="en-US" sz="1900" dirty="0"/>
              <a:t> </a:t>
            </a:r>
            <a:r>
              <a:rPr lang="en-US" sz="1900" dirty="0" err="1"/>
              <a:t>fahren</a:t>
            </a:r>
            <a:r>
              <a:rPr lang="en-US" sz="1900" dirty="0"/>
              <a:t> </a:t>
            </a:r>
            <a:r>
              <a:rPr lang="en-US" sz="1900" dirty="0" err="1"/>
              <a:t>würdest</a:t>
            </a:r>
            <a:r>
              <a:rPr lang="en-US" sz="1900" dirty="0"/>
              <a:t>.</a:t>
            </a:r>
          </a:p>
          <a:p>
            <a:pPr marL="571500" lvl="1" indent="-342900">
              <a:lnSpc>
                <a:spcPct val="90000"/>
              </a:lnSpc>
              <a:buAutoNum type="arabicPeriod"/>
            </a:pPr>
            <a:endParaRPr lang="en-US" sz="1500" dirty="0"/>
          </a:p>
          <a:p>
            <a:pPr marL="571500" lvl="1" indent="-342900">
              <a:lnSpc>
                <a:spcPct val="90000"/>
              </a:lnSpc>
              <a:buAutoNum type="arabicPeriod"/>
            </a:pPr>
            <a:endParaRPr lang="en-US" sz="1500" dirty="0"/>
          </a:p>
        </p:txBody>
      </p:sp>
      <p:cxnSp>
        <p:nvCxnSpPr>
          <p:cNvPr id="6" name="Straight Connector 5">
            <a:extLst>
              <a:ext uri="{FF2B5EF4-FFF2-40B4-BE49-F238E27FC236}">
                <a16:creationId xmlns:a16="http://schemas.microsoft.com/office/drawing/2014/main" id="{B9AC0219-BA31-7841-84F6-37A62A07C4C6}"/>
              </a:ext>
            </a:extLst>
          </p:cNvPr>
          <p:cNvCxnSpPr/>
          <p:nvPr/>
        </p:nvCxnSpPr>
        <p:spPr>
          <a:xfrm>
            <a:off x="7318079" y="4116774"/>
            <a:ext cx="403341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6146" name="Picture 2">
            <a:extLst>
              <a:ext uri="{FF2B5EF4-FFF2-40B4-BE49-F238E27FC236}">
                <a16:creationId xmlns:a16="http://schemas.microsoft.com/office/drawing/2014/main" id="{FBF76D55-DE7C-7B4E-8914-9BED4DB8911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6894" r="13848" b="2"/>
          <a:stretch/>
        </p:blipFill>
        <p:spPr bwMode="auto">
          <a:xfrm>
            <a:off x="-1129" y="-1982"/>
            <a:ext cx="6097771" cy="685998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7923A1C-EE27-6A4B-A343-2152015F2429}"/>
              </a:ext>
            </a:extLst>
          </p:cNvPr>
          <p:cNvSpPr>
            <a:spLocks noGrp="1"/>
          </p:cNvSpPr>
          <p:nvPr>
            <p:ph type="title"/>
          </p:nvPr>
        </p:nvSpPr>
        <p:spPr>
          <a:xfrm>
            <a:off x="804672" y="2841505"/>
            <a:ext cx="4487298" cy="1174991"/>
          </a:xfrm>
          <a:solidFill>
            <a:schemeClr val="bg1">
              <a:alpha val="80000"/>
            </a:schemeClr>
          </a:solidFill>
        </p:spPr>
        <p:txBody>
          <a:bodyPr>
            <a:normAutofit/>
          </a:bodyPr>
          <a:lstStyle/>
          <a:p>
            <a:r>
              <a:rPr lang="en-US" sz="2400"/>
              <a:t>Partnerarbeit: Klischeecheck</a:t>
            </a:r>
          </a:p>
        </p:txBody>
      </p:sp>
    </p:spTree>
    <p:extLst>
      <p:ext uri="{BB962C8B-B14F-4D97-AF65-F5344CB8AC3E}">
        <p14:creationId xmlns:p14="http://schemas.microsoft.com/office/powerpoint/2010/main" val="300962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E37D1-96B4-034C-9361-145669A0997E}"/>
              </a:ext>
            </a:extLst>
          </p:cNvPr>
          <p:cNvSpPr>
            <a:spLocks noGrp="1"/>
          </p:cNvSpPr>
          <p:nvPr>
            <p:ph type="title"/>
          </p:nvPr>
        </p:nvSpPr>
        <p:spPr>
          <a:xfrm>
            <a:off x="2231136" y="500235"/>
            <a:ext cx="7729728" cy="1188720"/>
          </a:xfrm>
        </p:spPr>
        <p:txBody>
          <a:bodyPr/>
          <a:lstStyle/>
          <a:p>
            <a:r>
              <a:rPr lang="en-US" dirty="0" err="1"/>
              <a:t>einen</a:t>
            </a:r>
            <a:r>
              <a:rPr lang="en-US" dirty="0"/>
              <a:t> podcast </a:t>
            </a:r>
            <a:r>
              <a:rPr lang="en-US" dirty="0" err="1"/>
              <a:t>Strukturieren</a:t>
            </a:r>
            <a:endParaRPr lang="en-US" dirty="0"/>
          </a:p>
        </p:txBody>
      </p:sp>
      <p:sp>
        <p:nvSpPr>
          <p:cNvPr id="3" name="Content Placeholder 2">
            <a:extLst>
              <a:ext uri="{FF2B5EF4-FFF2-40B4-BE49-F238E27FC236}">
                <a16:creationId xmlns:a16="http://schemas.microsoft.com/office/drawing/2014/main" id="{0C212369-1304-5940-8B3A-FE9CE696C8EC}"/>
              </a:ext>
            </a:extLst>
          </p:cNvPr>
          <p:cNvSpPr>
            <a:spLocks noGrp="1"/>
          </p:cNvSpPr>
          <p:nvPr>
            <p:ph idx="1"/>
          </p:nvPr>
        </p:nvSpPr>
        <p:spPr>
          <a:xfrm>
            <a:off x="986971" y="1982672"/>
            <a:ext cx="10450286" cy="4543950"/>
          </a:xfrm>
        </p:spPr>
        <p:txBody>
          <a:bodyPr>
            <a:normAutofit fontScale="92500"/>
          </a:bodyPr>
          <a:lstStyle/>
          <a:p>
            <a:pPr lvl="1"/>
            <a:r>
              <a:rPr lang="en-US" sz="2400" dirty="0" err="1"/>
              <a:t>Überlegen</a:t>
            </a:r>
            <a:r>
              <a:rPr lang="en-US" sz="2400" dirty="0"/>
              <a:t> Sie </a:t>
            </a:r>
            <a:r>
              <a:rPr lang="en-US" sz="2400" dirty="0" err="1"/>
              <a:t>zusammen</a:t>
            </a:r>
            <a:r>
              <a:rPr lang="en-US" sz="2400" dirty="0"/>
              <a:t>, </a:t>
            </a:r>
            <a:r>
              <a:rPr lang="en-US" sz="2400" dirty="0" err="1"/>
              <a:t>worüber</a:t>
            </a:r>
            <a:r>
              <a:rPr lang="en-US" sz="2400" dirty="0"/>
              <a:t> Sie in </a:t>
            </a:r>
            <a:r>
              <a:rPr lang="en-US" sz="2400" dirty="0" err="1"/>
              <a:t>Ihrem</a:t>
            </a:r>
            <a:r>
              <a:rPr lang="en-US" sz="2400" dirty="0"/>
              <a:t> </a:t>
            </a:r>
            <a:r>
              <a:rPr lang="en-US" sz="2400" dirty="0" err="1"/>
              <a:t>eigenen</a:t>
            </a:r>
            <a:r>
              <a:rPr lang="en-US" sz="2400" dirty="0"/>
              <a:t> Podcast </a:t>
            </a:r>
            <a:r>
              <a:rPr lang="en-US" sz="2400" dirty="0" err="1"/>
              <a:t>sprechen</a:t>
            </a:r>
            <a:r>
              <a:rPr lang="en-US" sz="2400" dirty="0"/>
              <a:t> </a:t>
            </a:r>
            <a:r>
              <a:rPr lang="en-US" sz="2400" dirty="0" err="1"/>
              <a:t>möchten</a:t>
            </a:r>
            <a:r>
              <a:rPr lang="en-US" sz="2400" dirty="0"/>
              <a:t>.</a:t>
            </a:r>
          </a:p>
          <a:p>
            <a:pPr lvl="1"/>
            <a:r>
              <a:rPr lang="en-US" sz="2400" dirty="0" err="1"/>
              <a:t>Gibt</a:t>
            </a:r>
            <a:r>
              <a:rPr lang="en-US" sz="2400" dirty="0"/>
              <a:t> es in </a:t>
            </a:r>
            <a:r>
              <a:rPr lang="en-US" sz="2400" dirty="0" err="1"/>
              <a:t>Ihrem</a:t>
            </a:r>
            <a:r>
              <a:rPr lang="en-US" sz="2400" dirty="0"/>
              <a:t> Podcast </a:t>
            </a:r>
            <a:r>
              <a:rPr lang="en-US" sz="2400" dirty="0" err="1"/>
              <a:t>eine</a:t>
            </a:r>
            <a:r>
              <a:rPr lang="en-US" sz="2400" dirty="0"/>
              <a:t> </a:t>
            </a:r>
            <a:r>
              <a:rPr lang="en-US" sz="2400" dirty="0" err="1"/>
              <a:t>Passkontrolle</a:t>
            </a:r>
            <a:r>
              <a:rPr lang="en-US" sz="2400" dirty="0"/>
              <a:t>? </a:t>
            </a:r>
            <a:r>
              <a:rPr lang="en-US" sz="2400" dirty="0" err="1"/>
              <a:t>Gibt</a:t>
            </a:r>
            <a:r>
              <a:rPr lang="en-US" sz="2400" dirty="0"/>
              <a:t> es </a:t>
            </a:r>
            <a:r>
              <a:rPr lang="en-US" sz="2400" dirty="0" err="1"/>
              <a:t>einen</a:t>
            </a:r>
            <a:r>
              <a:rPr lang="en-US" sz="2400" dirty="0"/>
              <a:t> </a:t>
            </a:r>
            <a:r>
              <a:rPr lang="en-US" sz="2400" dirty="0" err="1"/>
              <a:t>Klischeecheck</a:t>
            </a:r>
            <a:r>
              <a:rPr lang="en-US" sz="2400" dirty="0"/>
              <a:t>? </a:t>
            </a:r>
            <a:r>
              <a:rPr lang="en-US" sz="2400" dirty="0" err="1"/>
              <a:t>Welche</a:t>
            </a:r>
            <a:r>
              <a:rPr lang="en-US" sz="2400" dirty="0"/>
              <a:t> </a:t>
            </a:r>
            <a:r>
              <a:rPr lang="en-US" sz="2400" dirty="0" err="1"/>
              <a:t>Rubriken</a:t>
            </a:r>
            <a:r>
              <a:rPr lang="en-US" sz="2400" dirty="0"/>
              <a:t> </a:t>
            </a:r>
            <a:r>
              <a:rPr lang="en-US" sz="2400" dirty="0" err="1"/>
              <a:t>könnten</a:t>
            </a:r>
            <a:r>
              <a:rPr lang="en-US" sz="2400" dirty="0"/>
              <a:t> Sie </a:t>
            </a:r>
            <a:r>
              <a:rPr lang="en-US" sz="2400" dirty="0" err="1"/>
              <a:t>benutzen</a:t>
            </a:r>
            <a:r>
              <a:rPr lang="en-US" sz="2400" dirty="0"/>
              <a:t>?</a:t>
            </a:r>
            <a:br>
              <a:rPr lang="en-US" sz="2400" dirty="0"/>
            </a:br>
            <a:br>
              <a:rPr lang="en-US" sz="2000" dirty="0"/>
            </a:br>
            <a:br>
              <a:rPr lang="en-US" sz="2000" dirty="0"/>
            </a:br>
            <a:r>
              <a:rPr lang="en-US" sz="2000" dirty="0" err="1"/>
              <a:t>Hier</a:t>
            </a:r>
            <a:r>
              <a:rPr lang="en-US" sz="2000" dirty="0"/>
              <a:t> </a:t>
            </a:r>
            <a:r>
              <a:rPr lang="en-US" sz="2000" dirty="0" err="1"/>
              <a:t>sind</a:t>
            </a:r>
            <a:r>
              <a:rPr lang="en-US" sz="2000" dirty="0"/>
              <a:t> </a:t>
            </a:r>
            <a:r>
              <a:rPr lang="en-US" sz="2000" dirty="0" err="1"/>
              <a:t>ein</a:t>
            </a:r>
            <a:r>
              <a:rPr lang="en-US" sz="2000" dirty="0"/>
              <a:t> </a:t>
            </a:r>
            <a:r>
              <a:rPr lang="en-US" sz="2000" dirty="0" err="1"/>
              <a:t>paar</a:t>
            </a:r>
            <a:r>
              <a:rPr lang="en-US" sz="2000" dirty="0"/>
              <a:t> </a:t>
            </a:r>
            <a:r>
              <a:rPr lang="en-US" sz="2000" dirty="0" err="1"/>
              <a:t>Beispiele</a:t>
            </a:r>
            <a:r>
              <a:rPr lang="en-US" sz="2000" dirty="0"/>
              <a:t>:</a:t>
            </a:r>
            <a:br>
              <a:rPr lang="en-US" sz="2000" dirty="0"/>
            </a:br>
            <a:br>
              <a:rPr lang="en-US" sz="2000" dirty="0"/>
            </a:br>
            <a:r>
              <a:rPr lang="en-US" sz="2000" b="1" dirty="0"/>
              <a:t>Auf dem </a:t>
            </a:r>
            <a:r>
              <a:rPr lang="en-US" sz="2000" b="1" dirty="0" err="1"/>
              <a:t>Nachttisch</a:t>
            </a:r>
            <a:r>
              <a:rPr lang="en-US" sz="2000" b="1" dirty="0"/>
              <a:t>: </a:t>
            </a:r>
            <a:r>
              <a:rPr lang="en-US" sz="2000" dirty="0"/>
              <a:t>Person A </a:t>
            </a:r>
            <a:r>
              <a:rPr lang="en-US" sz="2000" dirty="0" err="1"/>
              <a:t>fragt</a:t>
            </a:r>
            <a:r>
              <a:rPr lang="en-US" sz="2000" dirty="0"/>
              <a:t> Person B, </a:t>
            </a:r>
            <a:r>
              <a:rPr lang="en-US" sz="2000" dirty="0" err="1"/>
              <a:t>welche</a:t>
            </a:r>
            <a:r>
              <a:rPr lang="en-US" sz="2000" dirty="0"/>
              <a:t> </a:t>
            </a:r>
            <a:r>
              <a:rPr lang="en-US" sz="2000" dirty="0" err="1"/>
              <a:t>Bücher</a:t>
            </a:r>
            <a:r>
              <a:rPr lang="en-US" sz="2000" dirty="0"/>
              <a:t> </a:t>
            </a:r>
            <a:r>
              <a:rPr lang="en-US" sz="2000" dirty="0" err="1"/>
              <a:t>gerade</a:t>
            </a:r>
            <a:r>
              <a:rPr lang="en-US" sz="2000" dirty="0"/>
              <a:t> </a:t>
            </a:r>
            <a:r>
              <a:rPr lang="en-US" sz="2000" dirty="0" err="1"/>
              <a:t>neben</a:t>
            </a:r>
            <a:r>
              <a:rPr lang="en-US" sz="2000" dirty="0"/>
              <a:t> </a:t>
            </a:r>
            <a:r>
              <a:rPr lang="en-US" sz="2000" dirty="0" err="1"/>
              <a:t>ihrem</a:t>
            </a:r>
            <a:r>
              <a:rPr lang="en-US" sz="2000" dirty="0"/>
              <a:t> Bett </a:t>
            </a:r>
            <a:r>
              <a:rPr lang="en-US" sz="2000" dirty="0" err="1"/>
              <a:t>liegen</a:t>
            </a:r>
            <a:r>
              <a:rPr lang="en-US" sz="2000" dirty="0"/>
              <a:t>.</a:t>
            </a:r>
            <a:br>
              <a:rPr lang="en-US" sz="2000" dirty="0"/>
            </a:br>
            <a:br>
              <a:rPr lang="en-US" sz="2000" dirty="0"/>
            </a:br>
            <a:r>
              <a:rPr lang="en-US" sz="2000" b="1" dirty="0"/>
              <a:t>Song des </a:t>
            </a:r>
            <a:r>
              <a:rPr lang="en-US" sz="2000" b="1" dirty="0" err="1"/>
              <a:t>Tages</a:t>
            </a:r>
            <a:r>
              <a:rPr lang="en-US" sz="2000" b="1" dirty="0"/>
              <a:t>:</a:t>
            </a:r>
            <a:r>
              <a:rPr lang="en-US" sz="2000" dirty="0"/>
              <a:t> Person A </a:t>
            </a:r>
            <a:r>
              <a:rPr lang="en-US" sz="2000" dirty="0" err="1"/>
              <a:t>spielt</a:t>
            </a:r>
            <a:r>
              <a:rPr lang="en-US" sz="2000" dirty="0"/>
              <a:t> 10 </a:t>
            </a:r>
            <a:r>
              <a:rPr lang="en-US" sz="2000" dirty="0" err="1"/>
              <a:t>Sekunden</a:t>
            </a:r>
            <a:r>
              <a:rPr lang="en-US" sz="2000" dirty="0"/>
              <a:t> von </a:t>
            </a:r>
            <a:r>
              <a:rPr lang="en-US" sz="2000" dirty="0" err="1"/>
              <a:t>einem</a:t>
            </a:r>
            <a:r>
              <a:rPr lang="en-US" sz="2000" dirty="0"/>
              <a:t> Song, Person B muss </a:t>
            </a:r>
            <a:r>
              <a:rPr lang="en-US" sz="2000" dirty="0" err="1"/>
              <a:t>erraten</a:t>
            </a:r>
            <a:r>
              <a:rPr lang="en-US" sz="2000" dirty="0"/>
              <a:t>, </a:t>
            </a:r>
            <a:r>
              <a:rPr lang="en-US" sz="2000" dirty="0" err="1"/>
              <a:t>wie</a:t>
            </a:r>
            <a:r>
              <a:rPr lang="en-US" sz="2000" dirty="0"/>
              <a:t> der Song </a:t>
            </a:r>
            <a:r>
              <a:rPr lang="en-US" sz="2000" dirty="0" err="1"/>
              <a:t>heißt</a:t>
            </a:r>
            <a:r>
              <a:rPr lang="en-US" sz="2000" dirty="0"/>
              <a:t>.</a:t>
            </a:r>
            <a:br>
              <a:rPr lang="en-US" sz="2000" dirty="0"/>
            </a:br>
            <a:br>
              <a:rPr lang="en-US" sz="2000" dirty="0"/>
            </a:br>
            <a:r>
              <a:rPr lang="en-US" sz="2000" b="1" dirty="0" err="1"/>
              <a:t>Welcher</a:t>
            </a:r>
            <a:r>
              <a:rPr lang="en-US" sz="2000" b="1" dirty="0"/>
              <a:t> Film? </a:t>
            </a:r>
            <a:r>
              <a:rPr lang="en-US" sz="2000" dirty="0"/>
              <a:t>Person A </a:t>
            </a:r>
            <a:r>
              <a:rPr lang="en-US" sz="2000" dirty="0" err="1"/>
              <a:t>erzählt</a:t>
            </a:r>
            <a:r>
              <a:rPr lang="en-US" sz="2000" dirty="0"/>
              <a:t> die </a:t>
            </a:r>
            <a:r>
              <a:rPr lang="en-US" sz="2000" dirty="0" err="1"/>
              <a:t>Handlung</a:t>
            </a:r>
            <a:r>
              <a:rPr lang="en-US" sz="2000" dirty="0"/>
              <a:t> </a:t>
            </a:r>
            <a:r>
              <a:rPr lang="en-US" sz="2000" dirty="0" err="1"/>
              <a:t>eines</a:t>
            </a:r>
            <a:r>
              <a:rPr lang="en-US" sz="2000" dirty="0"/>
              <a:t> Films </a:t>
            </a:r>
            <a:r>
              <a:rPr lang="en-US" sz="2000" dirty="0" err="1"/>
              <a:t>nach</a:t>
            </a:r>
            <a:r>
              <a:rPr lang="en-US" sz="2000" dirty="0"/>
              <a:t>, Person B muss </a:t>
            </a:r>
            <a:r>
              <a:rPr lang="en-US" sz="2000" dirty="0" err="1"/>
              <a:t>raten</a:t>
            </a:r>
            <a:r>
              <a:rPr lang="en-US" sz="2000" dirty="0"/>
              <a:t>, </a:t>
            </a:r>
            <a:r>
              <a:rPr lang="en-US" sz="2000" dirty="0" err="1"/>
              <a:t>welcher</a:t>
            </a:r>
            <a:r>
              <a:rPr lang="en-US" sz="2000" dirty="0"/>
              <a:t> Film es </a:t>
            </a:r>
            <a:r>
              <a:rPr lang="en-US" sz="2000" dirty="0" err="1"/>
              <a:t>ist</a:t>
            </a:r>
            <a:r>
              <a:rPr lang="en-US" sz="2000" dirty="0"/>
              <a:t>.</a:t>
            </a:r>
          </a:p>
        </p:txBody>
      </p:sp>
      <p:cxnSp>
        <p:nvCxnSpPr>
          <p:cNvPr id="4" name="Straight Connector 3">
            <a:extLst>
              <a:ext uri="{FF2B5EF4-FFF2-40B4-BE49-F238E27FC236}">
                <a16:creationId xmlns:a16="http://schemas.microsoft.com/office/drawing/2014/main" id="{55BBCA08-EB21-9645-9A48-177C5AEDAE81}"/>
              </a:ext>
            </a:extLst>
          </p:cNvPr>
          <p:cNvCxnSpPr>
            <a:cxnSpLocks/>
          </p:cNvCxnSpPr>
          <p:nvPr/>
        </p:nvCxnSpPr>
        <p:spPr>
          <a:xfrm>
            <a:off x="2895600" y="3447143"/>
            <a:ext cx="6400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2033342"/>
      </p:ext>
    </p:extLst>
  </p:cSld>
  <p:clrMapOvr>
    <a:masterClrMapping/>
  </p:clrMapOvr>
</p:sld>
</file>

<file path=ppt/theme/theme1.xml><?xml version="1.0" encoding="utf-8"?>
<a:theme xmlns:a="http://schemas.openxmlformats.org/drawingml/2006/main" name="Parcel">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{F59F5612-5010-4946-B726-C1BE1446297B}tf10001120</Template>
  <TotalTime>8645</TotalTime>
  <Words>800</Words>
  <Application>Microsoft Macintosh PowerPoint</Application>
  <PresentationFormat>Widescreen</PresentationFormat>
  <Paragraphs>73</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Gill Sans MT</vt:lpstr>
      <vt:lpstr>Parcel</vt:lpstr>
      <vt:lpstr>PowerPoint Presentation</vt:lpstr>
      <vt:lpstr>PowerPoint Presentation</vt:lpstr>
      <vt:lpstr>Hausarbeit: Podcast als NEtzwerk</vt:lpstr>
      <vt:lpstr>Nour Khelifi</vt:lpstr>
      <vt:lpstr>Einen Podcast strukturieren</vt:lpstr>
      <vt:lpstr>Einen Podcast strukturieren</vt:lpstr>
      <vt:lpstr>Partnerarbeit: Klischeecheck</vt:lpstr>
      <vt:lpstr>einen podcast Strukturieren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 Schmitz</dc:creator>
  <cp:lastModifiedBy>Christoph Schmitz</cp:lastModifiedBy>
  <cp:revision>2</cp:revision>
  <dcterms:created xsi:type="dcterms:W3CDTF">2021-11-11T21:49:58Z</dcterms:created>
  <dcterms:modified xsi:type="dcterms:W3CDTF">2021-11-17T21:55:16Z</dcterms:modified>
</cp:coreProperties>
</file>