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YLVK7P4G+2sBifLwSi/Gr38DJ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65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WrMX8wJgE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HpVzhD944?t=49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BHpVzhD944?t=829"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title"/>
          </p:nvPr>
        </p:nvSpPr>
        <p:spPr>
          <a:xfrm>
            <a:off x="311700" y="456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u="sng">
                <a:latin typeface="Calibri"/>
                <a:ea typeface="Calibri"/>
                <a:cs typeface="Calibri"/>
                <a:sym typeface="Calibri"/>
              </a:rPr>
              <a:t>Lied des Tages</a:t>
            </a:r>
            <a:endParaRPr u="sng">
              <a:latin typeface="Calibri"/>
              <a:ea typeface="Calibri"/>
              <a:cs typeface="Calibri"/>
              <a:sym typeface="Calibri"/>
            </a:endParaRPr>
          </a:p>
        </p:txBody>
      </p:sp>
      <p:sp>
        <p:nvSpPr>
          <p:cNvPr id="55" name="Google Shape;55;p1"/>
          <p:cNvSpPr txBox="1">
            <a:spLocks noGrp="1"/>
          </p:cNvSpPr>
          <p:nvPr>
            <p:ph type="body" idx="1"/>
          </p:nvPr>
        </p:nvSpPr>
        <p:spPr>
          <a:xfrm>
            <a:off x="311700" y="1085100"/>
            <a:ext cx="8520600" cy="6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b="1">
                <a:solidFill>
                  <a:srgbClr val="000000"/>
                </a:solidFill>
                <a:latin typeface="Calibri"/>
                <a:ea typeface="Calibri"/>
                <a:cs typeface="Calibri"/>
                <a:sym typeface="Calibri"/>
              </a:rPr>
              <a:t>Keimzeit &amp; das Babelsberger Filmorchester: “Kling Klang”</a:t>
            </a:r>
            <a:endParaRPr sz="2000" b="1">
              <a:solidFill>
                <a:srgbClr val="000000"/>
              </a:solidFill>
              <a:latin typeface="Calibri"/>
              <a:ea typeface="Calibri"/>
              <a:cs typeface="Calibri"/>
              <a:sym typeface="Calibri"/>
            </a:endParaRPr>
          </a:p>
          <a:p>
            <a:pPr marL="0" lvl="0" indent="0" algn="l" rtl="0">
              <a:lnSpc>
                <a:spcPct val="115000"/>
              </a:lnSpc>
              <a:spcBef>
                <a:spcPts val="1600"/>
              </a:spcBef>
              <a:spcAft>
                <a:spcPts val="0"/>
              </a:spcAft>
              <a:buSzPts val="1800"/>
              <a:buNone/>
            </a:pPr>
            <a:r>
              <a:rPr lang="en-US" u="sng">
                <a:solidFill>
                  <a:schemeClr val="hlink"/>
                </a:solidFill>
                <a:latin typeface="Calibri"/>
                <a:ea typeface="Calibri"/>
                <a:cs typeface="Calibri"/>
                <a:sym typeface="Calibri"/>
                <a:hlinkClick r:id="rId3"/>
              </a:rPr>
              <a:t>https://www.youtube.com/watch?v=kWrMX8wJgE4</a:t>
            </a:r>
            <a:endParaRPr>
              <a:solidFill>
                <a:srgbClr val="000000"/>
              </a:solidFill>
              <a:latin typeface="Calibri"/>
              <a:ea typeface="Calibri"/>
              <a:cs typeface="Calibri"/>
              <a:sym typeface="Calibri"/>
            </a:endParaRPr>
          </a:p>
          <a:p>
            <a:pPr marL="0" lvl="0" indent="0" algn="l" rtl="0">
              <a:lnSpc>
                <a:spcPct val="115000"/>
              </a:lnSpc>
              <a:spcBef>
                <a:spcPts val="1600"/>
              </a:spcBef>
              <a:spcAft>
                <a:spcPts val="1600"/>
              </a:spcAft>
              <a:buSzPts val="1800"/>
              <a:buNone/>
            </a:pPr>
            <a:endParaRPr sz="2000" b="1">
              <a:solidFill>
                <a:srgbClr val="000000"/>
              </a:solidFill>
            </a:endParaRPr>
          </a:p>
        </p:txBody>
      </p:sp>
      <p:pic>
        <p:nvPicPr>
          <p:cNvPr id="56" name="Google Shape;56;p1"/>
          <p:cNvPicPr preferRelativeResize="0"/>
          <p:nvPr/>
        </p:nvPicPr>
        <p:blipFill rotWithShape="1">
          <a:blip r:embed="rId4">
            <a:alphaModFix/>
          </a:blip>
          <a:srcRect/>
          <a:stretch/>
        </p:blipFill>
        <p:spPr>
          <a:xfrm>
            <a:off x="2122500" y="2201275"/>
            <a:ext cx="3787800" cy="2125650"/>
          </a:xfrm>
          <a:prstGeom prst="rect">
            <a:avLst/>
          </a:prstGeom>
          <a:noFill/>
          <a:ln>
            <a:noFill/>
          </a:ln>
        </p:spPr>
      </p:pic>
      <p:sp>
        <p:nvSpPr>
          <p:cNvPr id="57" name="Google Shape;57;p1"/>
          <p:cNvSpPr txBox="1">
            <a:spLocks noGrp="1"/>
          </p:cNvSpPr>
          <p:nvPr>
            <p:ph type="body" idx="1"/>
          </p:nvPr>
        </p:nvSpPr>
        <p:spPr>
          <a:xfrm>
            <a:off x="623400" y="4326925"/>
            <a:ext cx="8520600" cy="6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000" b="1">
                <a:solidFill>
                  <a:srgbClr val="000000"/>
                </a:solidFill>
                <a:latin typeface="Calibri"/>
                <a:ea typeface="Calibri"/>
                <a:cs typeface="Calibri"/>
                <a:sym typeface="Calibri"/>
              </a:rPr>
              <a:t>Wort des Tages: “Soweit wie möglich” (</a:t>
            </a:r>
            <a:r>
              <a:rPr lang="en-US" sz="2000" b="1" i="1">
                <a:solidFill>
                  <a:srgbClr val="000000"/>
                </a:solidFill>
                <a:latin typeface="Calibri"/>
                <a:ea typeface="Calibri"/>
                <a:cs typeface="Calibri"/>
                <a:sym typeface="Calibri"/>
              </a:rPr>
              <a:t>as far as possible</a:t>
            </a:r>
            <a:r>
              <a:rPr lang="en-US" sz="2000" b="1">
                <a:solidFill>
                  <a:srgbClr val="000000"/>
                </a:solidFill>
                <a:latin typeface="Calibri"/>
                <a:ea typeface="Calibri"/>
                <a:cs typeface="Calibri"/>
                <a:sym typeface="Calibri"/>
              </a:rPr>
              <a:t>)</a:t>
            </a:r>
            <a:endParaRPr sz="2000" b="1">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311701" y="89185"/>
            <a:ext cx="921071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latin typeface="Calibri"/>
                <a:ea typeface="Calibri"/>
                <a:cs typeface="Calibri"/>
                <a:sym typeface="Calibri"/>
              </a:rPr>
              <a:t>Umweltprobleme in der DDR: Zeitzeuge Lothar Rochau</a:t>
            </a:r>
            <a:endParaRPr sz="3000">
              <a:latin typeface="Calibri"/>
              <a:ea typeface="Calibri"/>
              <a:cs typeface="Calibri"/>
              <a:sym typeface="Calibri"/>
            </a:endParaRPr>
          </a:p>
        </p:txBody>
      </p:sp>
      <p:sp>
        <p:nvSpPr>
          <p:cNvPr id="142" name="Google Shape;142;p10"/>
          <p:cNvSpPr txBox="1">
            <a:spLocks noGrp="1"/>
          </p:cNvSpPr>
          <p:nvPr>
            <p:ph type="body" idx="1"/>
          </p:nvPr>
        </p:nvSpPr>
        <p:spPr>
          <a:xfrm>
            <a:off x="307268" y="1136521"/>
            <a:ext cx="5659407" cy="3437966"/>
          </a:xfrm>
          <a:prstGeom prst="rect">
            <a:avLst/>
          </a:prstGeom>
          <a:noFill/>
          <a:ln w="12700" cap="flat" cmpd="sng">
            <a:solidFill>
              <a:srgbClr val="4472C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sz="2100">
                <a:solidFill>
                  <a:schemeClr val="dk1"/>
                </a:solidFill>
                <a:latin typeface="Calibri"/>
                <a:ea typeface="Calibri"/>
                <a:cs typeface="Calibri"/>
                <a:sym typeface="Calibri"/>
              </a:rPr>
              <a:t>Hören Sie Lothar Rochau zu (8:11 bis 9:31). Beantworten Sie folgende Fragen:</a:t>
            </a:r>
            <a:endParaRPr sz="21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100"/>
              <a:buFont typeface="Calibri"/>
              <a:buAutoNum type="arabicPeriod"/>
            </a:pPr>
            <a:r>
              <a:rPr lang="en-US" sz="2100">
                <a:solidFill>
                  <a:schemeClr val="dk1"/>
                </a:solidFill>
                <a:latin typeface="Calibri"/>
                <a:ea typeface="Calibri"/>
                <a:cs typeface="Calibri"/>
                <a:sym typeface="Calibri"/>
              </a:rPr>
              <a:t>Was war die Meinung der Regierung?</a:t>
            </a:r>
            <a:endParaRPr sz="2100">
              <a:latin typeface="Calibri"/>
              <a:ea typeface="Calibri"/>
              <a:cs typeface="Calibri"/>
              <a:sym typeface="Calibri"/>
            </a:endParaRPr>
          </a:p>
          <a:p>
            <a:pPr marL="342900" lvl="0" indent="-342900" algn="l" rtl="0">
              <a:lnSpc>
                <a:spcPct val="114999"/>
              </a:lnSpc>
              <a:spcBef>
                <a:spcPts val="1600"/>
              </a:spcBef>
              <a:spcAft>
                <a:spcPts val="0"/>
              </a:spcAft>
              <a:buSzPts val="2100"/>
              <a:buFont typeface="Calibri"/>
              <a:buAutoNum type="arabicPeriod"/>
            </a:pPr>
            <a:r>
              <a:rPr lang="en-US" sz="2100">
                <a:solidFill>
                  <a:schemeClr val="dk1"/>
                </a:solidFill>
                <a:latin typeface="Calibri"/>
                <a:ea typeface="Calibri"/>
                <a:cs typeface="Calibri"/>
                <a:sym typeface="Calibri"/>
              </a:rPr>
              <a:t>Warum stimmt er der Regierung nicht zu?</a:t>
            </a:r>
            <a:endParaRPr sz="2100">
              <a:latin typeface="Calibri"/>
              <a:ea typeface="Calibri"/>
              <a:cs typeface="Calibri"/>
              <a:sym typeface="Calibri"/>
            </a:endParaRPr>
          </a:p>
          <a:p>
            <a:pPr marL="342900" lvl="0" indent="-342900" algn="l" rtl="0">
              <a:lnSpc>
                <a:spcPct val="114999"/>
              </a:lnSpc>
              <a:spcBef>
                <a:spcPts val="1600"/>
              </a:spcBef>
              <a:spcAft>
                <a:spcPts val="0"/>
              </a:spcAft>
              <a:buSzPts val="2100"/>
              <a:buFont typeface="Calibri"/>
              <a:buAutoNum type="arabicPeriod"/>
            </a:pPr>
            <a:r>
              <a:rPr lang="en-US" sz="2100">
                <a:solidFill>
                  <a:schemeClr val="dk1"/>
                </a:solidFill>
                <a:latin typeface="Calibri"/>
                <a:ea typeface="Calibri"/>
                <a:cs typeface="Calibri"/>
                <a:sym typeface="Calibri"/>
              </a:rPr>
              <a:t>Was war das größte Problem?</a:t>
            </a:r>
            <a:endParaRPr sz="2100">
              <a:latin typeface="Calibri"/>
              <a:ea typeface="Calibri"/>
              <a:cs typeface="Calibri"/>
              <a:sym typeface="Calibri"/>
            </a:endParaRPr>
          </a:p>
          <a:p>
            <a:pPr marL="342900" lvl="0" indent="-342900" algn="l" rtl="0">
              <a:lnSpc>
                <a:spcPct val="114999"/>
              </a:lnSpc>
              <a:spcBef>
                <a:spcPts val="1600"/>
              </a:spcBef>
              <a:spcAft>
                <a:spcPts val="1600"/>
              </a:spcAft>
              <a:buSzPts val="2100"/>
              <a:buFont typeface="Calibri"/>
              <a:buAutoNum type="arabicPeriod"/>
            </a:pPr>
            <a:r>
              <a:rPr lang="en-US" sz="2100">
                <a:solidFill>
                  <a:schemeClr val="dk1"/>
                </a:solidFill>
                <a:latin typeface="Calibri"/>
                <a:ea typeface="Calibri"/>
                <a:cs typeface="Calibri"/>
                <a:sym typeface="Calibri"/>
              </a:rPr>
              <a:t>Was hat Herr Rochau als Kind im Zug gemacht?</a:t>
            </a:r>
            <a:endParaRPr sz="2100">
              <a:latin typeface="Calibri"/>
              <a:ea typeface="Calibri"/>
              <a:cs typeface="Calibri"/>
              <a:sym typeface="Calibri"/>
            </a:endParaRPr>
          </a:p>
        </p:txBody>
      </p:sp>
      <p:sp>
        <p:nvSpPr>
          <p:cNvPr id="143" name="Google Shape;143;p10"/>
          <p:cNvSpPr txBox="1"/>
          <p:nvPr/>
        </p:nvSpPr>
        <p:spPr>
          <a:xfrm>
            <a:off x="6079466" y="2548028"/>
            <a:ext cx="3196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https://youtu.be/-BHpVzhD944?t=491</a:t>
            </a:r>
            <a:endParaRPr sz="1400" b="0" i="0" u="none" strike="noStrike" cap="none">
              <a:solidFill>
                <a:srgbClr val="000000"/>
              </a:solidFill>
              <a:latin typeface="Arial"/>
              <a:ea typeface="Arial"/>
              <a:cs typeface="Arial"/>
              <a:sym typeface="Arial"/>
            </a:endParaRPr>
          </a:p>
        </p:txBody>
      </p:sp>
      <p:pic>
        <p:nvPicPr>
          <p:cNvPr id="144" name="Google Shape;144;p10" descr="A person standing in front of a building&#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05909" y="922815"/>
            <a:ext cx="2743200" cy="13784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311700" y="16466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latin typeface="Calibri"/>
                <a:ea typeface="Calibri"/>
                <a:cs typeface="Calibri"/>
                <a:sym typeface="Calibri"/>
              </a:rPr>
              <a:t>Was könnten Lothar und seine Freunde machen?</a:t>
            </a:r>
            <a:endParaRPr>
              <a:latin typeface="Calibri"/>
              <a:ea typeface="Calibri"/>
              <a:cs typeface="Calibri"/>
              <a:sym typeface="Calibri"/>
            </a:endParaRPr>
          </a:p>
        </p:txBody>
      </p:sp>
      <p:sp>
        <p:nvSpPr>
          <p:cNvPr id="150" name="Google Shape;150;p11"/>
          <p:cNvSpPr txBox="1">
            <a:spLocks noGrp="1"/>
          </p:cNvSpPr>
          <p:nvPr>
            <p:ph type="body" idx="1"/>
          </p:nvPr>
        </p:nvSpPr>
        <p:spPr>
          <a:xfrm>
            <a:off x="311700" y="828984"/>
            <a:ext cx="8520600" cy="78534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u="sng" dirty="0" err="1">
                <a:solidFill>
                  <a:schemeClr val="dk1"/>
                </a:solidFill>
                <a:latin typeface="Calibri"/>
                <a:ea typeface="Calibri"/>
                <a:cs typeface="Calibri"/>
                <a:sym typeface="Calibri"/>
              </a:rPr>
              <a:t>Sprechübung</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Diskutieren</a:t>
            </a:r>
            <a:r>
              <a:rPr lang="en-US" sz="2000" dirty="0">
                <a:solidFill>
                  <a:schemeClr val="dk1"/>
                </a:solidFill>
                <a:latin typeface="Calibri"/>
                <a:ea typeface="Calibri"/>
                <a:cs typeface="Calibri"/>
                <a:sym typeface="Calibri"/>
              </a:rPr>
              <a:t> Sie </a:t>
            </a:r>
            <a:r>
              <a:rPr lang="en-US" sz="2000" dirty="0" err="1">
                <a:solidFill>
                  <a:schemeClr val="dk1"/>
                </a:solidFill>
                <a:latin typeface="Calibri"/>
                <a:ea typeface="Calibri"/>
                <a:cs typeface="Calibri"/>
                <a:sym typeface="Calibri"/>
              </a:rPr>
              <a:t>zusammen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mit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Ihren</a:t>
            </a:r>
            <a:r>
              <a:rPr lang="en-US" sz="2000" dirty="0">
                <a:solidFill>
                  <a:schemeClr val="dk1"/>
                </a:solidFill>
                <a:latin typeface="Calibri"/>
                <a:ea typeface="Calibri"/>
                <a:cs typeface="Calibri"/>
                <a:sym typeface="Calibri"/>
              </a:rPr>
              <a:t> Partner*</a:t>
            </a:r>
            <a:r>
              <a:rPr lang="en-US" sz="2000" dirty="0" err="1">
                <a:solidFill>
                  <a:schemeClr val="dk1"/>
                </a:solidFill>
                <a:latin typeface="Calibri"/>
                <a:ea typeface="Calibri"/>
                <a:cs typeface="Calibri"/>
                <a:sym typeface="Calibri"/>
              </a:rPr>
              <a:t>innen</a:t>
            </a:r>
            <a:r>
              <a:rPr lang="en-US" sz="2000" dirty="0">
                <a:solidFill>
                  <a:schemeClr val="dk1"/>
                </a:solidFill>
                <a:latin typeface="Calibri"/>
                <a:ea typeface="Calibri"/>
                <a:cs typeface="Calibri"/>
                <a:sym typeface="Calibri"/>
              </a:rPr>
              <a:t>, was </a:t>
            </a:r>
            <a:r>
              <a:rPr lang="en-US" sz="2000" dirty="0" err="1">
                <a:solidFill>
                  <a:schemeClr val="dk1"/>
                </a:solidFill>
                <a:latin typeface="Calibri"/>
                <a:ea typeface="Calibri"/>
                <a:cs typeface="Calibri"/>
                <a:sym typeface="Calibri"/>
              </a:rPr>
              <a:t>Lother</a:t>
            </a:r>
            <a:r>
              <a:rPr lang="en-US" sz="2000" dirty="0">
                <a:solidFill>
                  <a:schemeClr val="dk1"/>
                </a:solidFill>
                <a:latin typeface="Calibri"/>
                <a:ea typeface="Calibri"/>
                <a:cs typeface="Calibri"/>
                <a:sym typeface="Calibri"/>
              </a:rPr>
              <a:t>, Bettina und </a:t>
            </a:r>
            <a:r>
              <a:rPr lang="en-US" sz="2000" dirty="0" err="1">
                <a:solidFill>
                  <a:schemeClr val="dk1"/>
                </a:solidFill>
                <a:latin typeface="Calibri"/>
                <a:ea typeface="Calibri"/>
                <a:cs typeface="Calibri"/>
                <a:sym typeface="Calibri"/>
              </a:rPr>
              <a:t>ihre</a:t>
            </a:r>
            <a:r>
              <a:rPr lang="en-US" sz="2000" dirty="0">
                <a:solidFill>
                  <a:schemeClr val="dk1"/>
                </a:solidFill>
                <a:latin typeface="Calibri"/>
                <a:ea typeface="Calibri"/>
                <a:cs typeface="Calibri"/>
                <a:sym typeface="Calibri"/>
              </a:rPr>
              <a:t> Freunde </a:t>
            </a:r>
            <a:r>
              <a:rPr lang="en-US" sz="2000" dirty="0" err="1">
                <a:solidFill>
                  <a:schemeClr val="dk1"/>
                </a:solidFill>
                <a:latin typeface="Calibri"/>
                <a:ea typeface="Calibri"/>
                <a:cs typeface="Calibri"/>
                <a:sym typeface="Calibri"/>
              </a:rPr>
              <a:t>machen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könnten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Hier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sind</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paar</a:t>
            </a:r>
            <a:r>
              <a:rPr lang="en-US" sz="2000" dirty="0">
                <a:solidFill>
                  <a:schemeClr val="dk1"/>
                </a:solidFill>
                <a:latin typeface="Calibri"/>
                <a:ea typeface="Calibri"/>
                <a:cs typeface="Calibri"/>
                <a:sym typeface="Calibri"/>
              </a:rPr>
              <a:t> Ideen:</a:t>
            </a:r>
            <a:endParaRPr dirty="0">
              <a:latin typeface="Calibri"/>
              <a:ea typeface="Calibri"/>
              <a:cs typeface="Calibri"/>
              <a:sym typeface="Calibri"/>
            </a:endParaRPr>
          </a:p>
          <a:p>
            <a:pPr marL="0" lvl="0" indent="0" algn="l" rtl="0">
              <a:lnSpc>
                <a:spcPct val="114999"/>
              </a:lnSpc>
              <a:spcBef>
                <a:spcPts val="1600"/>
              </a:spcBef>
              <a:spcAft>
                <a:spcPts val="1600"/>
              </a:spcAft>
              <a:buSzPts val="1800"/>
              <a:buNone/>
            </a:pPr>
            <a:endParaRPr dirty="0"/>
          </a:p>
        </p:txBody>
      </p:sp>
      <p:pic>
        <p:nvPicPr>
          <p:cNvPr id="151" name="Google Shape;151;p11" descr="A picture containing photo, building, sign, sitt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4645" y="2738652"/>
            <a:ext cx="1136531" cy="1542443"/>
          </a:xfrm>
          <a:prstGeom prst="rect">
            <a:avLst/>
          </a:prstGeom>
          <a:noFill/>
          <a:ln>
            <a:noFill/>
          </a:ln>
        </p:spPr>
      </p:pic>
      <p:pic>
        <p:nvPicPr>
          <p:cNvPr id="152" name="Google Shape;152;p11" descr="A group of people riding bikes on a city stree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15164" y="2694480"/>
            <a:ext cx="2333445" cy="1598435"/>
          </a:xfrm>
          <a:prstGeom prst="rect">
            <a:avLst/>
          </a:prstGeom>
          <a:noFill/>
          <a:ln>
            <a:noFill/>
          </a:ln>
        </p:spPr>
      </p:pic>
      <p:pic>
        <p:nvPicPr>
          <p:cNvPr id="153" name="Google Shape;153;p11" descr="A group of people standing in a newspaper&#10;&#10;Description automatically generated"/>
          <p:cNvPicPr preferRelativeResize="0"/>
          <p:nvPr/>
        </p:nvPicPr>
        <p:blipFill rotWithShape="1">
          <a:blip r:embed="rId5">
            <a:alphaModFix/>
          </a:blip>
          <a:srcRect/>
          <a:stretch/>
        </p:blipFill>
        <p:spPr>
          <a:xfrm>
            <a:off x="5896514" y="2691442"/>
            <a:ext cx="2332726" cy="1647645"/>
          </a:xfrm>
          <a:prstGeom prst="rect">
            <a:avLst/>
          </a:prstGeom>
          <a:noFill/>
          <a:ln>
            <a:noFill/>
          </a:ln>
        </p:spPr>
      </p:pic>
      <p:sp>
        <p:nvSpPr>
          <p:cNvPr id="154" name="Google Shape;154;p11"/>
          <p:cNvSpPr txBox="1"/>
          <p:nvPr/>
        </p:nvSpPr>
        <p:spPr>
          <a:xfrm>
            <a:off x="439947" y="4370358"/>
            <a:ext cx="184820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Flugblätter schreiben</a:t>
            </a:r>
            <a:endParaRPr sz="1400" b="0" i="0" u="none" strike="noStrike" cap="none">
              <a:solidFill>
                <a:srgbClr val="000000"/>
              </a:solidFill>
              <a:latin typeface="Arial"/>
              <a:ea typeface="Arial"/>
              <a:cs typeface="Arial"/>
              <a:sym typeface="Arial"/>
            </a:endParaRPr>
          </a:p>
        </p:txBody>
      </p:sp>
      <p:sp>
        <p:nvSpPr>
          <p:cNvPr id="155" name="Google Shape;155;p11"/>
          <p:cNvSpPr txBox="1"/>
          <p:nvPr/>
        </p:nvSpPr>
        <p:spPr>
          <a:xfrm>
            <a:off x="2650465" y="4327226"/>
            <a:ext cx="26677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Fahrraddemos durchführen</a:t>
            </a:r>
            <a:endParaRPr sz="1400" b="0" i="0" u="none" strike="noStrike" cap="none">
              <a:solidFill>
                <a:srgbClr val="000000"/>
              </a:solidFill>
              <a:latin typeface="Arial"/>
              <a:ea typeface="Arial"/>
              <a:cs typeface="Arial"/>
              <a:sym typeface="Arial"/>
            </a:endParaRPr>
          </a:p>
        </p:txBody>
      </p:sp>
      <p:sp>
        <p:nvSpPr>
          <p:cNvPr id="156" name="Google Shape;156;p11"/>
          <p:cNvSpPr txBox="1"/>
          <p:nvPr/>
        </p:nvSpPr>
        <p:spPr>
          <a:xfrm>
            <a:off x="5842239" y="4327226"/>
            <a:ext cx="2581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Ausstellungen organisieren</a:t>
            </a:r>
            <a:endParaRPr sz="1400" b="0" i="0" u="none" strike="noStrike" cap="none">
              <a:solidFill>
                <a:srgbClr val="000000"/>
              </a:solidFill>
              <a:latin typeface="Arial"/>
              <a:ea typeface="Arial"/>
              <a:cs typeface="Arial"/>
              <a:sym typeface="Arial"/>
            </a:endParaRPr>
          </a:p>
        </p:txBody>
      </p:sp>
      <p:sp>
        <p:nvSpPr>
          <p:cNvPr id="157" name="Google Shape;157;p11"/>
          <p:cNvSpPr txBox="1"/>
          <p:nvPr/>
        </p:nvSpPr>
        <p:spPr>
          <a:xfrm>
            <a:off x="1281022" y="2073574"/>
            <a:ext cx="6506473" cy="40011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Sie könnten … / Vielleicht sollten sie auch … / Sie müssten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311700" y="16466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latin typeface="Calibri"/>
                <a:ea typeface="Calibri"/>
                <a:cs typeface="Calibri"/>
                <a:sym typeface="Calibri"/>
              </a:rPr>
              <a:t>Was </a:t>
            </a:r>
            <a:r>
              <a:rPr lang="en-US" dirty="0" err="1">
                <a:latin typeface="Calibri"/>
                <a:ea typeface="Calibri"/>
                <a:cs typeface="Calibri"/>
                <a:sym typeface="Calibri"/>
              </a:rPr>
              <a:t>würden</a:t>
            </a:r>
            <a:r>
              <a:rPr lang="en-US" dirty="0">
                <a:latin typeface="Calibri"/>
                <a:ea typeface="Calibri"/>
                <a:cs typeface="Calibri"/>
                <a:sym typeface="Calibri"/>
              </a:rPr>
              <a:t> Sie tun?</a:t>
            </a:r>
            <a:endParaRPr dirty="0">
              <a:latin typeface="Calibri"/>
              <a:ea typeface="Calibri"/>
              <a:cs typeface="Calibri"/>
              <a:sym typeface="Calibri"/>
            </a:endParaRPr>
          </a:p>
        </p:txBody>
      </p:sp>
      <p:sp>
        <p:nvSpPr>
          <p:cNvPr id="150" name="Google Shape;150;p11"/>
          <p:cNvSpPr txBox="1">
            <a:spLocks noGrp="1"/>
          </p:cNvSpPr>
          <p:nvPr>
            <p:ph type="body" idx="1"/>
          </p:nvPr>
        </p:nvSpPr>
        <p:spPr>
          <a:xfrm>
            <a:off x="311700" y="828984"/>
            <a:ext cx="8520600" cy="78534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dirty="0" err="1">
                <a:solidFill>
                  <a:schemeClr val="dk1"/>
                </a:solidFill>
                <a:latin typeface="Calibri"/>
                <a:ea typeface="Calibri"/>
                <a:cs typeface="Calibri"/>
                <a:sym typeface="Calibri"/>
              </a:rPr>
              <a:t>Nehmen</a:t>
            </a:r>
            <a:r>
              <a:rPr lang="en-US" sz="2000" dirty="0">
                <a:solidFill>
                  <a:schemeClr val="dk1"/>
                </a:solidFill>
                <a:latin typeface="Calibri"/>
                <a:ea typeface="Calibri"/>
                <a:cs typeface="Calibri"/>
                <a:sym typeface="Calibri"/>
              </a:rPr>
              <a:t> Sie </a:t>
            </a:r>
            <a:r>
              <a:rPr lang="en-US" sz="2000" dirty="0" err="1">
                <a:solidFill>
                  <a:schemeClr val="dk1"/>
                </a:solidFill>
                <a:latin typeface="Calibri"/>
                <a:ea typeface="Calibri"/>
                <a:cs typeface="Calibri"/>
                <a:sym typeface="Calibri"/>
              </a:rPr>
              <a:t>sich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Beispiel</a:t>
            </a:r>
            <a:r>
              <a:rPr lang="en-US" sz="2000" dirty="0">
                <a:solidFill>
                  <a:schemeClr val="dk1"/>
                </a:solidFill>
                <a:latin typeface="Calibri"/>
                <a:ea typeface="Calibri"/>
                <a:cs typeface="Calibri"/>
                <a:sym typeface="Calibri"/>
              </a:rPr>
              <a:t> an Lothar und Bettina! Gestalten Sie </a:t>
            </a:r>
            <a:r>
              <a:rPr lang="en-US" sz="2000" dirty="0" err="1">
                <a:solidFill>
                  <a:schemeClr val="dk1"/>
                </a:solidFill>
                <a:latin typeface="Calibri"/>
                <a:ea typeface="Calibri"/>
                <a:cs typeface="Calibri"/>
                <a:sym typeface="Calibri"/>
              </a:rPr>
              <a:t>Ihre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eigenen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Protestplakate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Zur</a:t>
            </a:r>
            <a:r>
              <a:rPr lang="en-US" sz="2000" dirty="0">
                <a:solidFill>
                  <a:schemeClr val="dk1"/>
                </a:solidFill>
                <a:latin typeface="Calibri"/>
                <a:ea typeface="Calibri"/>
                <a:cs typeface="Calibri"/>
                <a:sym typeface="Calibri"/>
              </a:rPr>
              <a:t> Inspiration </a:t>
            </a:r>
            <a:r>
              <a:rPr lang="en-US" sz="2000" dirty="0" err="1">
                <a:solidFill>
                  <a:schemeClr val="dk1"/>
                </a:solidFill>
                <a:latin typeface="Calibri"/>
                <a:ea typeface="Calibri"/>
                <a:cs typeface="Calibri"/>
                <a:sym typeface="Calibri"/>
              </a:rPr>
              <a:t>gibt</a:t>
            </a:r>
            <a:r>
              <a:rPr lang="en-US" sz="2000" dirty="0">
                <a:solidFill>
                  <a:schemeClr val="dk1"/>
                </a:solidFill>
                <a:latin typeface="Calibri"/>
                <a:ea typeface="Calibri"/>
                <a:cs typeface="Calibri"/>
                <a:sym typeface="Calibri"/>
              </a:rPr>
              <a:t> es </a:t>
            </a:r>
            <a:r>
              <a:rPr lang="en-US" sz="2000" dirty="0" err="1">
                <a:solidFill>
                  <a:schemeClr val="dk1"/>
                </a:solidFill>
                <a:latin typeface="Calibri"/>
                <a:ea typeface="Calibri"/>
                <a:cs typeface="Calibri"/>
                <a:sym typeface="Calibri"/>
              </a:rPr>
              <a:t>hier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Originale</a:t>
            </a:r>
            <a:r>
              <a:rPr lang="en-US" sz="2000" dirty="0">
                <a:solidFill>
                  <a:schemeClr val="dk1"/>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4999"/>
              </a:lnSpc>
              <a:spcBef>
                <a:spcPts val="1600"/>
              </a:spcBef>
              <a:spcAft>
                <a:spcPts val="1600"/>
              </a:spcAft>
              <a:buSzPts val="1800"/>
              <a:buNone/>
            </a:pPr>
            <a:endParaRPr dirty="0"/>
          </a:p>
        </p:txBody>
      </p:sp>
      <p:pic>
        <p:nvPicPr>
          <p:cNvPr id="151" name="Google Shape;151;p11" descr="A picture containing photo, building, sign, sitt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9947" y="1950954"/>
            <a:ext cx="1718037" cy="2341961"/>
          </a:xfrm>
          <a:prstGeom prst="rect">
            <a:avLst/>
          </a:prstGeom>
          <a:noFill/>
          <a:ln>
            <a:noFill/>
          </a:ln>
        </p:spPr>
      </p:pic>
      <p:pic>
        <p:nvPicPr>
          <p:cNvPr id="1026" name="Picture 2" descr="Aktionen der DDR-Umwelt-Bewegung | Jugendopposition in der DDR">
            <a:extLst>
              <a:ext uri="{FF2B5EF4-FFF2-40B4-BE49-F238E27FC236}">
                <a16:creationId xmlns:a16="http://schemas.microsoft.com/office/drawing/2014/main" id="{C245882E-72A2-B617-DE2A-5778D40EC1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50465" y="1790079"/>
            <a:ext cx="3070542" cy="2361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kat Aufgewacht zum Umwelttag; eine Veranstaltung der Bürgerinitiative Argus in Potsdam am 4. Juni 1990.">
            <a:extLst>
              <a:ext uri="{FF2B5EF4-FFF2-40B4-BE49-F238E27FC236}">
                <a16:creationId xmlns:a16="http://schemas.microsoft.com/office/drawing/2014/main" id="{2398D15B-EA11-37F1-0EF5-EE01B6C406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6603" y="1790079"/>
            <a:ext cx="2049942" cy="306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8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35881" y="94561"/>
            <a:ext cx="921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dirty="0" err="1">
                <a:latin typeface="Calibri"/>
                <a:ea typeface="Calibri"/>
                <a:cs typeface="Calibri"/>
                <a:sym typeface="Calibri"/>
              </a:rPr>
              <a:t>Umweltprobleme</a:t>
            </a:r>
            <a:r>
              <a:rPr lang="en-US" b="1" dirty="0">
                <a:latin typeface="Calibri"/>
                <a:ea typeface="Calibri"/>
                <a:cs typeface="Calibri"/>
                <a:sym typeface="Calibri"/>
              </a:rPr>
              <a:t> in der DDR: </a:t>
            </a:r>
            <a:r>
              <a:rPr lang="en-US" b="1" dirty="0" err="1">
                <a:latin typeface="Calibri"/>
                <a:ea typeface="Calibri"/>
                <a:cs typeface="Calibri"/>
                <a:sym typeface="Calibri"/>
              </a:rPr>
              <a:t>Zeitzeugen</a:t>
            </a:r>
            <a:r>
              <a:rPr lang="en-US" b="1" dirty="0">
                <a:latin typeface="Calibri"/>
                <a:ea typeface="Calibri"/>
                <a:cs typeface="Calibri"/>
                <a:sym typeface="Calibri"/>
              </a:rPr>
              <a:t> Bettina </a:t>
            </a:r>
            <a:r>
              <a:rPr lang="en-US" b="1" dirty="0" err="1">
                <a:latin typeface="Calibri"/>
                <a:ea typeface="Calibri"/>
                <a:cs typeface="Calibri"/>
                <a:sym typeface="Calibri"/>
              </a:rPr>
              <a:t>Werneburg</a:t>
            </a:r>
            <a:r>
              <a:rPr lang="en-US" b="1" dirty="0">
                <a:latin typeface="Calibri"/>
                <a:ea typeface="Calibri"/>
                <a:cs typeface="Calibri"/>
                <a:sym typeface="Calibri"/>
              </a:rPr>
              <a:t> &amp; Lothar </a:t>
            </a:r>
            <a:r>
              <a:rPr lang="en-US" b="1" dirty="0" err="1">
                <a:latin typeface="Calibri"/>
                <a:ea typeface="Calibri"/>
                <a:cs typeface="Calibri"/>
                <a:sym typeface="Calibri"/>
              </a:rPr>
              <a:t>Rochau</a:t>
            </a:r>
            <a:endParaRPr dirty="0">
              <a:latin typeface="Calibri"/>
              <a:ea typeface="Calibri"/>
              <a:cs typeface="Calibri"/>
              <a:sym typeface="Calibri"/>
            </a:endParaRPr>
          </a:p>
        </p:txBody>
      </p:sp>
      <p:sp>
        <p:nvSpPr>
          <p:cNvPr id="163" name="Google Shape;163;p12"/>
          <p:cNvSpPr txBox="1">
            <a:spLocks noGrp="1"/>
          </p:cNvSpPr>
          <p:nvPr>
            <p:ph type="body" idx="1"/>
          </p:nvPr>
        </p:nvSpPr>
        <p:spPr>
          <a:xfrm>
            <a:off x="307268" y="1136521"/>
            <a:ext cx="5627058" cy="3912418"/>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sz="2000">
                <a:solidFill>
                  <a:schemeClr val="dk1"/>
                </a:solidFill>
                <a:latin typeface="Calibri"/>
                <a:ea typeface="Calibri"/>
                <a:cs typeface="Calibri"/>
                <a:sym typeface="Calibri"/>
              </a:rPr>
              <a:t>Hören Sie Bettina Werneburg und Lothar Rochau zu (13:49 bis 15:07). Beantworten Sie folgende Fragen:</a:t>
            </a:r>
            <a:endParaRPr sz="20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000"/>
              <a:buFont typeface="Calibri"/>
              <a:buAutoNum type="arabicPeriod"/>
            </a:pPr>
            <a:r>
              <a:rPr lang="en-US" sz="2000">
                <a:solidFill>
                  <a:schemeClr val="dk1"/>
                </a:solidFill>
                <a:latin typeface="Calibri"/>
                <a:ea typeface="Calibri"/>
                <a:cs typeface="Calibri"/>
                <a:sym typeface="Calibri"/>
              </a:rPr>
              <a:t>Was haben die Demonstranten </a:t>
            </a:r>
            <a:r>
              <a:rPr lang="en-US" sz="20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gemacht</a:t>
            </a:r>
            <a:r>
              <a:rPr lang="en-US" sz="2000">
                <a:solidFill>
                  <a:schemeClr val="dk1"/>
                </a:solidFill>
                <a:latin typeface="Calibri"/>
                <a:ea typeface="Calibri"/>
                <a:cs typeface="Calibri"/>
                <a:sym typeface="Calibri"/>
              </a:rPr>
              <a:t>?</a:t>
            </a:r>
            <a:endParaRPr sz="2000">
              <a:latin typeface="Calibri"/>
              <a:ea typeface="Calibri"/>
              <a:cs typeface="Calibri"/>
              <a:sym typeface="Calibri"/>
            </a:endParaRPr>
          </a:p>
          <a:p>
            <a:pPr marL="342900" lvl="0" indent="-342900" algn="l" rtl="0">
              <a:lnSpc>
                <a:spcPct val="114999"/>
              </a:lnSpc>
              <a:spcBef>
                <a:spcPts val="1600"/>
              </a:spcBef>
              <a:spcAft>
                <a:spcPts val="0"/>
              </a:spcAft>
              <a:buSzPts val="2000"/>
              <a:buFont typeface="Calibri"/>
              <a:buAutoNum type="arabicPeriod"/>
            </a:pPr>
            <a:r>
              <a:rPr lang="en-US" sz="2000">
                <a:solidFill>
                  <a:schemeClr val="dk1"/>
                </a:solidFill>
                <a:latin typeface="Calibri"/>
                <a:ea typeface="Calibri"/>
                <a:cs typeface="Calibri"/>
                <a:sym typeface="Calibri"/>
              </a:rPr>
              <a:t>Wer hat sie aufgehalten?</a:t>
            </a:r>
            <a:endParaRPr sz="2000">
              <a:latin typeface="Calibri"/>
              <a:ea typeface="Calibri"/>
              <a:cs typeface="Calibri"/>
              <a:sym typeface="Calibri"/>
            </a:endParaRPr>
          </a:p>
          <a:p>
            <a:pPr marL="342900" lvl="0" indent="-342900" algn="l" rtl="0">
              <a:lnSpc>
                <a:spcPct val="114999"/>
              </a:lnSpc>
              <a:spcBef>
                <a:spcPts val="1600"/>
              </a:spcBef>
              <a:spcAft>
                <a:spcPts val="0"/>
              </a:spcAft>
              <a:buSzPts val="2000"/>
              <a:buFont typeface="Calibri"/>
              <a:buAutoNum type="arabicPeriod"/>
            </a:pPr>
            <a:r>
              <a:rPr lang="en-US" sz="2000">
                <a:solidFill>
                  <a:schemeClr val="dk1"/>
                </a:solidFill>
                <a:latin typeface="Calibri"/>
                <a:ea typeface="Calibri"/>
                <a:cs typeface="Calibri"/>
                <a:sym typeface="Calibri"/>
              </a:rPr>
              <a:t>Was ist mit Lothar passiert?</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Er wurde _________.</a:t>
            </a:r>
            <a:endParaRPr sz="2000">
              <a:latin typeface="Calibri"/>
              <a:ea typeface="Calibri"/>
              <a:cs typeface="Calibri"/>
              <a:sym typeface="Calibri"/>
            </a:endParaRPr>
          </a:p>
          <a:p>
            <a:pPr marL="342900" lvl="0" indent="-342900" algn="l" rtl="0">
              <a:lnSpc>
                <a:spcPct val="114999"/>
              </a:lnSpc>
              <a:spcBef>
                <a:spcPts val="1600"/>
              </a:spcBef>
              <a:spcAft>
                <a:spcPts val="1600"/>
              </a:spcAft>
              <a:buSzPts val="2000"/>
              <a:buFont typeface="Calibri"/>
              <a:buAutoNum type="arabicPeriod"/>
            </a:pPr>
            <a:r>
              <a:rPr lang="en-US" sz="2000">
                <a:solidFill>
                  <a:schemeClr val="dk1"/>
                </a:solidFill>
                <a:latin typeface="Calibri"/>
                <a:ea typeface="Calibri"/>
                <a:cs typeface="Calibri"/>
                <a:sym typeface="Calibri"/>
              </a:rPr>
              <a:t>Was haben Bettina und Ihr Freund gemacht?</a:t>
            </a:r>
            <a:endParaRPr sz="2000">
              <a:latin typeface="Calibri"/>
              <a:ea typeface="Calibri"/>
              <a:cs typeface="Calibri"/>
              <a:sym typeface="Calibri"/>
            </a:endParaRPr>
          </a:p>
        </p:txBody>
      </p:sp>
      <p:sp>
        <p:nvSpPr>
          <p:cNvPr id="164" name="Google Shape;164;p12"/>
          <p:cNvSpPr txBox="1"/>
          <p:nvPr/>
        </p:nvSpPr>
        <p:spPr>
          <a:xfrm>
            <a:off x="6010847" y="3224026"/>
            <a:ext cx="3196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https://youtu.be/-BHpVzhD944?t=829</a:t>
            </a:r>
            <a:endParaRPr sz="1400" b="0" i="0" u="none" strike="noStrike" cap="none">
              <a:solidFill>
                <a:srgbClr val="000000"/>
              </a:solidFill>
              <a:latin typeface="Arial"/>
              <a:ea typeface="Arial"/>
              <a:cs typeface="Arial"/>
              <a:sym typeface="Arial"/>
            </a:endParaRPr>
          </a:p>
        </p:txBody>
      </p:sp>
      <p:pic>
        <p:nvPicPr>
          <p:cNvPr id="165" name="Google Shape;165;p12" descr="A picture containing person, building, outdoor, pers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36506" y="1202470"/>
            <a:ext cx="2743200" cy="1892388"/>
          </a:xfrm>
          <a:prstGeom prst="rect">
            <a:avLst/>
          </a:prstGeom>
          <a:noFill/>
          <a:ln>
            <a:noFill/>
          </a:ln>
        </p:spPr>
      </p:pic>
      <p:sp>
        <p:nvSpPr>
          <p:cNvPr id="166" name="Google Shape;166;p12"/>
          <p:cNvSpPr txBox="1"/>
          <p:nvPr/>
        </p:nvSpPr>
        <p:spPr>
          <a:xfrm>
            <a:off x="2096948" y="3922816"/>
            <a:ext cx="2743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0000"/>
                </a:solidFill>
                <a:latin typeface="Calibri"/>
                <a:ea typeface="Calibri"/>
                <a:cs typeface="Calibri"/>
                <a:sym typeface="Calibri"/>
              </a:rPr>
              <a:t>verhört</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163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u="sng">
                <a:latin typeface="Calibri"/>
                <a:ea typeface="Calibri"/>
                <a:cs typeface="Calibri"/>
                <a:sym typeface="Calibri"/>
              </a:rPr>
              <a:t>Tagesprogramm</a:t>
            </a:r>
            <a:endParaRPr sz="3600" u="sng">
              <a:latin typeface="Calibri"/>
              <a:ea typeface="Calibri"/>
              <a:cs typeface="Calibri"/>
              <a:sym typeface="Calibri"/>
            </a:endParaRPr>
          </a:p>
          <a:p>
            <a:pPr marL="0" lvl="0" indent="0" algn="l" rtl="0">
              <a:lnSpc>
                <a:spcPct val="100000"/>
              </a:lnSpc>
              <a:spcBef>
                <a:spcPts val="0"/>
              </a:spcBef>
              <a:spcAft>
                <a:spcPts val="0"/>
              </a:spcAft>
              <a:buSzPts val="2800"/>
              <a:buNone/>
            </a:pPr>
            <a:r>
              <a:rPr lang="en-US" sz="2400">
                <a:latin typeface="Calibri"/>
                <a:ea typeface="Calibri"/>
                <a:cs typeface="Calibri"/>
                <a:sym typeface="Calibri"/>
              </a:rPr>
              <a:t>Mittwoch, 28. Oktober 2020</a:t>
            </a:r>
            <a:endParaRPr sz="2400">
              <a:latin typeface="Calibri"/>
              <a:ea typeface="Calibri"/>
              <a:cs typeface="Calibri"/>
              <a:sym typeface="Calibri"/>
            </a:endParaRPr>
          </a:p>
        </p:txBody>
      </p:sp>
      <p:sp>
        <p:nvSpPr>
          <p:cNvPr id="63" name="Google Shape;63;p2"/>
          <p:cNvSpPr txBox="1">
            <a:spLocks noGrp="1"/>
          </p:cNvSpPr>
          <p:nvPr>
            <p:ph type="body" idx="1"/>
          </p:nvPr>
        </p:nvSpPr>
        <p:spPr>
          <a:xfrm>
            <a:off x="311700" y="1613225"/>
            <a:ext cx="5490357" cy="295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200" u="sng" dirty="0" err="1">
                <a:solidFill>
                  <a:srgbClr val="000000"/>
                </a:solidFill>
                <a:latin typeface="Calibri"/>
                <a:ea typeface="Calibri"/>
                <a:cs typeface="Calibri"/>
                <a:sym typeface="Calibri"/>
              </a:rPr>
              <a:t>Alltag</a:t>
            </a:r>
            <a:r>
              <a:rPr lang="en-US" sz="2200" u="sng" dirty="0">
                <a:solidFill>
                  <a:srgbClr val="000000"/>
                </a:solidFill>
                <a:latin typeface="Calibri"/>
                <a:ea typeface="Calibri"/>
                <a:cs typeface="Calibri"/>
                <a:sym typeface="Calibri"/>
              </a:rPr>
              <a:t> in der DDR</a:t>
            </a:r>
            <a:br>
              <a:rPr lang="en-US" sz="2200" u="sng" dirty="0">
                <a:solidFill>
                  <a:srgbClr val="000000"/>
                </a:solidFill>
                <a:latin typeface="Calibri"/>
                <a:ea typeface="Calibri"/>
                <a:cs typeface="Calibri"/>
                <a:sym typeface="Calibri"/>
              </a:rPr>
            </a:br>
            <a:endParaRPr sz="2200" dirty="0">
              <a:solidFill>
                <a:srgbClr val="000000"/>
              </a:solidFill>
              <a:latin typeface="Calibri"/>
              <a:ea typeface="Calibri"/>
              <a:cs typeface="Calibri"/>
              <a:sym typeface="Calibri"/>
            </a:endParaRPr>
          </a:p>
          <a:p>
            <a:pPr marL="889000">
              <a:buClr>
                <a:srgbClr val="000000"/>
              </a:buClr>
              <a:buSzPts val="2200"/>
            </a:pPr>
            <a:r>
              <a:rPr lang="en-US" sz="2200" dirty="0" err="1">
                <a:solidFill>
                  <a:srgbClr val="000000"/>
                </a:solidFill>
                <a:latin typeface="Calibri"/>
                <a:ea typeface="Calibri"/>
                <a:cs typeface="Calibri"/>
                <a:sym typeface="Calibri"/>
              </a:rPr>
              <a:t>Umweltverschmutzung</a:t>
            </a:r>
            <a:r>
              <a:rPr lang="en-US" sz="2200" dirty="0">
                <a:solidFill>
                  <a:srgbClr val="000000"/>
                </a:solidFill>
                <a:latin typeface="Calibri"/>
                <a:ea typeface="Calibri"/>
                <a:cs typeface="Calibri"/>
                <a:sym typeface="Calibri"/>
              </a:rPr>
              <a:t> und </a:t>
            </a:r>
            <a:r>
              <a:rPr lang="en-US" sz="2200" dirty="0" err="1">
                <a:solidFill>
                  <a:srgbClr val="000000"/>
                </a:solidFill>
                <a:latin typeface="Calibri"/>
                <a:ea typeface="Calibri"/>
                <a:cs typeface="Calibri"/>
                <a:sym typeface="Calibri"/>
              </a:rPr>
              <a:t>Umweltschutz</a:t>
            </a:r>
            <a:r>
              <a:rPr lang="en-US" sz="2200" dirty="0">
                <a:solidFill>
                  <a:srgbClr val="000000"/>
                </a:solidFill>
                <a:latin typeface="Calibri"/>
                <a:ea typeface="Calibri"/>
                <a:cs typeface="Calibri"/>
                <a:sym typeface="Calibri"/>
              </a:rPr>
              <a:t> in der DDR</a:t>
            </a:r>
            <a:endParaRPr sz="2200" dirty="0">
              <a:solidFill>
                <a:srgbClr val="000000"/>
              </a:solidFill>
              <a:latin typeface="Calibri"/>
              <a:ea typeface="Calibri"/>
              <a:cs typeface="Calibri"/>
              <a:sym typeface="Calibri"/>
            </a:endParaRPr>
          </a:p>
          <a:p>
            <a:pPr marL="914400" lvl="0" indent="-368300" algn="l" rtl="0">
              <a:lnSpc>
                <a:spcPct val="115000"/>
              </a:lnSpc>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Protest und </a:t>
            </a:r>
            <a:r>
              <a:rPr lang="en-US" sz="2200" dirty="0" err="1">
                <a:solidFill>
                  <a:srgbClr val="000000"/>
                </a:solidFill>
                <a:latin typeface="Calibri"/>
                <a:ea typeface="Calibri"/>
                <a:cs typeface="Calibri"/>
                <a:sym typeface="Calibri"/>
              </a:rPr>
              <a:t>Gegenreaktion</a:t>
            </a:r>
            <a:r>
              <a:rPr lang="en-US" sz="2200" dirty="0">
                <a:solidFill>
                  <a:srgbClr val="000000"/>
                </a:solidFill>
                <a:latin typeface="Calibri"/>
                <a:ea typeface="Calibri"/>
                <a:cs typeface="Calibri"/>
                <a:sym typeface="Calibri"/>
              </a:rPr>
              <a:t> des </a:t>
            </a:r>
            <a:r>
              <a:rPr lang="en-US" sz="2200">
                <a:solidFill>
                  <a:srgbClr val="000000"/>
                </a:solidFill>
                <a:latin typeface="Calibri"/>
                <a:ea typeface="Calibri"/>
                <a:cs typeface="Calibri"/>
                <a:sym typeface="Calibri"/>
              </a:rPr>
              <a:t>Staats</a:t>
            </a:r>
            <a:endParaRPr lang="en-US" sz="2200" dirty="0">
              <a:solidFill>
                <a:srgbClr val="000000"/>
              </a:solidFill>
              <a:latin typeface="Calibri"/>
              <a:ea typeface="Calibri"/>
              <a:cs typeface="Calibri"/>
              <a:sym typeface="Calibri"/>
            </a:endParaRPr>
          </a:p>
          <a:p>
            <a:pPr marL="914400" lvl="0" indent="-368300" algn="l" rtl="0">
              <a:lnSpc>
                <a:spcPct val="115000"/>
              </a:lnSpc>
              <a:spcBef>
                <a:spcPts val="0"/>
              </a:spcBef>
              <a:spcAft>
                <a:spcPts val="0"/>
              </a:spcAft>
              <a:buClr>
                <a:srgbClr val="000000"/>
              </a:buClr>
              <a:buSzPts val="2200"/>
              <a:buFont typeface="Calibri"/>
              <a:buChar char="●"/>
            </a:pPr>
            <a:endParaRPr sz="2200" dirty="0">
              <a:solidFill>
                <a:srgbClr val="000000"/>
              </a:solidFill>
              <a:latin typeface="Calibri"/>
              <a:ea typeface="Calibri"/>
              <a:cs typeface="Calibri"/>
              <a:sym typeface="Calibri"/>
            </a:endParaRPr>
          </a:p>
        </p:txBody>
      </p:sp>
      <p:sp>
        <p:nvSpPr>
          <p:cNvPr id="64" name="Google Shape;64;p2"/>
          <p:cNvSpPr txBox="1"/>
          <p:nvPr/>
        </p:nvSpPr>
        <p:spPr>
          <a:xfrm>
            <a:off x="6232117" y="4841400"/>
            <a:ext cx="3624300" cy="13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Chemiewerk in Leuna, Sachsen-Anhalt</a:t>
            </a:r>
            <a:endParaRPr sz="1400" b="0" i="0" u="none" strike="noStrike" cap="none">
              <a:solidFill>
                <a:srgbClr val="000000"/>
              </a:solidFill>
              <a:latin typeface="Calibri"/>
              <a:ea typeface="Calibri"/>
              <a:cs typeface="Calibri"/>
              <a:sym typeface="Calibri"/>
            </a:endParaRPr>
          </a:p>
        </p:txBody>
      </p:sp>
      <p:pic>
        <p:nvPicPr>
          <p:cNvPr id="65" name="Google Shape;65;p2" descr="A view of a city&#10;&#10;Description automatically generated"/>
          <p:cNvPicPr preferRelativeResize="0"/>
          <p:nvPr/>
        </p:nvPicPr>
        <p:blipFill rotWithShape="1">
          <a:blip r:embed="rId3">
            <a:alphaModFix/>
          </a:blip>
          <a:srcRect/>
          <a:stretch/>
        </p:blipFill>
        <p:spPr>
          <a:xfrm>
            <a:off x="6233265" y="1343"/>
            <a:ext cx="3230148" cy="49174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259746" y="-306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Calibri"/>
                <a:ea typeface="Calibri"/>
                <a:cs typeface="Calibri"/>
                <a:sym typeface="Calibri"/>
              </a:rPr>
              <a:t>Kleiner DDR-Glossar</a:t>
            </a:r>
            <a:endParaRPr b="1">
              <a:latin typeface="Calibri"/>
              <a:ea typeface="Calibri"/>
              <a:cs typeface="Calibri"/>
              <a:sym typeface="Calibri"/>
            </a:endParaRPr>
          </a:p>
        </p:txBody>
      </p:sp>
      <p:sp>
        <p:nvSpPr>
          <p:cNvPr id="80" name="Google Shape;80;p4"/>
          <p:cNvSpPr txBox="1">
            <a:spLocks noGrp="1"/>
          </p:cNvSpPr>
          <p:nvPr>
            <p:ph type="body" idx="1"/>
          </p:nvPr>
        </p:nvSpPr>
        <p:spPr>
          <a:xfrm>
            <a:off x="301309" y="571296"/>
            <a:ext cx="8700661" cy="85639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000">
                <a:solidFill>
                  <a:schemeClr val="dk1"/>
                </a:solidFill>
                <a:latin typeface="Calibri"/>
                <a:ea typeface="Calibri"/>
                <a:cs typeface="Calibri"/>
                <a:sym typeface="Calibri"/>
              </a:rPr>
              <a:t>Ordnen Sie in Ihren Gruppen die folgenden Wörter und Erklärungen zu. Sie dürfen im Internet recherchieren.</a:t>
            </a:r>
            <a:endParaRPr sz="2000">
              <a:solidFill>
                <a:schemeClr val="dk1"/>
              </a:solidFill>
              <a:latin typeface="Calibri"/>
              <a:ea typeface="Calibri"/>
              <a:cs typeface="Calibri"/>
              <a:sym typeface="Calibri"/>
            </a:endParaRPr>
          </a:p>
        </p:txBody>
      </p:sp>
      <p:sp>
        <p:nvSpPr>
          <p:cNvPr id="81" name="Google Shape;81;p4"/>
          <p:cNvSpPr txBox="1"/>
          <p:nvPr/>
        </p:nvSpPr>
        <p:spPr>
          <a:xfrm>
            <a:off x="2203" y="1566182"/>
            <a:ext cx="2663648" cy="3567065"/>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AutoNum type="arabicPeriod"/>
            </a:pPr>
            <a:r>
              <a:rPr lang="en-US" sz="1800" b="0" i="0" u="none" strike="noStrike" cap="none">
                <a:solidFill>
                  <a:schemeClr val="dk1"/>
                </a:solidFill>
                <a:latin typeface="Calibri"/>
                <a:ea typeface="Calibri"/>
                <a:cs typeface="Calibri"/>
                <a:sym typeface="Calibri"/>
              </a:rPr>
              <a:t>Sozialistische Einheitspartei Deutschlands (SED)</a:t>
            </a:r>
            <a:endParaRPr sz="18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rabicPeriod"/>
            </a:pPr>
            <a:r>
              <a:rPr lang="en-US" sz="1800" b="0" i="0" u="none" strike="noStrike" cap="none">
                <a:solidFill>
                  <a:schemeClr val="dk1"/>
                </a:solidFill>
                <a:latin typeface="Calibri"/>
                <a:ea typeface="Calibri"/>
                <a:cs typeface="Calibri"/>
                <a:sym typeface="Calibri"/>
              </a:rPr>
              <a:t>Ministerium für Staatssicherheit</a:t>
            </a:r>
            <a:br>
              <a:rPr lang="en-US" sz="1800" b="0" i="0" u="none" strike="noStrike" cap="none">
                <a:solidFill>
                  <a:srgbClr val="000000"/>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(MfS)/Stasi</a:t>
            </a:r>
            <a:endParaRPr sz="14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rabicPeriod"/>
            </a:pPr>
            <a:r>
              <a:rPr lang="en-US" sz="1800" b="0" i="0" u="none" strike="noStrike" cap="none">
                <a:solidFill>
                  <a:schemeClr val="dk1"/>
                </a:solidFill>
                <a:latin typeface="Calibri"/>
                <a:ea typeface="Calibri"/>
                <a:cs typeface="Calibri"/>
                <a:sym typeface="Calibri"/>
              </a:rPr>
              <a:t>volkseigen</a:t>
            </a:r>
            <a:endParaRPr sz="18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rabicPeriod"/>
            </a:pPr>
            <a:r>
              <a:rPr lang="en-US" sz="1800" b="0" i="0" u="none" strike="noStrike" cap="none">
                <a:solidFill>
                  <a:schemeClr val="dk1"/>
                </a:solidFill>
                <a:latin typeface="Calibri"/>
                <a:ea typeface="Calibri"/>
                <a:cs typeface="Calibri"/>
                <a:sym typeface="Calibri"/>
              </a:rPr>
              <a:t>Held der Arbeit</a:t>
            </a:r>
            <a:endParaRPr sz="1400" b="0" i="0" u="none" strike="noStrike" cap="none">
              <a:solidFill>
                <a:srgbClr val="000000"/>
              </a:solidFill>
              <a:latin typeface="Calibri"/>
              <a:ea typeface="Calibri"/>
              <a:cs typeface="Calibri"/>
              <a:sym typeface="Calibri"/>
            </a:endParaRPr>
          </a:p>
          <a:p>
            <a:pPr marL="0" marR="0" lvl="0" indent="0" algn="l" rtl="0">
              <a:lnSpc>
                <a:spcPct val="114999"/>
              </a:lnSpc>
              <a:spcBef>
                <a:spcPts val="160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4999"/>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2" name="Google Shape;82;p4" descr="A crowd of people near a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68449" y="1569163"/>
            <a:ext cx="3353843" cy="355840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83" name="Google Shape;83;p4"/>
          <p:cNvSpPr txBox="1"/>
          <p:nvPr/>
        </p:nvSpPr>
        <p:spPr>
          <a:xfrm>
            <a:off x="6016625" y="1533834"/>
            <a:ext cx="3124800" cy="3585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14999"/>
              </a:lnSpc>
              <a:spcBef>
                <a:spcPts val="0"/>
              </a:spcBef>
              <a:spcAft>
                <a:spcPts val="0"/>
              </a:spcAft>
              <a:buClr>
                <a:schemeClr val="dk2"/>
              </a:buClr>
              <a:buSzPts val="1800"/>
              <a:buFont typeface="Calibri"/>
              <a:buAutoNum type="alphaUcPeriod"/>
            </a:pPr>
            <a:r>
              <a:rPr lang="en-US" sz="1800" b="0" i="0" u="none" strike="noStrike" cap="none">
                <a:solidFill>
                  <a:schemeClr val="dk1"/>
                </a:solidFill>
                <a:latin typeface="Calibri"/>
                <a:ea typeface="Calibri"/>
                <a:cs typeface="Calibri"/>
                <a:sym typeface="Calibri"/>
              </a:rPr>
              <a:t>Etwas, das allen </a:t>
            </a:r>
            <a:r>
              <a:rPr lang="en-US" sz="1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gehört</a:t>
            </a:r>
            <a:r>
              <a:rPr lang="en-US" sz="18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lphaUcPeriod"/>
            </a:pPr>
            <a:r>
              <a:rPr lang="en-US" sz="1800" b="0" i="0" u="none" strike="noStrike" cap="none">
                <a:solidFill>
                  <a:schemeClr val="dk1"/>
                </a:solidFill>
                <a:latin typeface="Calibri"/>
                <a:ea typeface="Calibri"/>
                <a:cs typeface="Calibri"/>
                <a:sym typeface="Calibri"/>
              </a:rPr>
              <a:t>Die regierende Partei der DDR.</a:t>
            </a:r>
            <a:endParaRPr sz="14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lphaUcPeriod"/>
            </a:pPr>
            <a:r>
              <a:rPr lang="en-US" sz="1800" b="0" i="0" u="none" strike="noStrike" cap="none">
                <a:solidFill>
                  <a:schemeClr val="dk1"/>
                </a:solidFill>
                <a:latin typeface="Calibri"/>
                <a:ea typeface="Calibri"/>
                <a:cs typeface="Calibri"/>
                <a:sym typeface="Calibri"/>
              </a:rPr>
              <a:t>Wichtige Auszeichnung in der Industrie. </a:t>
            </a:r>
            <a:endParaRPr sz="1400" b="0" i="0" u="none" strike="noStrike" cap="none">
              <a:solidFill>
                <a:schemeClr val="dk1"/>
              </a:solidFill>
              <a:latin typeface="Calibri"/>
              <a:ea typeface="Calibri"/>
              <a:cs typeface="Calibri"/>
              <a:sym typeface="Calibri"/>
            </a:endParaRPr>
          </a:p>
          <a:p>
            <a:pPr marL="457200" marR="0" lvl="0" indent="-342900" algn="l" rtl="0">
              <a:lnSpc>
                <a:spcPct val="114999"/>
              </a:lnSpc>
              <a:spcBef>
                <a:spcPts val="1600"/>
              </a:spcBef>
              <a:spcAft>
                <a:spcPts val="0"/>
              </a:spcAft>
              <a:buClr>
                <a:schemeClr val="dk2"/>
              </a:buClr>
              <a:buSzPts val="1800"/>
              <a:buFont typeface="Calibri"/>
              <a:buAutoNum type="alphaUcPeriod"/>
            </a:pPr>
            <a:r>
              <a:rPr lang="en-US" sz="1800" b="0" i="0" u="none" strike="noStrike" cap="none">
                <a:solidFill>
                  <a:schemeClr val="dk1"/>
                </a:solidFill>
                <a:latin typeface="Calibri"/>
                <a:ea typeface="Calibri"/>
                <a:cs typeface="Calibri"/>
                <a:sym typeface="Calibri"/>
              </a:rPr>
              <a:t>Eine Behörde, die Menschen in der DDR beobachtet und auch verhaftet hat.</a:t>
            </a:r>
            <a:endParaRPr sz="1400" b="0" i="0" u="none" strike="noStrike" cap="none">
              <a:solidFill>
                <a:schemeClr val="dk1"/>
              </a:solidFill>
              <a:latin typeface="Calibri"/>
              <a:ea typeface="Calibri"/>
              <a:cs typeface="Calibri"/>
              <a:sym typeface="Calibri"/>
            </a:endParaRPr>
          </a:p>
          <a:p>
            <a:pPr marL="0" marR="0" lvl="0" indent="0" algn="l" rtl="0">
              <a:lnSpc>
                <a:spcPct val="114999"/>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311700" y="460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Umweltprobleme in der DDR</a:t>
            </a:r>
            <a:endParaRPr b="1"/>
          </a:p>
        </p:txBody>
      </p:sp>
      <p:sp>
        <p:nvSpPr>
          <p:cNvPr id="89" name="Google Shape;89;p5"/>
          <p:cNvSpPr txBox="1">
            <a:spLocks noGrp="1"/>
          </p:cNvSpPr>
          <p:nvPr>
            <p:ph type="body" idx="1"/>
          </p:nvPr>
        </p:nvSpPr>
        <p:spPr>
          <a:xfrm>
            <a:off x="311700" y="721154"/>
            <a:ext cx="5451600" cy="4377888"/>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sz="2000">
                <a:solidFill>
                  <a:schemeClr val="dk1"/>
                </a:solidFill>
                <a:latin typeface="Calibri"/>
                <a:ea typeface="Calibri"/>
                <a:cs typeface="Calibri"/>
                <a:sym typeface="Calibri"/>
              </a:rPr>
              <a:t>Als einer der weltweit ersten Staaten gründete die DDR 1972 ein Umweltministerium. Laut den offiziellen Darstellungen der Regierung gab es bis 1989 in der DDR keine schweren Umweltprobleme.</a:t>
            </a:r>
            <a:endParaRPr sz="2000">
              <a:latin typeface="Calibri"/>
              <a:ea typeface="Calibri"/>
              <a:cs typeface="Calibri"/>
              <a:sym typeface="Calibri"/>
            </a:endParaRPr>
          </a:p>
          <a:p>
            <a:pPr marL="0" lvl="0" indent="0" algn="l" rtl="0">
              <a:lnSpc>
                <a:spcPct val="114999"/>
              </a:lnSpc>
              <a:spcBef>
                <a:spcPts val="0"/>
              </a:spcBef>
              <a:spcAft>
                <a:spcPts val="0"/>
              </a:spcAft>
              <a:buSzPts val="1800"/>
              <a:buNone/>
            </a:pPr>
            <a:endParaRPr sz="2000">
              <a:solidFill>
                <a:schemeClr val="dk1"/>
              </a:solidFill>
              <a:latin typeface="Calibri"/>
              <a:ea typeface="Calibri"/>
              <a:cs typeface="Calibri"/>
              <a:sym typeface="Calibri"/>
            </a:endParaRPr>
          </a:p>
          <a:p>
            <a:pPr marL="0" lvl="0" indent="0" algn="l" rtl="0">
              <a:lnSpc>
                <a:spcPct val="114999"/>
              </a:lnSpc>
              <a:spcBef>
                <a:spcPts val="0"/>
              </a:spcBef>
              <a:spcAft>
                <a:spcPts val="0"/>
              </a:spcAft>
              <a:buSzPts val="1800"/>
              <a:buNone/>
            </a:pPr>
            <a:r>
              <a:rPr lang="en-US" sz="2000">
                <a:solidFill>
                  <a:schemeClr val="dk1"/>
                </a:solidFill>
                <a:latin typeface="Calibri"/>
                <a:ea typeface="Calibri"/>
                <a:cs typeface="Calibri"/>
                <a:sym typeface="Calibri"/>
              </a:rPr>
              <a:t>Die Realität sah anders aus. Bereits vor dem Ende der DDR war dies vielen Menschen in der DDR bekannt, denn schwere Umweltschäden waren an vielen Orten offensichtlich. Dazu gehörten Smog in Industriegebieten und die Verschmutzung von Gewässern.</a:t>
            </a:r>
            <a:endParaRPr sz="2000">
              <a:latin typeface="Calibri"/>
              <a:ea typeface="Calibri"/>
              <a:cs typeface="Calibri"/>
              <a:sym typeface="Calibri"/>
            </a:endParaRPr>
          </a:p>
          <a:p>
            <a:pPr marL="0" lvl="0" indent="0" algn="l" rtl="0">
              <a:lnSpc>
                <a:spcPct val="114999"/>
              </a:lnSpc>
              <a:spcBef>
                <a:spcPts val="0"/>
              </a:spcBef>
              <a:spcAft>
                <a:spcPts val="1600"/>
              </a:spcAft>
              <a:buSzPts val="1800"/>
              <a:buNone/>
            </a:pPr>
            <a:endParaRPr>
              <a:solidFill>
                <a:schemeClr val="dk1"/>
              </a:solidFill>
            </a:endParaRPr>
          </a:p>
        </p:txBody>
      </p:sp>
      <p:pic>
        <p:nvPicPr>
          <p:cNvPr id="90" name="Google Shape;90;p5" descr="A boat sitting on top of a dirt field&#10;&#10;Description automatically generated"/>
          <p:cNvPicPr preferRelativeResize="0"/>
          <p:nvPr/>
        </p:nvPicPr>
        <p:blipFill rotWithShape="1">
          <a:blip r:embed="rId3">
            <a:alphaModFix/>
          </a:blip>
          <a:srcRect/>
          <a:stretch/>
        </p:blipFill>
        <p:spPr>
          <a:xfrm>
            <a:off x="6261449" y="-3538"/>
            <a:ext cx="2884117" cy="190946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91" name="Google Shape;91;p5" descr="A rocky island in the middle of a large rock&#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61449" y="1902586"/>
            <a:ext cx="2884117" cy="16201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92" name="Google Shape;92;p5" descr="An old photo of a train&#10;&#10;Description automatically generated"/>
          <p:cNvPicPr preferRelativeResize="0"/>
          <p:nvPr/>
        </p:nvPicPr>
        <p:blipFill rotWithShape="1">
          <a:blip r:embed="rId5">
            <a:alphaModFix/>
          </a:blip>
          <a:srcRect/>
          <a:stretch/>
        </p:blipFill>
        <p:spPr>
          <a:xfrm>
            <a:off x="6261449" y="3524362"/>
            <a:ext cx="2884117" cy="16177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Umweltprobleme in der DDR</a:t>
            </a:r>
            <a:endParaRPr b="1"/>
          </a:p>
        </p:txBody>
      </p:sp>
      <p:sp>
        <p:nvSpPr>
          <p:cNvPr id="98" name="Google Shape;98;p6"/>
          <p:cNvSpPr txBox="1">
            <a:spLocks noGrp="1"/>
          </p:cNvSpPr>
          <p:nvPr>
            <p:ph type="body" idx="1"/>
          </p:nvPr>
        </p:nvSpPr>
        <p:spPr>
          <a:xfrm>
            <a:off x="311700" y="1152475"/>
            <a:ext cx="5451723" cy="3761456"/>
          </a:xfrm>
          <a:prstGeom prst="rect">
            <a:avLst/>
          </a:prstGeom>
          <a:noFill/>
          <a:ln w="12700" cap="flat" cmpd="sng">
            <a:solidFill>
              <a:srgbClr val="4472C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a:solidFill>
                  <a:schemeClr val="dk1"/>
                </a:solidFill>
              </a:rPr>
              <a:t>Als einer der weltweit ersten Staaten gründete die DDR 1972 ein </a:t>
            </a:r>
            <a:r>
              <a:rPr lang="en-US">
                <a:solidFill>
                  <a:schemeClr val="dk1"/>
                </a:solidFill>
                <a:highlight>
                  <a:srgbClr val="FFFF00"/>
                </a:highlight>
              </a:rPr>
              <a:t>Umweltministerium</a:t>
            </a:r>
            <a:r>
              <a:rPr lang="en-US">
                <a:solidFill>
                  <a:schemeClr val="dk1"/>
                </a:solidFill>
              </a:rPr>
              <a:t>. Laut den offiziellen Darstellungen der Regierung gab es bis 1989 in der DDR keine schweren </a:t>
            </a:r>
            <a:r>
              <a:rPr lang="en-US">
                <a:solidFill>
                  <a:schemeClr val="dk1"/>
                </a:solidFill>
                <a:highlight>
                  <a:srgbClr val="FFFF00"/>
                </a:highlight>
              </a:rPr>
              <a:t>Umweltprobleme</a:t>
            </a:r>
            <a:r>
              <a:rPr lang="en-US">
                <a:solidFill>
                  <a:schemeClr val="dk1"/>
                </a:solidFill>
              </a:rPr>
              <a:t>.</a:t>
            </a:r>
            <a:endParaRPr>
              <a:solidFill>
                <a:schemeClr val="dk1"/>
              </a:solidFill>
            </a:endParaRPr>
          </a:p>
          <a:p>
            <a:pPr marL="0" lvl="0" indent="0" algn="l" rtl="0">
              <a:lnSpc>
                <a:spcPct val="114999"/>
              </a:lnSpc>
              <a:spcBef>
                <a:spcPts val="0"/>
              </a:spcBef>
              <a:spcAft>
                <a:spcPts val="0"/>
              </a:spcAft>
              <a:buSzPts val="1800"/>
              <a:buNone/>
            </a:pPr>
            <a:endParaRPr>
              <a:solidFill>
                <a:schemeClr val="dk1"/>
              </a:solidFill>
            </a:endParaRPr>
          </a:p>
          <a:p>
            <a:pPr marL="0" lvl="0" indent="0" algn="l" rtl="0">
              <a:lnSpc>
                <a:spcPct val="114999"/>
              </a:lnSpc>
              <a:spcBef>
                <a:spcPts val="0"/>
              </a:spcBef>
              <a:spcAft>
                <a:spcPts val="0"/>
              </a:spcAft>
              <a:buSzPts val="1800"/>
              <a:buNone/>
            </a:pPr>
            <a:r>
              <a:rPr lang="en-US">
                <a:solidFill>
                  <a:schemeClr val="dk1"/>
                </a:solidFill>
              </a:rPr>
              <a:t>Die Realität sah anders aus. Bereits vor dem Ende der DDR war dies vielen Menschen in der DDR bekannt, denn schwere </a:t>
            </a:r>
            <a:r>
              <a:rPr lang="en-US">
                <a:solidFill>
                  <a:schemeClr val="dk1"/>
                </a:solidFill>
                <a:highlight>
                  <a:srgbClr val="FFFF00"/>
                </a:highlight>
              </a:rPr>
              <a:t>Umweltschäden</a:t>
            </a:r>
            <a:r>
              <a:rPr lang="en-US">
                <a:solidFill>
                  <a:schemeClr val="dk1"/>
                </a:solidFill>
              </a:rPr>
              <a:t> waren an vielen Orten offensichtlich. Dazu gehörten Smog in </a:t>
            </a:r>
            <a:r>
              <a:rPr lang="en-US">
                <a:solidFill>
                  <a:schemeClr val="dk1"/>
                </a:solidFill>
                <a:highlight>
                  <a:srgbClr val="FFFF00"/>
                </a:highlight>
              </a:rPr>
              <a:t>Industriegebieten</a:t>
            </a:r>
            <a:r>
              <a:rPr lang="en-US">
                <a:solidFill>
                  <a:schemeClr val="dk1"/>
                </a:solidFill>
              </a:rPr>
              <a:t> und die </a:t>
            </a:r>
            <a:r>
              <a:rPr lang="en-US">
                <a:solidFill>
                  <a:schemeClr val="dk1"/>
                </a:solidFill>
                <a:highlight>
                  <a:srgbClr val="FFFF00"/>
                </a:highlight>
              </a:rPr>
              <a:t>Verschmutzung</a:t>
            </a:r>
            <a:r>
              <a:rPr lang="en-US">
                <a:solidFill>
                  <a:schemeClr val="dk1"/>
                </a:solidFill>
              </a:rPr>
              <a:t> von </a:t>
            </a:r>
            <a:r>
              <a:rPr lang="en-US">
                <a:solidFill>
                  <a:schemeClr val="dk1"/>
                </a:solidFill>
                <a:highlight>
                  <a:srgbClr val="FFFF00"/>
                </a:highlight>
              </a:rPr>
              <a:t>Gewässern</a:t>
            </a:r>
            <a:r>
              <a:rPr lang="en-US">
                <a:solidFill>
                  <a:schemeClr val="dk1"/>
                </a:solidFill>
              </a:rPr>
              <a:t>.</a:t>
            </a:r>
            <a:endParaRPr/>
          </a:p>
          <a:p>
            <a:pPr marL="0" lvl="0" indent="0" algn="l" rtl="0">
              <a:lnSpc>
                <a:spcPct val="114999"/>
              </a:lnSpc>
              <a:spcBef>
                <a:spcPts val="0"/>
              </a:spcBef>
              <a:spcAft>
                <a:spcPts val="1600"/>
              </a:spcAft>
              <a:buSzPts val="1800"/>
              <a:buNone/>
            </a:pPr>
            <a:endParaRPr>
              <a:solidFill>
                <a:schemeClr val="dk1"/>
              </a:solidFill>
            </a:endParaRPr>
          </a:p>
        </p:txBody>
      </p:sp>
      <p:pic>
        <p:nvPicPr>
          <p:cNvPr id="99" name="Google Shape;99;p6" descr="A boat sitting on top of a dirt field&#10;&#10;Description automatically generated"/>
          <p:cNvPicPr preferRelativeResize="0"/>
          <p:nvPr/>
        </p:nvPicPr>
        <p:blipFill rotWithShape="1">
          <a:blip r:embed="rId3">
            <a:alphaModFix/>
          </a:blip>
          <a:srcRect/>
          <a:stretch/>
        </p:blipFill>
        <p:spPr>
          <a:xfrm>
            <a:off x="6261449" y="-3538"/>
            <a:ext cx="2884117" cy="190946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00" name="Google Shape;100;p6" descr="A rocky island in the middle of a large rock&#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61449" y="1902586"/>
            <a:ext cx="2884117" cy="16201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01" name="Google Shape;101;p6" descr="An old photo of a train&#10;&#10;Description automatically generated"/>
          <p:cNvPicPr preferRelativeResize="0"/>
          <p:nvPr/>
        </p:nvPicPr>
        <p:blipFill rotWithShape="1">
          <a:blip r:embed="rId5">
            <a:alphaModFix/>
          </a:blip>
          <a:srcRect/>
          <a:stretch/>
        </p:blipFill>
        <p:spPr>
          <a:xfrm>
            <a:off x="6261449" y="3524362"/>
            <a:ext cx="2884117" cy="16177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Umweltprobleme in der DDR</a:t>
            </a:r>
            <a:endParaRPr b="1"/>
          </a:p>
        </p:txBody>
      </p:sp>
      <p:sp>
        <p:nvSpPr>
          <p:cNvPr id="107" name="Google Shape;107;p7"/>
          <p:cNvSpPr txBox="1">
            <a:spLocks noGrp="1"/>
          </p:cNvSpPr>
          <p:nvPr>
            <p:ph type="body" idx="1"/>
          </p:nvPr>
        </p:nvSpPr>
        <p:spPr>
          <a:xfrm>
            <a:off x="311700" y="1152475"/>
            <a:ext cx="5451600" cy="332310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342900" lvl="0" indent="-342900" algn="l" rtl="0">
              <a:lnSpc>
                <a:spcPct val="114999"/>
              </a:lnSpc>
              <a:spcBef>
                <a:spcPts val="0"/>
              </a:spcBef>
              <a:spcAft>
                <a:spcPts val="0"/>
              </a:spcAft>
              <a:buSzPts val="2400"/>
              <a:buFont typeface="Calibri"/>
              <a:buAutoNum type="arabicPeriod"/>
            </a:pPr>
            <a:r>
              <a:rPr lang="en-US" sz="2400">
                <a:solidFill>
                  <a:schemeClr val="dk1"/>
                </a:solidFill>
                <a:latin typeface="Calibri"/>
                <a:ea typeface="Calibri"/>
                <a:cs typeface="Calibri"/>
                <a:sym typeface="Calibri"/>
              </a:rPr>
              <a:t>Seit wann gab es in der DDR ein Umweltministerium?</a:t>
            </a:r>
            <a:endParaRPr sz="24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400"/>
              <a:buFont typeface="Calibri"/>
              <a:buAutoNum type="arabicPeriod"/>
            </a:pPr>
            <a:r>
              <a:rPr lang="en-US" sz="2400">
                <a:solidFill>
                  <a:schemeClr val="dk1"/>
                </a:solidFill>
                <a:latin typeface="Calibri"/>
                <a:ea typeface="Calibri"/>
                <a:cs typeface="Calibri"/>
                <a:sym typeface="Calibri"/>
              </a:rPr>
              <a:t>Was gab es laut der Regierung in der DDR nicht?</a:t>
            </a:r>
            <a:endParaRPr sz="2400">
              <a:latin typeface="Calibri"/>
              <a:ea typeface="Calibri"/>
              <a:cs typeface="Calibri"/>
              <a:sym typeface="Calibri"/>
            </a:endParaRPr>
          </a:p>
          <a:p>
            <a:pPr marL="342900" lvl="0" indent="-342900" algn="l" rtl="0">
              <a:lnSpc>
                <a:spcPct val="114999"/>
              </a:lnSpc>
              <a:spcBef>
                <a:spcPts val="1600"/>
              </a:spcBef>
              <a:spcAft>
                <a:spcPts val="1600"/>
              </a:spcAft>
              <a:buSzPts val="2400"/>
              <a:buFont typeface="Calibri"/>
              <a:buAutoNum type="arabicPeriod"/>
            </a:pPr>
            <a:r>
              <a:rPr lang="en-US" sz="2400">
                <a:solidFill>
                  <a:schemeClr val="dk1"/>
                </a:solidFill>
                <a:latin typeface="Calibri"/>
                <a:ea typeface="Calibri"/>
                <a:cs typeface="Calibri"/>
                <a:sym typeface="Calibri"/>
              </a:rPr>
              <a:t>Welche zwei großen Umweltprobleme nennt der Text?</a:t>
            </a:r>
            <a:endParaRPr sz="2400">
              <a:solidFill>
                <a:schemeClr val="dk1"/>
              </a:solidFill>
              <a:latin typeface="Calibri"/>
              <a:ea typeface="Calibri"/>
              <a:cs typeface="Calibri"/>
              <a:sym typeface="Calibri"/>
            </a:endParaRPr>
          </a:p>
        </p:txBody>
      </p:sp>
      <p:pic>
        <p:nvPicPr>
          <p:cNvPr id="108" name="Google Shape;108;p7" descr="A boat sitting on top of a dirt field&#10;&#10;Description automatically generated"/>
          <p:cNvPicPr preferRelativeResize="0"/>
          <p:nvPr/>
        </p:nvPicPr>
        <p:blipFill rotWithShape="1">
          <a:blip r:embed="rId3">
            <a:alphaModFix/>
          </a:blip>
          <a:srcRect/>
          <a:stretch/>
        </p:blipFill>
        <p:spPr>
          <a:xfrm>
            <a:off x="6261449" y="-3538"/>
            <a:ext cx="2884117" cy="190946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09" name="Google Shape;109;p7" descr="A rocky island in the middle of a large rock&#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61449" y="1902586"/>
            <a:ext cx="2884117" cy="16201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10" name="Google Shape;110;p7" descr="An old photo of a train&#10;&#10;Description automatically generated"/>
          <p:cNvPicPr preferRelativeResize="0"/>
          <p:nvPr/>
        </p:nvPicPr>
        <p:blipFill rotWithShape="1">
          <a:blip r:embed="rId5">
            <a:alphaModFix/>
          </a:blip>
          <a:srcRect/>
          <a:stretch/>
        </p:blipFill>
        <p:spPr>
          <a:xfrm>
            <a:off x="6261449" y="3524362"/>
            <a:ext cx="2884117" cy="16177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145446" y="14368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Umweltprobleme in der DDR</a:t>
            </a:r>
            <a:endParaRPr/>
          </a:p>
        </p:txBody>
      </p:sp>
      <p:sp>
        <p:nvSpPr>
          <p:cNvPr id="116" name="Google Shape;116;p27"/>
          <p:cNvSpPr txBox="1">
            <a:spLocks noGrp="1"/>
          </p:cNvSpPr>
          <p:nvPr>
            <p:ph type="body" idx="1"/>
          </p:nvPr>
        </p:nvSpPr>
        <p:spPr>
          <a:xfrm>
            <a:off x="81218" y="638150"/>
            <a:ext cx="7120603" cy="265806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sz="2000">
                <a:solidFill>
                  <a:schemeClr val="dk1"/>
                </a:solidFill>
                <a:latin typeface="Calibri"/>
                <a:ea typeface="Calibri"/>
                <a:cs typeface="Calibri"/>
                <a:sym typeface="Calibri"/>
              </a:rPr>
              <a:t>1989 wurde das Ausmaß der Umweltprobleme deutlich. Die Umweltbelastung (</a:t>
            </a:r>
            <a:r>
              <a:rPr lang="en-US" sz="2000" i="1">
                <a:solidFill>
                  <a:schemeClr val="dk1"/>
                </a:solidFill>
                <a:latin typeface="Calibri"/>
                <a:ea typeface="Calibri"/>
                <a:cs typeface="Calibri"/>
                <a:sym typeface="Calibri"/>
              </a:rPr>
              <a:t>environmental burden</a:t>
            </a:r>
            <a:r>
              <a:rPr lang="en-US" sz="2000">
                <a:solidFill>
                  <a:schemeClr val="dk1"/>
                </a:solidFill>
                <a:latin typeface="Calibri"/>
                <a:ea typeface="Calibri"/>
                <a:cs typeface="Calibri"/>
                <a:sym typeface="Calibri"/>
              </a:rPr>
              <a:t>) in der DDR sei extrem hoch, sagte die „Gemeinsame Umweltkommission“ im Februar 1990. Die Situation war dramatisch. Laut den geheimen Daten der DDR-Regierung waren Luft, Gewässer und Boden zu großen Teilen „katastrophal belastet (</a:t>
            </a:r>
            <a:r>
              <a:rPr lang="en-US" sz="2000" i="1">
                <a:solidFill>
                  <a:schemeClr val="dk1"/>
                </a:solidFill>
                <a:latin typeface="Calibri"/>
                <a:ea typeface="Calibri"/>
                <a:cs typeface="Calibri"/>
                <a:sym typeface="Calibri"/>
              </a:rPr>
              <a:t>polluted</a:t>
            </a:r>
            <a:r>
              <a:rPr lang="en-US" sz="2000">
                <a:solidFill>
                  <a:schemeClr val="dk1"/>
                </a:solidFill>
                <a:latin typeface="Calibri"/>
                <a:ea typeface="Calibri"/>
                <a:cs typeface="Calibri"/>
                <a:sym typeface="Calibri"/>
              </a:rPr>
              <a:t>)", heißt es im Umweltbericht der westdeutschen Regierung aus dem Mai 1990.</a:t>
            </a:r>
            <a:r>
              <a:rPr lang="en-US" sz="2000">
                <a:solidFill>
                  <a:schemeClr val="dk1"/>
                </a:solidFill>
              </a:rPr>
              <a:t> </a:t>
            </a:r>
            <a:endParaRPr>
              <a:solidFill>
                <a:schemeClr val="dk1"/>
              </a:solidFill>
            </a:endParaRPr>
          </a:p>
        </p:txBody>
      </p:sp>
      <p:pic>
        <p:nvPicPr>
          <p:cNvPr id="117" name="Google Shape;117;p27" descr="A picture containing truck, ramp, photo, boar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43096" y="-2643"/>
            <a:ext cx="1898460" cy="1291519"/>
          </a:xfrm>
          <a:prstGeom prst="rect">
            <a:avLst/>
          </a:prstGeom>
          <a:noFill/>
          <a:ln>
            <a:noFill/>
          </a:ln>
          <a:effectLst>
            <a:outerShdw blurRad="292100" dist="139700" dir="2700000" algn="tl" rotWithShape="0">
              <a:srgbClr val="333333">
                <a:alpha val="63921"/>
              </a:srgbClr>
            </a:outerShdw>
          </a:effectLst>
        </p:spPr>
      </p:pic>
      <p:sp>
        <p:nvSpPr>
          <p:cNvPr id="118" name="Google Shape;118;p27"/>
          <p:cNvSpPr txBox="1"/>
          <p:nvPr/>
        </p:nvSpPr>
        <p:spPr>
          <a:xfrm>
            <a:off x="85480" y="3299898"/>
            <a:ext cx="8759535" cy="1815841"/>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999"/>
              </a:lnSpc>
              <a:spcBef>
                <a:spcPts val="0"/>
              </a:spcBef>
              <a:spcAft>
                <a:spcPts val="0"/>
              </a:spcAft>
              <a:buNone/>
            </a:pPr>
            <a:r>
              <a:rPr lang="en-US" sz="2000" b="0" i="0" u="none" strike="noStrike" cap="none">
                <a:solidFill>
                  <a:schemeClr val="dk1"/>
                </a:solidFill>
                <a:latin typeface="Calibri"/>
                <a:ea typeface="Calibri"/>
                <a:cs typeface="Calibri"/>
                <a:sym typeface="Calibri"/>
              </a:rPr>
              <a:t>Ein wichtiger Grund war, dass die Wirtschaft für die DDR wichtiger war als die Umwelt. Das sozialistische System war im Wettbewerb (</a:t>
            </a:r>
            <a:r>
              <a:rPr lang="en-US" sz="2000" b="0" i="1" u="none" strike="noStrike" cap="none">
                <a:solidFill>
                  <a:schemeClr val="dk1"/>
                </a:solidFill>
                <a:latin typeface="Calibri"/>
                <a:ea typeface="Calibri"/>
                <a:cs typeface="Calibri"/>
                <a:sym typeface="Calibri"/>
              </a:rPr>
              <a:t>competition</a:t>
            </a:r>
            <a:r>
              <a:rPr lang="en-US" sz="2000" b="0" i="0" u="none" strike="noStrike" cap="none">
                <a:solidFill>
                  <a:schemeClr val="dk1"/>
                </a:solidFill>
                <a:latin typeface="Calibri"/>
                <a:ea typeface="Calibri"/>
                <a:cs typeface="Calibri"/>
                <a:sym typeface="Calibri"/>
              </a:rPr>
              <a:t>) mit dem kapitalistischen Westen. Am wichtigsten war deshalb, dass Bevölkerung und Unternehmen Energie und Waren hatten. Darunter litt die Umwelt.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145446" y="14368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Umweltprobleme in der DDR</a:t>
            </a:r>
            <a:endParaRPr/>
          </a:p>
        </p:txBody>
      </p:sp>
      <p:sp>
        <p:nvSpPr>
          <p:cNvPr id="124" name="Google Shape;124;p28"/>
          <p:cNvSpPr txBox="1">
            <a:spLocks noGrp="1"/>
          </p:cNvSpPr>
          <p:nvPr>
            <p:ph type="body" idx="1"/>
          </p:nvPr>
        </p:nvSpPr>
        <p:spPr>
          <a:xfrm>
            <a:off x="81218" y="638150"/>
            <a:ext cx="7120603" cy="265806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999"/>
              </a:lnSpc>
              <a:spcBef>
                <a:spcPts val="0"/>
              </a:spcBef>
              <a:spcAft>
                <a:spcPts val="0"/>
              </a:spcAft>
              <a:buSzPts val="1800"/>
              <a:buNone/>
            </a:pPr>
            <a:r>
              <a:rPr lang="en-US" sz="2000">
                <a:solidFill>
                  <a:schemeClr val="dk1"/>
                </a:solidFill>
                <a:latin typeface="Calibri"/>
                <a:ea typeface="Calibri"/>
                <a:cs typeface="Calibri"/>
                <a:sym typeface="Calibri"/>
              </a:rPr>
              <a:t>1989 wurde das Ausmaß der </a:t>
            </a:r>
            <a:r>
              <a:rPr lang="en-US" sz="2000">
                <a:solidFill>
                  <a:schemeClr val="dk1"/>
                </a:solidFill>
                <a:highlight>
                  <a:srgbClr val="FFFF00"/>
                </a:highlight>
                <a:latin typeface="Calibri"/>
                <a:ea typeface="Calibri"/>
                <a:cs typeface="Calibri"/>
                <a:sym typeface="Calibri"/>
              </a:rPr>
              <a:t>Umweltprobleme</a:t>
            </a:r>
            <a:r>
              <a:rPr lang="en-US" sz="2000">
                <a:solidFill>
                  <a:schemeClr val="dk1"/>
                </a:solidFill>
                <a:latin typeface="Calibri"/>
                <a:ea typeface="Calibri"/>
                <a:cs typeface="Calibri"/>
                <a:sym typeface="Calibri"/>
              </a:rPr>
              <a:t> deutlich. Die </a:t>
            </a:r>
            <a:r>
              <a:rPr lang="en-US" sz="2000">
                <a:solidFill>
                  <a:schemeClr val="dk1"/>
                </a:solidFill>
                <a:highlight>
                  <a:srgbClr val="FFFF00"/>
                </a:highlight>
                <a:latin typeface="Calibri"/>
                <a:ea typeface="Calibri"/>
                <a:cs typeface="Calibri"/>
                <a:sym typeface="Calibri"/>
              </a:rPr>
              <a:t>Umweltbelastung</a:t>
            </a:r>
            <a:r>
              <a:rPr lang="en-US" sz="2000">
                <a:solidFill>
                  <a:schemeClr val="dk1"/>
                </a:solidFill>
                <a:latin typeface="Calibri"/>
                <a:ea typeface="Calibri"/>
                <a:cs typeface="Calibri"/>
                <a:sym typeface="Calibri"/>
              </a:rPr>
              <a:t> (</a:t>
            </a:r>
            <a:r>
              <a:rPr lang="en-US" sz="2000" i="1">
                <a:solidFill>
                  <a:schemeClr val="dk1"/>
                </a:solidFill>
                <a:latin typeface="Calibri"/>
                <a:ea typeface="Calibri"/>
                <a:cs typeface="Calibri"/>
                <a:sym typeface="Calibri"/>
              </a:rPr>
              <a:t>environmental burden</a:t>
            </a:r>
            <a:r>
              <a:rPr lang="en-US" sz="2000">
                <a:solidFill>
                  <a:schemeClr val="dk1"/>
                </a:solidFill>
                <a:latin typeface="Calibri"/>
                <a:ea typeface="Calibri"/>
                <a:cs typeface="Calibri"/>
                <a:sym typeface="Calibri"/>
              </a:rPr>
              <a:t>) in der DDR sei extrem hoch, sagte die „Gemeinsame </a:t>
            </a:r>
            <a:r>
              <a:rPr lang="en-US" sz="2000">
                <a:solidFill>
                  <a:schemeClr val="dk1"/>
                </a:solidFill>
                <a:highlight>
                  <a:srgbClr val="FFFF00"/>
                </a:highlight>
                <a:latin typeface="Calibri"/>
                <a:ea typeface="Calibri"/>
                <a:cs typeface="Calibri"/>
                <a:sym typeface="Calibri"/>
              </a:rPr>
              <a:t>Umweltkommission</a:t>
            </a:r>
            <a:r>
              <a:rPr lang="en-US" sz="2000">
                <a:solidFill>
                  <a:schemeClr val="dk1"/>
                </a:solidFill>
                <a:latin typeface="Calibri"/>
                <a:ea typeface="Calibri"/>
                <a:cs typeface="Calibri"/>
                <a:sym typeface="Calibri"/>
              </a:rPr>
              <a:t>“ im Februar 1990. Die Situation war dramatisch. Laut den geheimen Daten der DDR-Regierung waren </a:t>
            </a:r>
            <a:r>
              <a:rPr lang="en-US" sz="2000">
                <a:solidFill>
                  <a:schemeClr val="dk1"/>
                </a:solidFill>
                <a:highlight>
                  <a:srgbClr val="FFFF00"/>
                </a:highlight>
                <a:latin typeface="Calibri"/>
                <a:ea typeface="Calibri"/>
                <a:cs typeface="Calibri"/>
                <a:sym typeface="Calibri"/>
              </a:rPr>
              <a:t>Luft</a:t>
            </a:r>
            <a:r>
              <a:rPr lang="en-US" sz="2000">
                <a:solidFill>
                  <a:schemeClr val="dk1"/>
                </a:solidFill>
                <a:latin typeface="Calibri"/>
                <a:ea typeface="Calibri"/>
                <a:cs typeface="Calibri"/>
                <a:sym typeface="Calibri"/>
              </a:rPr>
              <a:t>, </a:t>
            </a:r>
            <a:r>
              <a:rPr lang="en-US" sz="2000">
                <a:solidFill>
                  <a:schemeClr val="dk1"/>
                </a:solidFill>
                <a:highlight>
                  <a:srgbClr val="FFFF00"/>
                </a:highlight>
                <a:latin typeface="Calibri"/>
                <a:ea typeface="Calibri"/>
                <a:cs typeface="Calibri"/>
                <a:sym typeface="Calibri"/>
              </a:rPr>
              <a:t>Gewässer</a:t>
            </a:r>
            <a:r>
              <a:rPr lang="en-US" sz="2000">
                <a:solidFill>
                  <a:schemeClr val="dk1"/>
                </a:solidFill>
                <a:latin typeface="Calibri"/>
                <a:ea typeface="Calibri"/>
                <a:cs typeface="Calibri"/>
                <a:sym typeface="Calibri"/>
              </a:rPr>
              <a:t> und </a:t>
            </a:r>
            <a:r>
              <a:rPr lang="en-US" sz="2000">
                <a:solidFill>
                  <a:schemeClr val="dk1"/>
                </a:solidFill>
                <a:highlight>
                  <a:srgbClr val="FFFF00"/>
                </a:highlight>
                <a:latin typeface="Calibri"/>
                <a:ea typeface="Calibri"/>
                <a:cs typeface="Calibri"/>
                <a:sym typeface="Calibri"/>
              </a:rPr>
              <a:t>Boden </a:t>
            </a:r>
            <a:r>
              <a:rPr lang="en-US" sz="2000">
                <a:solidFill>
                  <a:schemeClr val="dk1"/>
                </a:solidFill>
                <a:latin typeface="Calibri"/>
                <a:ea typeface="Calibri"/>
                <a:cs typeface="Calibri"/>
                <a:sym typeface="Calibri"/>
              </a:rPr>
              <a:t>zu großen Teilen „katastrophal </a:t>
            </a:r>
            <a:r>
              <a:rPr lang="en-US" sz="2000">
                <a:solidFill>
                  <a:schemeClr val="dk1"/>
                </a:solidFill>
                <a:highlight>
                  <a:srgbClr val="FFFF00"/>
                </a:highlight>
                <a:latin typeface="Calibri"/>
                <a:ea typeface="Calibri"/>
                <a:cs typeface="Calibri"/>
                <a:sym typeface="Calibri"/>
              </a:rPr>
              <a:t>belastet</a:t>
            </a:r>
            <a:r>
              <a:rPr lang="en-US" sz="2000">
                <a:solidFill>
                  <a:schemeClr val="dk1"/>
                </a:solidFill>
                <a:latin typeface="Calibri"/>
                <a:ea typeface="Calibri"/>
                <a:cs typeface="Calibri"/>
                <a:sym typeface="Calibri"/>
              </a:rPr>
              <a:t> (</a:t>
            </a:r>
            <a:r>
              <a:rPr lang="en-US" sz="2000" i="1">
                <a:solidFill>
                  <a:schemeClr val="dk1"/>
                </a:solidFill>
                <a:latin typeface="Calibri"/>
                <a:ea typeface="Calibri"/>
                <a:cs typeface="Calibri"/>
                <a:sym typeface="Calibri"/>
              </a:rPr>
              <a:t>polluted</a:t>
            </a:r>
            <a:r>
              <a:rPr lang="en-US" sz="2000">
                <a:solidFill>
                  <a:schemeClr val="dk1"/>
                </a:solidFill>
                <a:latin typeface="Calibri"/>
                <a:ea typeface="Calibri"/>
                <a:cs typeface="Calibri"/>
                <a:sym typeface="Calibri"/>
              </a:rPr>
              <a:t>)", heißt es im </a:t>
            </a:r>
            <a:r>
              <a:rPr lang="en-US" sz="2000">
                <a:solidFill>
                  <a:schemeClr val="dk1"/>
                </a:solidFill>
                <a:highlight>
                  <a:srgbClr val="FFFF00"/>
                </a:highlight>
                <a:latin typeface="Calibri"/>
                <a:ea typeface="Calibri"/>
                <a:cs typeface="Calibri"/>
                <a:sym typeface="Calibri"/>
              </a:rPr>
              <a:t>Umweltbericht </a:t>
            </a:r>
            <a:r>
              <a:rPr lang="en-US" sz="2000">
                <a:solidFill>
                  <a:schemeClr val="dk1"/>
                </a:solidFill>
                <a:latin typeface="Calibri"/>
                <a:ea typeface="Calibri"/>
                <a:cs typeface="Calibri"/>
                <a:sym typeface="Calibri"/>
              </a:rPr>
              <a:t>der westdeutschen Regierung aus dem Mai 1990.</a:t>
            </a:r>
            <a:r>
              <a:rPr lang="en-US" sz="2000">
                <a:solidFill>
                  <a:schemeClr val="dk1"/>
                </a:solidFill>
              </a:rPr>
              <a:t> </a:t>
            </a:r>
            <a:endParaRPr>
              <a:solidFill>
                <a:schemeClr val="dk1"/>
              </a:solidFill>
            </a:endParaRPr>
          </a:p>
        </p:txBody>
      </p:sp>
      <p:pic>
        <p:nvPicPr>
          <p:cNvPr id="125" name="Google Shape;125;p28" descr="A picture containing truck, ramp, photo, boar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43096" y="-2643"/>
            <a:ext cx="1898460" cy="1291519"/>
          </a:xfrm>
          <a:prstGeom prst="rect">
            <a:avLst/>
          </a:prstGeom>
          <a:noFill/>
          <a:ln>
            <a:noFill/>
          </a:ln>
          <a:effectLst>
            <a:outerShdw blurRad="292100" dist="139700" dir="2700000" algn="tl" rotWithShape="0">
              <a:srgbClr val="333333">
                <a:alpha val="63921"/>
              </a:srgbClr>
            </a:outerShdw>
          </a:effectLst>
        </p:spPr>
      </p:pic>
      <p:sp>
        <p:nvSpPr>
          <p:cNvPr id="126" name="Google Shape;126;p28"/>
          <p:cNvSpPr txBox="1"/>
          <p:nvPr/>
        </p:nvSpPr>
        <p:spPr>
          <a:xfrm>
            <a:off x="85480" y="3299898"/>
            <a:ext cx="8759535" cy="1815841"/>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999"/>
              </a:lnSpc>
              <a:spcBef>
                <a:spcPts val="0"/>
              </a:spcBef>
              <a:spcAft>
                <a:spcPts val="0"/>
              </a:spcAft>
              <a:buNone/>
            </a:pPr>
            <a:r>
              <a:rPr lang="en-US" sz="2000" b="0" i="0" u="none" strike="noStrike" cap="none">
                <a:solidFill>
                  <a:schemeClr val="dk1"/>
                </a:solidFill>
                <a:latin typeface="Calibri"/>
                <a:ea typeface="Calibri"/>
                <a:cs typeface="Calibri"/>
                <a:sym typeface="Calibri"/>
              </a:rPr>
              <a:t>Ein wichtiger Grund war, dass die Wirtschaft für die DDR wichtiger war als die Umwelt. Das sozialistische System war im Wettbewerb (</a:t>
            </a:r>
            <a:r>
              <a:rPr lang="en-US" sz="2000" b="0" i="1" u="none" strike="noStrike" cap="none">
                <a:solidFill>
                  <a:schemeClr val="dk1"/>
                </a:solidFill>
                <a:latin typeface="Calibri"/>
                <a:ea typeface="Calibri"/>
                <a:cs typeface="Calibri"/>
                <a:sym typeface="Calibri"/>
              </a:rPr>
              <a:t>competition</a:t>
            </a:r>
            <a:r>
              <a:rPr lang="en-US" sz="2000" b="0" i="0" u="none" strike="noStrike" cap="none">
                <a:solidFill>
                  <a:schemeClr val="dk1"/>
                </a:solidFill>
                <a:latin typeface="Calibri"/>
                <a:ea typeface="Calibri"/>
                <a:cs typeface="Calibri"/>
                <a:sym typeface="Calibri"/>
              </a:rPr>
              <a:t>) mit dem kapitalistischen Westen. Am wichtigsten war deshalb, dass Bevölkerung und Unternehmen Energie und Waren hatten. Darunter litt die Umwelt.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FDF"/>
        </a:solidFill>
        <a:effectLst/>
      </p:bgPr>
    </p:bg>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latin typeface="Calibri"/>
                <a:ea typeface="Calibri"/>
                <a:cs typeface="Calibri"/>
                <a:sym typeface="Calibri"/>
              </a:rPr>
              <a:t>Umweltprobleme in der DDR</a:t>
            </a:r>
            <a:endParaRPr sz="3000">
              <a:latin typeface="Calibri"/>
              <a:ea typeface="Calibri"/>
              <a:cs typeface="Calibri"/>
              <a:sym typeface="Calibri"/>
            </a:endParaRPr>
          </a:p>
        </p:txBody>
      </p:sp>
      <p:sp>
        <p:nvSpPr>
          <p:cNvPr id="132" name="Google Shape;132;p9"/>
          <p:cNvSpPr txBox="1">
            <a:spLocks noGrp="1"/>
          </p:cNvSpPr>
          <p:nvPr>
            <p:ph type="body" idx="1"/>
          </p:nvPr>
        </p:nvSpPr>
        <p:spPr>
          <a:xfrm>
            <a:off x="311689" y="1465927"/>
            <a:ext cx="5821200" cy="3438000"/>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342900" lvl="0" indent="-342900" algn="l" rtl="0">
              <a:lnSpc>
                <a:spcPct val="114999"/>
              </a:lnSpc>
              <a:spcBef>
                <a:spcPts val="0"/>
              </a:spcBef>
              <a:spcAft>
                <a:spcPts val="0"/>
              </a:spcAft>
              <a:buSzPts val="2200"/>
              <a:buFont typeface="Calibri"/>
              <a:buAutoNum type="arabicPeriod"/>
            </a:pPr>
            <a:r>
              <a:rPr lang="en-US" sz="2200">
                <a:solidFill>
                  <a:schemeClr val="dk1"/>
                </a:solidFill>
                <a:latin typeface="Calibri"/>
                <a:ea typeface="Calibri"/>
                <a:cs typeface="Calibri"/>
                <a:sym typeface="Calibri"/>
              </a:rPr>
              <a:t>Wie war die Situation der Umwelt in der DDR 1989</a:t>
            </a:r>
            <a:endParaRPr sz="22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200"/>
              <a:buFont typeface="Calibri"/>
              <a:buAutoNum type="arabicPeriod"/>
            </a:pPr>
            <a:r>
              <a:rPr lang="en-US" sz="2200">
                <a:solidFill>
                  <a:schemeClr val="dk1"/>
                </a:solidFill>
                <a:latin typeface="Calibri"/>
                <a:ea typeface="Calibri"/>
                <a:cs typeface="Calibri"/>
                <a:sym typeface="Calibri"/>
              </a:rPr>
              <a:t>Wer hat das gesagt?</a:t>
            </a:r>
            <a:endParaRPr sz="22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200"/>
              <a:buFont typeface="Calibri"/>
              <a:buAutoNum type="arabicPeriod"/>
            </a:pPr>
            <a:r>
              <a:rPr lang="en-US" sz="2200">
                <a:solidFill>
                  <a:schemeClr val="dk1"/>
                </a:solidFill>
                <a:latin typeface="Calibri"/>
                <a:ea typeface="Calibri"/>
                <a:cs typeface="Calibri"/>
                <a:sym typeface="Calibri"/>
              </a:rPr>
              <a:t>Was war für die Regierung der DDR am wichtigsten?</a:t>
            </a:r>
            <a:endParaRPr sz="2200">
              <a:solidFill>
                <a:schemeClr val="dk1"/>
              </a:solidFill>
              <a:latin typeface="Calibri"/>
              <a:ea typeface="Calibri"/>
              <a:cs typeface="Calibri"/>
              <a:sym typeface="Calibri"/>
            </a:endParaRPr>
          </a:p>
          <a:p>
            <a:pPr marL="342900" lvl="0" indent="-342900" algn="l" rtl="0">
              <a:lnSpc>
                <a:spcPct val="114999"/>
              </a:lnSpc>
              <a:spcBef>
                <a:spcPts val="1600"/>
              </a:spcBef>
              <a:spcAft>
                <a:spcPts val="0"/>
              </a:spcAft>
              <a:buSzPts val="2200"/>
              <a:buFont typeface="Calibri"/>
              <a:buAutoNum type="arabicPeriod"/>
            </a:pPr>
            <a:r>
              <a:rPr lang="en-US" sz="2200">
                <a:solidFill>
                  <a:schemeClr val="dk1"/>
                </a:solidFill>
                <a:latin typeface="Calibri"/>
                <a:ea typeface="Calibri"/>
                <a:cs typeface="Calibri"/>
                <a:sym typeface="Calibri"/>
              </a:rPr>
              <a:t>Warum war das für die Regierung so wichtig?</a:t>
            </a:r>
            <a:endParaRPr sz="2200">
              <a:solidFill>
                <a:schemeClr val="dk1"/>
              </a:solidFill>
              <a:latin typeface="Calibri"/>
              <a:ea typeface="Calibri"/>
              <a:cs typeface="Calibri"/>
              <a:sym typeface="Calibri"/>
            </a:endParaRPr>
          </a:p>
          <a:p>
            <a:pPr marL="342900" lvl="0" indent="-228600" algn="l" rtl="0">
              <a:lnSpc>
                <a:spcPct val="114999"/>
              </a:lnSpc>
              <a:spcBef>
                <a:spcPts val="1600"/>
              </a:spcBef>
              <a:spcAft>
                <a:spcPts val="1600"/>
              </a:spcAft>
              <a:buSzPts val="1800"/>
              <a:buNone/>
            </a:pPr>
            <a:endParaRPr>
              <a:solidFill>
                <a:schemeClr val="dk1"/>
              </a:solidFill>
            </a:endParaRPr>
          </a:p>
        </p:txBody>
      </p:sp>
      <p:pic>
        <p:nvPicPr>
          <p:cNvPr id="133" name="Google Shape;133;p9" descr="A picture containing truck, ramp, photo, boar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60581" y="-2055"/>
            <a:ext cx="2184700" cy="146796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34" name="Google Shape;134;p9" descr="A tree covered in snow&#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61910" y="1463343"/>
            <a:ext cx="2213263" cy="146867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35" name="Google Shape;135;p9" descr="A picture containing indoor, smoke, table, lar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961910" y="2924252"/>
            <a:ext cx="2213262" cy="123809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136" name="Google Shape;136;p9" descr="A factory in the dir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61909" y="4169352"/>
            <a:ext cx="2182091" cy="124171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829</Words>
  <Application>Microsoft Macintosh PowerPoint</Application>
  <PresentationFormat>On-screen Show (16:9)</PresentationFormat>
  <Paragraphs>66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Simple Light</vt:lpstr>
      <vt:lpstr>Lied des Tages</vt:lpstr>
      <vt:lpstr>Tagesprogramm Mittwoch, 28. Oktober 2020</vt:lpstr>
      <vt:lpstr>Kleiner DDR-Glossar</vt:lpstr>
      <vt:lpstr>Umweltprobleme in der DDR</vt:lpstr>
      <vt:lpstr>Umweltprobleme in der DDR</vt:lpstr>
      <vt:lpstr>Umweltprobleme in der DDR</vt:lpstr>
      <vt:lpstr>Umweltprobleme in der DDR</vt:lpstr>
      <vt:lpstr>Umweltprobleme in der DDR</vt:lpstr>
      <vt:lpstr>Umweltprobleme in der DDR</vt:lpstr>
      <vt:lpstr>Umweltprobleme in der DDR: Zeitzeuge Lothar Rochau</vt:lpstr>
      <vt:lpstr>Was könnten Lothar und seine Freunde machen?</vt:lpstr>
      <vt:lpstr>Was würden Sie tun?</vt:lpstr>
      <vt:lpstr>Umweltprobleme in der DDR: Zeitzeugen Bettina Werneburg &amp; Lothar Rochau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Lied des Tages</dc:title>
  <cp:lastModifiedBy>Christoph Schmitz</cp:lastModifiedBy>
  <cp:revision>3</cp:revision>
  <dcterms:modified xsi:type="dcterms:W3CDTF">2022-06-12T22:19:39Z</dcterms:modified>
</cp:coreProperties>
</file>